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1" r:id="rId6"/>
    <p:sldId id="262" r:id="rId7"/>
    <p:sldId id="309" r:id="rId8"/>
    <p:sldId id="310" r:id="rId9"/>
    <p:sldId id="287" r:id="rId10"/>
    <p:sldId id="325" r:id="rId11"/>
    <p:sldId id="297" r:id="rId12"/>
    <p:sldId id="298" r:id="rId13"/>
    <p:sldId id="311" r:id="rId14"/>
    <p:sldId id="312" r:id="rId15"/>
    <p:sldId id="313" r:id="rId16"/>
    <p:sldId id="324" r:id="rId17"/>
    <p:sldId id="321" r:id="rId18"/>
    <p:sldId id="316" r:id="rId19"/>
    <p:sldId id="337" r:id="rId20"/>
    <p:sldId id="336" r:id="rId21"/>
    <p:sldId id="318" r:id="rId22"/>
    <p:sldId id="300" r:id="rId23"/>
    <p:sldId id="319" r:id="rId24"/>
    <p:sldId id="320" r:id="rId25"/>
    <p:sldId id="315" r:id="rId26"/>
    <p:sldId id="326" r:id="rId27"/>
    <p:sldId id="329" r:id="rId28"/>
    <p:sldId id="328" r:id="rId29"/>
    <p:sldId id="330" r:id="rId30"/>
    <p:sldId id="272" r:id="rId31"/>
    <p:sldId id="332" r:id="rId32"/>
    <p:sldId id="338" r:id="rId33"/>
    <p:sldId id="334" r:id="rId34"/>
    <p:sldId id="278" r:id="rId35"/>
    <p:sldId id="308" r:id="rId36"/>
    <p:sldId id="335" r:id="rId37"/>
    <p:sldId id="279" r:id="rId38"/>
    <p:sldId id="280" r:id="rId39"/>
    <p:sldId id="281" r:id="rId40"/>
    <p:sldId id="282" r:id="rId41"/>
    <p:sldId id="283" r:id="rId4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0303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0303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0303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0303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0303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0303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0303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0303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0303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A1E4"/>
    <a:srgbClr val="D364FF"/>
    <a:srgbClr val="6911FF"/>
    <a:srgbClr val="0927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303030"/>
        </a:fontRef>
        <a:srgbClr val="30303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DD8"/>
          </a:solidFill>
        </a:fill>
      </a:tcStyle>
    </a:wholeTbl>
    <a:band2H>
      <a:tcTxStyle/>
      <a:tcStyle>
        <a:tcBdr/>
        <a:fill>
          <a:solidFill>
            <a:srgbClr val="E6E8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303030"/>
        </a:fontRef>
        <a:srgbClr val="30303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BCA"/>
          </a:solidFill>
        </a:fill>
      </a:tcStyle>
    </a:wholeTbl>
    <a:band2H>
      <a:tcTxStyle/>
      <a:tcStyle>
        <a:tcBdr/>
        <a:fill>
          <a:solidFill>
            <a:srgbClr val="FFEE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303030"/>
        </a:fontRef>
        <a:srgbClr val="30303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ED3CE"/>
          </a:solidFill>
        </a:fill>
      </a:tcStyle>
    </a:wholeTbl>
    <a:band2H>
      <a:tcTxStyle/>
      <a:tcStyle>
        <a:tcBdr/>
        <a:fill>
          <a:solidFill>
            <a:srgbClr val="F7EA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303030"/>
        </a:fontRef>
        <a:srgbClr val="30303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303030"/>
        </a:fontRef>
        <a:srgbClr val="303030"/>
      </a:tcTxStyle>
      <a:tcStyle>
        <a:tcBdr>
          <a:left>
            <a:ln w="12700" cap="flat">
              <a:noFill/>
              <a:miter lim="400000"/>
            </a:ln>
          </a:left>
          <a:right>
            <a:ln w="12700" cap="flat">
              <a:noFill/>
              <a:miter lim="400000"/>
            </a:ln>
          </a:right>
          <a:top>
            <a:ln w="50800" cap="flat">
              <a:solidFill>
                <a:srgbClr val="303030"/>
              </a:solidFill>
              <a:prstDash val="solid"/>
              <a:round/>
            </a:ln>
          </a:top>
          <a:bottom>
            <a:ln w="25400" cap="flat">
              <a:solidFill>
                <a:srgbClr val="30303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303030"/>
              </a:solidFill>
              <a:prstDash val="solid"/>
              <a:round/>
            </a:ln>
          </a:top>
          <a:bottom>
            <a:ln w="25400" cap="flat">
              <a:solidFill>
                <a:srgbClr val="30303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303030"/>
        </a:fontRef>
        <a:srgbClr val="30303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CC"/>
          </a:solidFill>
        </a:fill>
      </a:tcStyle>
    </a:wholeTbl>
    <a:band2H>
      <a:tcTxStyle/>
      <a:tcStyle>
        <a:tcBdr/>
        <a:fill>
          <a:solidFill>
            <a:srgbClr val="E7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0303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0303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03030"/>
          </a:solidFill>
        </a:fill>
      </a:tcStyle>
    </a:firstRow>
  </a:tblStyle>
  <a:tblStyle styleId="{2708684C-4D16-4618-839F-0558EEFCDFE6}" styleName="">
    <a:tblBg/>
    <a:wholeTbl>
      <a:tcTxStyle b="off" i="off">
        <a:fontRef idx="major">
          <a:srgbClr val="303030"/>
        </a:fontRef>
        <a:srgbClr val="303030"/>
      </a:tcTxStyle>
      <a:tcStyle>
        <a:tcBdr>
          <a:left>
            <a:ln w="12700" cap="flat">
              <a:solidFill>
                <a:srgbClr val="303030"/>
              </a:solidFill>
              <a:prstDash val="solid"/>
              <a:round/>
            </a:ln>
          </a:left>
          <a:right>
            <a:ln w="12700" cap="flat">
              <a:solidFill>
                <a:srgbClr val="303030"/>
              </a:solidFill>
              <a:prstDash val="solid"/>
              <a:round/>
            </a:ln>
          </a:right>
          <a:top>
            <a:ln w="12700" cap="flat">
              <a:solidFill>
                <a:srgbClr val="303030"/>
              </a:solidFill>
              <a:prstDash val="solid"/>
              <a:round/>
            </a:ln>
          </a:top>
          <a:bottom>
            <a:ln w="12700" cap="flat">
              <a:solidFill>
                <a:srgbClr val="303030"/>
              </a:solidFill>
              <a:prstDash val="solid"/>
              <a:round/>
            </a:ln>
          </a:bottom>
          <a:insideH>
            <a:ln w="12700" cap="flat">
              <a:solidFill>
                <a:srgbClr val="303030"/>
              </a:solidFill>
              <a:prstDash val="solid"/>
              <a:round/>
            </a:ln>
          </a:insideH>
          <a:insideV>
            <a:ln w="12700" cap="flat">
              <a:solidFill>
                <a:srgbClr val="303030"/>
              </a:solidFill>
              <a:prstDash val="solid"/>
              <a:round/>
            </a:ln>
          </a:insideV>
        </a:tcBdr>
        <a:fill>
          <a:solidFill>
            <a:srgbClr val="303030">
              <a:alpha val="20000"/>
            </a:srgbClr>
          </a:solidFill>
        </a:fill>
      </a:tcStyle>
    </a:wholeTbl>
    <a:band2H>
      <a:tcTxStyle/>
      <a:tcStyle>
        <a:tcBdr/>
        <a:fill>
          <a:solidFill>
            <a:srgbClr val="FFFFFF"/>
          </a:solidFill>
        </a:fill>
      </a:tcStyle>
    </a:band2H>
    <a:firstCol>
      <a:tcTxStyle b="on" i="off">
        <a:fontRef idx="major">
          <a:srgbClr val="303030"/>
        </a:fontRef>
        <a:srgbClr val="303030"/>
      </a:tcTxStyle>
      <a:tcStyle>
        <a:tcBdr>
          <a:left>
            <a:ln w="12700" cap="flat">
              <a:solidFill>
                <a:srgbClr val="303030"/>
              </a:solidFill>
              <a:prstDash val="solid"/>
              <a:round/>
            </a:ln>
          </a:left>
          <a:right>
            <a:ln w="12700" cap="flat">
              <a:solidFill>
                <a:srgbClr val="303030"/>
              </a:solidFill>
              <a:prstDash val="solid"/>
              <a:round/>
            </a:ln>
          </a:right>
          <a:top>
            <a:ln w="12700" cap="flat">
              <a:solidFill>
                <a:srgbClr val="303030"/>
              </a:solidFill>
              <a:prstDash val="solid"/>
              <a:round/>
            </a:ln>
          </a:top>
          <a:bottom>
            <a:ln w="12700" cap="flat">
              <a:solidFill>
                <a:srgbClr val="303030"/>
              </a:solidFill>
              <a:prstDash val="solid"/>
              <a:round/>
            </a:ln>
          </a:bottom>
          <a:insideH>
            <a:ln w="12700" cap="flat">
              <a:solidFill>
                <a:srgbClr val="303030"/>
              </a:solidFill>
              <a:prstDash val="solid"/>
              <a:round/>
            </a:ln>
          </a:insideH>
          <a:insideV>
            <a:ln w="12700" cap="flat">
              <a:solidFill>
                <a:srgbClr val="303030"/>
              </a:solidFill>
              <a:prstDash val="solid"/>
              <a:round/>
            </a:ln>
          </a:insideV>
        </a:tcBdr>
        <a:fill>
          <a:solidFill>
            <a:srgbClr val="303030">
              <a:alpha val="20000"/>
            </a:srgbClr>
          </a:solidFill>
        </a:fill>
      </a:tcStyle>
    </a:firstCol>
    <a:lastRow>
      <a:tcTxStyle b="on" i="off">
        <a:fontRef idx="major">
          <a:srgbClr val="303030"/>
        </a:fontRef>
        <a:srgbClr val="303030"/>
      </a:tcTxStyle>
      <a:tcStyle>
        <a:tcBdr>
          <a:left>
            <a:ln w="12700" cap="flat">
              <a:solidFill>
                <a:srgbClr val="303030"/>
              </a:solidFill>
              <a:prstDash val="solid"/>
              <a:round/>
            </a:ln>
          </a:left>
          <a:right>
            <a:ln w="12700" cap="flat">
              <a:solidFill>
                <a:srgbClr val="303030"/>
              </a:solidFill>
              <a:prstDash val="solid"/>
              <a:round/>
            </a:ln>
          </a:right>
          <a:top>
            <a:ln w="50800" cap="flat">
              <a:solidFill>
                <a:srgbClr val="303030"/>
              </a:solidFill>
              <a:prstDash val="solid"/>
              <a:round/>
            </a:ln>
          </a:top>
          <a:bottom>
            <a:ln w="12700" cap="flat">
              <a:solidFill>
                <a:srgbClr val="303030"/>
              </a:solidFill>
              <a:prstDash val="solid"/>
              <a:round/>
            </a:ln>
          </a:bottom>
          <a:insideH>
            <a:ln w="12700" cap="flat">
              <a:solidFill>
                <a:srgbClr val="303030"/>
              </a:solidFill>
              <a:prstDash val="solid"/>
              <a:round/>
            </a:ln>
          </a:insideH>
          <a:insideV>
            <a:ln w="12700" cap="flat">
              <a:solidFill>
                <a:srgbClr val="303030"/>
              </a:solidFill>
              <a:prstDash val="solid"/>
              <a:round/>
            </a:ln>
          </a:insideV>
        </a:tcBdr>
        <a:fill>
          <a:noFill/>
        </a:fill>
      </a:tcStyle>
    </a:lastRow>
    <a:firstRow>
      <a:tcTxStyle b="on" i="off">
        <a:fontRef idx="major">
          <a:srgbClr val="303030"/>
        </a:fontRef>
        <a:srgbClr val="303030"/>
      </a:tcTxStyle>
      <a:tcStyle>
        <a:tcBdr>
          <a:left>
            <a:ln w="12700" cap="flat">
              <a:solidFill>
                <a:srgbClr val="303030"/>
              </a:solidFill>
              <a:prstDash val="solid"/>
              <a:round/>
            </a:ln>
          </a:left>
          <a:right>
            <a:ln w="12700" cap="flat">
              <a:solidFill>
                <a:srgbClr val="303030"/>
              </a:solidFill>
              <a:prstDash val="solid"/>
              <a:round/>
            </a:ln>
          </a:right>
          <a:top>
            <a:ln w="12700" cap="flat">
              <a:solidFill>
                <a:srgbClr val="303030"/>
              </a:solidFill>
              <a:prstDash val="solid"/>
              <a:round/>
            </a:ln>
          </a:top>
          <a:bottom>
            <a:ln w="25400" cap="flat">
              <a:solidFill>
                <a:srgbClr val="303030"/>
              </a:solidFill>
              <a:prstDash val="solid"/>
              <a:round/>
            </a:ln>
          </a:bottom>
          <a:insideH>
            <a:ln w="12700" cap="flat">
              <a:solidFill>
                <a:srgbClr val="303030"/>
              </a:solidFill>
              <a:prstDash val="solid"/>
              <a:round/>
            </a:ln>
          </a:insideH>
          <a:insideV>
            <a:ln w="12700" cap="flat">
              <a:solidFill>
                <a:srgbClr val="30303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60985" autoAdjust="0"/>
  </p:normalViewPr>
  <p:slideViewPr>
    <p:cSldViewPr snapToGrid="0" snapToObjects="1">
      <p:cViewPr varScale="1">
        <p:scale>
          <a:sx n="77" d="100"/>
          <a:sy n="77" d="100"/>
        </p:scale>
        <p:origin x="1448" y="18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7" name="Shape 347"/>
          <p:cNvSpPr>
            <a:spLocks noGrp="1" noRot="1" noChangeAspect="1"/>
          </p:cNvSpPr>
          <p:nvPr>
            <p:ph type="sldImg"/>
          </p:nvPr>
        </p:nvSpPr>
        <p:spPr>
          <a:xfrm>
            <a:off x="1143000" y="685800"/>
            <a:ext cx="4572000" cy="3429000"/>
          </a:xfrm>
          <a:prstGeom prst="rect">
            <a:avLst/>
          </a:prstGeom>
        </p:spPr>
        <p:txBody>
          <a:bodyPr/>
          <a:lstStyle/>
          <a:p>
            <a:endParaRPr/>
          </a:p>
        </p:txBody>
      </p:sp>
      <p:sp>
        <p:nvSpPr>
          <p:cNvPr id="348" name="Shape 34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94716108"/>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a:spLocks noGrp="1" noRot="1" noChangeAspect="1"/>
          </p:cNvSpPr>
          <p:nvPr>
            <p:ph type="sldImg"/>
          </p:nvPr>
        </p:nvSpPr>
        <p:spPr>
          <a:xfrm>
            <a:off x="381000" y="685800"/>
            <a:ext cx="6096000" cy="3429000"/>
          </a:xfrm>
          <a:prstGeom prst="rect">
            <a:avLst/>
          </a:prstGeom>
        </p:spPr>
        <p:txBody>
          <a:bodyPr/>
          <a:lstStyle/>
          <a:p>
            <a:endParaRPr/>
          </a:p>
        </p:txBody>
      </p:sp>
      <p:sp>
        <p:nvSpPr>
          <p:cNvPr id="352" name="Shape 352"/>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9518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45701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51670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1670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kern="1200" dirty="0">
              <a:solidFill>
                <a:schemeClr val="tx1"/>
              </a:solidFill>
              <a:latin typeface="+mj-lt"/>
              <a:ea typeface="+mj-ea"/>
              <a:cs typeface="+mj-cs"/>
              <a:sym typeface="Calibri"/>
            </a:endParaRPr>
          </a:p>
        </p:txBody>
      </p:sp>
    </p:spTree>
    <p:extLst>
      <p:ext uri="{BB962C8B-B14F-4D97-AF65-F5344CB8AC3E}">
        <p14:creationId xmlns:p14="http://schemas.microsoft.com/office/powerpoint/2010/main" val="1325348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kern="1200" dirty="0">
              <a:solidFill>
                <a:schemeClr val="tx1"/>
              </a:solidFill>
              <a:latin typeface="+mj-lt"/>
              <a:ea typeface="+mj-ea"/>
              <a:cs typeface="+mj-cs"/>
              <a:sym typeface="Calibri"/>
            </a:endParaRPr>
          </a:p>
        </p:txBody>
      </p:sp>
    </p:spTree>
    <p:extLst>
      <p:ext uri="{BB962C8B-B14F-4D97-AF65-F5344CB8AC3E}">
        <p14:creationId xmlns:p14="http://schemas.microsoft.com/office/powerpoint/2010/main" val="1325348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kern="1200" dirty="0">
              <a:solidFill>
                <a:schemeClr val="tx1"/>
              </a:solidFill>
              <a:latin typeface="+mj-lt"/>
              <a:ea typeface="+mj-ea"/>
              <a:cs typeface="+mj-cs"/>
              <a:sym typeface="Calibri"/>
            </a:endParaRPr>
          </a:p>
        </p:txBody>
      </p:sp>
    </p:spTree>
    <p:extLst>
      <p:ext uri="{BB962C8B-B14F-4D97-AF65-F5344CB8AC3E}">
        <p14:creationId xmlns:p14="http://schemas.microsoft.com/office/powerpoint/2010/main" val="1325348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49689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80393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hape 356"/>
          <p:cNvSpPr>
            <a:spLocks noGrp="1" noRot="1" noChangeAspect="1"/>
          </p:cNvSpPr>
          <p:nvPr>
            <p:ph type="sldImg"/>
          </p:nvPr>
        </p:nvSpPr>
        <p:spPr>
          <a:xfrm>
            <a:off x="381000" y="685800"/>
            <a:ext cx="6096000" cy="3429000"/>
          </a:xfrm>
          <a:prstGeom prst="rect">
            <a:avLst/>
          </a:prstGeom>
        </p:spPr>
        <p:txBody>
          <a:bodyPr/>
          <a:lstStyle/>
          <a:p>
            <a:endParaRPr/>
          </a:p>
        </p:txBody>
      </p:sp>
      <p:sp>
        <p:nvSpPr>
          <p:cNvPr id="357" name="Shape 357"/>
          <p:cNvSpPr>
            <a:spLocks noGrp="1"/>
          </p:cNvSpPr>
          <p:nvPr>
            <p:ph type="body" sz="quarter" idx="1"/>
          </p:nvPr>
        </p:nvSpPr>
        <p:spPr>
          <a:prstGeom prst="rect">
            <a:avLst/>
          </a:prstGeom>
        </p:spPr>
        <p:txBody>
          <a:bodyPr/>
          <a:lstStyle/>
          <a:p>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noRot="1" noChangeAspect="1"/>
          </p:cNvSpPr>
          <p:nvPr>
            <p:ph type="sldImg"/>
          </p:nvPr>
        </p:nvSpPr>
        <p:spPr>
          <a:xfrm>
            <a:off x="381000" y="685800"/>
            <a:ext cx="6096000" cy="3429000"/>
          </a:xfrm>
          <a:prstGeom prst="rect">
            <a:avLst/>
          </a:prstGeom>
        </p:spPr>
        <p:txBody>
          <a:bodyPr/>
          <a:lstStyle/>
          <a:p>
            <a:endParaRPr/>
          </a:p>
        </p:txBody>
      </p:sp>
      <p:sp>
        <p:nvSpPr>
          <p:cNvPr id="360" name="Shape 360"/>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noRot="1" noChangeAspect="1"/>
          </p:cNvSpPr>
          <p:nvPr>
            <p:ph type="sldImg"/>
          </p:nvPr>
        </p:nvSpPr>
        <p:spPr>
          <a:xfrm>
            <a:off x="381000" y="685800"/>
            <a:ext cx="6096000" cy="3429000"/>
          </a:xfrm>
          <a:prstGeom prst="rect">
            <a:avLst/>
          </a:prstGeom>
        </p:spPr>
        <p:txBody>
          <a:bodyPr/>
          <a:lstStyle/>
          <a:p>
            <a:endParaRPr/>
          </a:p>
        </p:txBody>
      </p:sp>
      <p:sp>
        <p:nvSpPr>
          <p:cNvPr id="366" name="Shape 366"/>
          <p:cNvSpPr>
            <a:spLocks noGrp="1"/>
          </p:cNvSpPr>
          <p:nvPr>
            <p:ph type="body" sz="quarter" idx="1"/>
          </p:nvPr>
        </p:nvSpPr>
        <p:spPr>
          <a:prstGeom prst="rect">
            <a:avLst/>
          </a:prstGeom>
        </p:spPr>
        <p:txBody>
          <a:bodyPr/>
          <a:lstStyle/>
          <a:p>
            <a:pPr marL="0" lvl="0" indent="0">
              <a:buFont typeface="+mj-lt"/>
              <a:buNone/>
            </a:pPr>
            <a:endParaRPr lang="en-US" sz="1200" dirty="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5716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xfrm>
            <a:off x="381000" y="685800"/>
            <a:ext cx="6096000" cy="3429000"/>
          </a:xfrm>
          <a:prstGeom prst="rect">
            <a:avLst/>
          </a:prstGeom>
        </p:spPr>
        <p:txBody>
          <a:bodyPr/>
          <a:lstStyle/>
          <a:p>
            <a:endParaRPr/>
          </a:p>
        </p:txBody>
      </p:sp>
      <p:sp>
        <p:nvSpPr>
          <p:cNvPr id="380" name="Shape 380"/>
          <p:cNvSpPr>
            <a:spLocks noGrp="1"/>
          </p:cNvSpPr>
          <p:nvPr>
            <p:ph type="body" sz="quarter" idx="1"/>
          </p:nvPr>
        </p:nvSpPr>
        <p:spPr>
          <a:prstGeom prst="rect">
            <a:avLst/>
          </a:prstGeom>
        </p:spPr>
        <p:txBody>
          <a:bodyPr/>
          <a:lstStyle/>
          <a:p>
            <a:pPr>
              <a:defRPr b="1"/>
            </a:pPr>
            <a:r>
              <a:t> </a:t>
            </a:r>
          </a:p>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xfrm>
            <a:off x="381000" y="685800"/>
            <a:ext cx="6096000" cy="3429000"/>
          </a:xfrm>
          <a:prstGeom prst="rect">
            <a:avLst/>
          </a:prstGeom>
        </p:spPr>
        <p:txBody>
          <a:bodyPr/>
          <a:lstStyle/>
          <a:p>
            <a:endParaRPr/>
          </a:p>
        </p:txBody>
      </p:sp>
      <p:sp>
        <p:nvSpPr>
          <p:cNvPr id="380" name="Shape 380"/>
          <p:cNvSpPr>
            <a:spLocks noGrp="1"/>
          </p:cNvSpPr>
          <p:nvPr>
            <p:ph type="body" sz="quarter" idx="1"/>
          </p:nvPr>
        </p:nvSpPr>
        <p:spPr>
          <a:prstGeom prst="rect">
            <a:avLst/>
          </a:prstGeom>
        </p:spPr>
        <p:txBody>
          <a:bodyPr/>
          <a:lstStyle/>
          <a:p>
            <a:pPr>
              <a:defRPr b="1"/>
            </a:pPr>
            <a:r>
              <a:t> </a:t>
            </a:r>
          </a:p>
          <a:p>
            <a:endParaRPr/>
          </a:p>
        </p:txBody>
      </p:sp>
    </p:spTree>
    <p:extLst>
      <p:ext uri="{BB962C8B-B14F-4D97-AF65-F5344CB8AC3E}">
        <p14:creationId xmlns:p14="http://schemas.microsoft.com/office/powerpoint/2010/main" val="3190267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xfrm>
            <a:off x="381000" y="685800"/>
            <a:ext cx="6096000" cy="3429000"/>
          </a:xfrm>
          <a:prstGeom prst="rect">
            <a:avLst/>
          </a:prstGeom>
        </p:spPr>
        <p:txBody>
          <a:bodyPr/>
          <a:lstStyle/>
          <a:p>
            <a:endParaRPr/>
          </a:p>
        </p:txBody>
      </p:sp>
      <p:sp>
        <p:nvSpPr>
          <p:cNvPr id="380" name="Shape 380"/>
          <p:cNvSpPr>
            <a:spLocks noGrp="1"/>
          </p:cNvSpPr>
          <p:nvPr>
            <p:ph type="body" sz="quarter" idx="1"/>
          </p:nvPr>
        </p:nvSpPr>
        <p:spPr>
          <a:prstGeom prst="rect">
            <a:avLst/>
          </a:prstGeom>
        </p:spPr>
        <p:txBody>
          <a:bodyPr/>
          <a:lstStyle/>
          <a:p>
            <a:pPr>
              <a:defRPr b="1"/>
            </a:pPr>
            <a:r>
              <a:t> </a:t>
            </a:r>
          </a:p>
          <a:p>
            <a:endParaRPr/>
          </a:p>
        </p:txBody>
      </p:sp>
    </p:spTree>
    <p:extLst>
      <p:ext uri="{BB962C8B-B14F-4D97-AF65-F5344CB8AC3E}">
        <p14:creationId xmlns:p14="http://schemas.microsoft.com/office/powerpoint/2010/main" val="4244918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xfrm>
            <a:off x="381000" y="685800"/>
            <a:ext cx="6096000" cy="3429000"/>
          </a:xfrm>
          <a:prstGeom prst="rect">
            <a:avLst/>
          </a:prstGeom>
        </p:spPr>
        <p:txBody>
          <a:bodyPr/>
          <a:lstStyle/>
          <a:p>
            <a:endParaRPr/>
          </a:p>
        </p:txBody>
      </p:sp>
      <p:sp>
        <p:nvSpPr>
          <p:cNvPr id="380" name="Shape 380"/>
          <p:cNvSpPr>
            <a:spLocks noGrp="1"/>
          </p:cNvSpPr>
          <p:nvPr>
            <p:ph type="body" sz="quarter" idx="1"/>
          </p:nvPr>
        </p:nvSpPr>
        <p:spPr>
          <a:prstGeom prst="rect">
            <a:avLst/>
          </a:prstGeom>
        </p:spPr>
        <p:txBody>
          <a:bodyPr/>
          <a:lstStyle/>
          <a:p>
            <a:pPr>
              <a:defRPr b="1"/>
            </a:pPr>
            <a:r>
              <a:rPr dirty="0"/>
              <a:t> </a:t>
            </a:r>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mailto:education@rlc.org.au" TargetMode="External"/><Relationship Id="rId2" Type="http://schemas.openxmlformats.org/officeDocument/2006/relationships/hyperlink" Target="http://rlc.org.au/training"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mailto:education@rlc.org.au"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5" name="Rectangle 11"/>
          <p:cNvSpPr/>
          <p:nvPr/>
        </p:nvSpPr>
        <p:spPr>
          <a:xfrm>
            <a:off x="-12001" y="0"/>
            <a:ext cx="12204001" cy="5173580"/>
          </a:xfrm>
          <a:prstGeom prst="rect">
            <a:avLst/>
          </a:prstGeom>
          <a:solidFill>
            <a:srgbClr val="229CD0"/>
          </a:solidFill>
          <a:ln w="12700">
            <a:miter lim="400000"/>
          </a:ln>
        </p:spPr>
        <p:txBody>
          <a:bodyPr lIns="45719" rIns="45719" anchor="ctr"/>
          <a:lstStyle/>
          <a:p>
            <a:pPr algn="ctr">
              <a:defRPr>
                <a:solidFill>
                  <a:srgbClr val="FFFFFF"/>
                </a:solidFill>
              </a:defRPr>
            </a:pPr>
            <a:endParaRPr/>
          </a:p>
        </p:txBody>
      </p:sp>
      <p:sp>
        <p:nvSpPr>
          <p:cNvPr id="16" name="Oval 4"/>
          <p:cNvSpPr/>
          <p:nvPr/>
        </p:nvSpPr>
        <p:spPr>
          <a:xfrm>
            <a:off x="4701475" y="-177802"/>
            <a:ext cx="16478251" cy="16478251"/>
          </a:xfrm>
          <a:prstGeom prst="ellipse">
            <a:avLst/>
          </a:prstGeom>
          <a:solidFill>
            <a:schemeClr val="accent1">
              <a:alpha val="9000"/>
            </a:schemeClr>
          </a:solidFill>
          <a:ln w="12700">
            <a:miter lim="400000"/>
          </a:ln>
        </p:spPr>
        <p:txBody>
          <a:bodyPr lIns="45719" rIns="45719" anchor="ctr"/>
          <a:lstStyle/>
          <a:p>
            <a:pPr algn="ctr">
              <a:defRPr>
                <a:solidFill>
                  <a:srgbClr val="FFFFFF"/>
                </a:solidFill>
              </a:defRPr>
            </a:pPr>
            <a:endParaRPr/>
          </a:p>
        </p:txBody>
      </p:sp>
      <p:sp>
        <p:nvSpPr>
          <p:cNvPr id="17" name="Oval 5"/>
          <p:cNvSpPr/>
          <p:nvPr/>
        </p:nvSpPr>
        <p:spPr>
          <a:xfrm>
            <a:off x="7196139" y="-177802"/>
            <a:ext cx="16478251" cy="16478251"/>
          </a:xfrm>
          <a:prstGeom prst="ellipse">
            <a:avLst/>
          </a:prstGeom>
          <a:solidFill>
            <a:schemeClr val="accent1">
              <a:alpha val="9000"/>
            </a:schemeClr>
          </a:solidFill>
          <a:ln w="12700">
            <a:miter lim="400000"/>
          </a:ln>
        </p:spPr>
        <p:txBody>
          <a:bodyPr lIns="45719" rIns="45719" anchor="ctr"/>
          <a:lstStyle/>
          <a:p>
            <a:pPr algn="ctr">
              <a:defRPr>
                <a:solidFill>
                  <a:srgbClr val="FFFFFF"/>
                </a:solidFill>
              </a:defRPr>
            </a:pPr>
            <a:endParaRPr/>
          </a:p>
        </p:txBody>
      </p:sp>
      <p:sp>
        <p:nvSpPr>
          <p:cNvPr id="18" name="Rectangle 1"/>
          <p:cNvSpPr/>
          <p:nvPr/>
        </p:nvSpPr>
        <p:spPr>
          <a:xfrm>
            <a:off x="-12001" y="5173579"/>
            <a:ext cx="12204001" cy="168442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19" name="Picture 2" descr="Picture 2"/>
          <p:cNvPicPr>
            <a:picLocks noChangeAspect="1"/>
          </p:cNvPicPr>
          <p:nvPr/>
        </p:nvPicPr>
        <p:blipFill>
          <a:blip r:embed="rId2"/>
          <a:stretch>
            <a:fillRect/>
          </a:stretch>
        </p:blipFill>
        <p:spPr>
          <a:xfrm>
            <a:off x="500062" y="5380968"/>
            <a:ext cx="4481845" cy="1269645"/>
          </a:xfrm>
          <a:prstGeom prst="rect">
            <a:avLst/>
          </a:prstGeom>
          <a:ln w="12700">
            <a:miter lim="400000"/>
          </a:ln>
        </p:spPr>
      </p:pic>
      <p:sp>
        <p:nvSpPr>
          <p:cNvPr id="20" name="Body Level One…"/>
          <p:cNvSpPr txBox="1">
            <a:spLocks noGrp="1"/>
          </p:cNvSpPr>
          <p:nvPr>
            <p:ph type="body" sz="half" idx="1"/>
          </p:nvPr>
        </p:nvSpPr>
        <p:spPr>
          <a:xfrm>
            <a:off x="500062" y="1815134"/>
            <a:ext cx="11338371" cy="2147266"/>
          </a:xfrm>
          <a:prstGeom prst="rect">
            <a:avLst/>
          </a:prstGeom>
        </p:spPr>
        <p:txBody>
          <a:bodyPr lIns="89999" tIns="89999" rIns="89999" bIns="89999" anchor="ctr">
            <a:normAutofit/>
          </a:bodyPr>
          <a:lstStyle>
            <a:lvl1pPr>
              <a:spcBef>
                <a:spcPts val="0"/>
              </a:spcBef>
              <a:defRPr sz="5400" b="1">
                <a:solidFill>
                  <a:srgbClr val="FFFFFF"/>
                </a:solidFill>
              </a:defRPr>
            </a:lvl1pPr>
            <a:lvl2pPr marL="0" indent="0">
              <a:spcBef>
                <a:spcPts val="0"/>
              </a:spcBef>
              <a:buSzTx/>
              <a:buNone/>
              <a:defRPr sz="5400" b="1">
                <a:solidFill>
                  <a:srgbClr val="FFFFFF"/>
                </a:solidFill>
              </a:defRPr>
            </a:lvl2pPr>
            <a:lvl3pPr marL="0" indent="0">
              <a:spcBef>
                <a:spcPts val="0"/>
              </a:spcBef>
              <a:buSzTx/>
              <a:buNone/>
              <a:defRPr sz="5400" b="1">
                <a:solidFill>
                  <a:srgbClr val="FFFFFF"/>
                </a:solidFill>
              </a:defRPr>
            </a:lvl3pPr>
            <a:lvl4pPr>
              <a:spcBef>
                <a:spcPts val="0"/>
              </a:spcBef>
              <a:defRPr sz="5400" b="1">
                <a:solidFill>
                  <a:srgbClr val="FFFFFF"/>
                </a:solidFill>
              </a:defRPr>
            </a:lvl4pPr>
            <a:lvl5pPr>
              <a:spcBef>
                <a:spcPts val="0"/>
              </a:spcBef>
              <a:defRPr sz="54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ase Study">
    <p:spTree>
      <p:nvGrpSpPr>
        <p:cNvPr id="1" name=""/>
        <p:cNvGrpSpPr/>
        <p:nvPr/>
      </p:nvGrpSpPr>
      <p:grpSpPr>
        <a:xfrm>
          <a:off x="0" y="0"/>
          <a:ext cx="0" cy="0"/>
          <a:chOff x="0" y="0"/>
          <a:chExt cx="0" cy="0"/>
        </a:xfrm>
      </p:grpSpPr>
      <p:sp>
        <p:nvSpPr>
          <p:cNvPr id="114" name="Oval 6"/>
          <p:cNvSpPr/>
          <p:nvPr/>
        </p:nvSpPr>
        <p:spPr>
          <a:xfrm>
            <a:off x="6530275"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115" name="Oval 7"/>
          <p:cNvSpPr/>
          <p:nvPr/>
        </p:nvSpPr>
        <p:spPr>
          <a:xfrm>
            <a:off x="8521369"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116" name="Body Level One…"/>
          <p:cNvSpPr txBox="1">
            <a:spLocks noGrp="1"/>
          </p:cNvSpPr>
          <p:nvPr>
            <p:ph type="body" idx="1"/>
          </p:nvPr>
        </p:nvSpPr>
        <p:spPr>
          <a:xfrm>
            <a:off x="858983" y="1333225"/>
            <a:ext cx="10293926" cy="5039866"/>
          </a:xfrm>
          <a:prstGeom prst="rect">
            <a:avLst/>
          </a:prstGeom>
        </p:spPr>
        <p:txBody>
          <a:bodyPr anchor="ctr">
            <a:normAutofit/>
          </a:bodyPr>
          <a:lstStyle>
            <a:lvl1pPr>
              <a:spcBef>
                <a:spcPts val="1200"/>
              </a:spcBef>
              <a:defRPr sz="3200" i="1">
                <a:solidFill>
                  <a:srgbClr val="989898"/>
                </a:solidFill>
              </a:defRPr>
            </a:lvl1pPr>
            <a:lvl2pPr marL="287999" indent="-287999">
              <a:spcBef>
                <a:spcPts val="1200"/>
              </a:spcBef>
              <a:defRPr sz="3200" i="1">
                <a:solidFill>
                  <a:srgbClr val="989898"/>
                </a:solidFill>
              </a:defRPr>
            </a:lvl2pPr>
            <a:lvl3pPr marL="503999" indent="-287999">
              <a:spcBef>
                <a:spcPts val="1200"/>
              </a:spcBef>
              <a:defRPr sz="3200" i="1">
                <a:solidFill>
                  <a:srgbClr val="989898"/>
                </a:solidFill>
              </a:defRPr>
            </a:lvl3pPr>
            <a:lvl4pPr>
              <a:spcBef>
                <a:spcPts val="1200"/>
              </a:spcBef>
              <a:defRPr sz="3200" i="1">
                <a:solidFill>
                  <a:srgbClr val="989898"/>
                </a:solidFill>
              </a:defRPr>
            </a:lvl4pPr>
            <a:lvl5pPr>
              <a:spcBef>
                <a:spcPts val="1200"/>
              </a:spcBef>
              <a:defRPr sz="3200" i="1">
                <a:solidFill>
                  <a:srgbClr val="989898"/>
                </a:solidFill>
              </a:defRPr>
            </a:lvl5pPr>
          </a:lstStyle>
          <a:p>
            <a:r>
              <a:t>Body Level One</a:t>
            </a:r>
          </a:p>
          <a:p>
            <a:pPr lvl="1"/>
            <a:r>
              <a:t>Body Level Two</a:t>
            </a:r>
          </a:p>
          <a:p>
            <a:pPr lvl="2"/>
            <a:r>
              <a:t>Body Level Three</a:t>
            </a:r>
          </a:p>
          <a:p>
            <a:pPr lvl="3"/>
            <a:r>
              <a:t>Body Level Four</a:t>
            </a:r>
          </a:p>
          <a:p>
            <a:pPr lvl="4"/>
            <a:r>
              <a:t>Body Level Five</a:t>
            </a:r>
          </a:p>
        </p:txBody>
      </p:sp>
      <p:sp>
        <p:nvSpPr>
          <p:cNvPr id="117" name="Title Text"/>
          <p:cNvSpPr txBox="1">
            <a:spLocks noGrp="1"/>
          </p:cNvSpPr>
          <p:nvPr>
            <p:ph type="title"/>
          </p:nvPr>
        </p:nvSpPr>
        <p:spPr>
          <a:xfrm>
            <a:off x="858983" y="445866"/>
            <a:ext cx="10293926" cy="887360"/>
          </a:xfrm>
          <a:prstGeom prst="rect">
            <a:avLst/>
          </a:prstGeom>
        </p:spPr>
        <p:txBody>
          <a:bodyPr/>
          <a:lstStyle/>
          <a:p>
            <a:r>
              <a:t>Title Text</a:t>
            </a:r>
          </a:p>
        </p:txBody>
      </p:sp>
      <p:sp>
        <p:nvSpPr>
          <p:cNvPr id="1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Heading Only">
    <p:spTree>
      <p:nvGrpSpPr>
        <p:cNvPr id="1" name=""/>
        <p:cNvGrpSpPr/>
        <p:nvPr/>
      </p:nvGrpSpPr>
      <p:grpSpPr>
        <a:xfrm>
          <a:off x="0" y="0"/>
          <a:ext cx="0" cy="0"/>
          <a:chOff x="0" y="0"/>
          <a:chExt cx="0" cy="0"/>
        </a:xfrm>
      </p:grpSpPr>
      <p:sp>
        <p:nvSpPr>
          <p:cNvPr id="125" name="Oval 6"/>
          <p:cNvSpPr/>
          <p:nvPr/>
        </p:nvSpPr>
        <p:spPr>
          <a:xfrm>
            <a:off x="-13115471"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126" name="Oval 7"/>
          <p:cNvSpPr/>
          <p:nvPr/>
        </p:nvSpPr>
        <p:spPr>
          <a:xfrm>
            <a:off x="-11124376"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127" name="Title Text"/>
          <p:cNvSpPr txBox="1">
            <a:spLocks noGrp="1"/>
          </p:cNvSpPr>
          <p:nvPr>
            <p:ph type="title"/>
          </p:nvPr>
        </p:nvSpPr>
        <p:spPr>
          <a:xfrm>
            <a:off x="706582" y="955964"/>
            <a:ext cx="10627957" cy="4934738"/>
          </a:xfrm>
          <a:prstGeom prst="rect">
            <a:avLst/>
          </a:prstGeom>
        </p:spPr>
        <p:txBody>
          <a:bodyPr anchor="ctr"/>
          <a:lstStyle/>
          <a:p>
            <a:r>
              <a:t>Title Text</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Split Layout Slide">
    <p:spTree>
      <p:nvGrpSpPr>
        <p:cNvPr id="1" name=""/>
        <p:cNvGrpSpPr/>
        <p:nvPr/>
      </p:nvGrpSpPr>
      <p:grpSpPr>
        <a:xfrm>
          <a:off x="0" y="0"/>
          <a:ext cx="0" cy="0"/>
          <a:chOff x="0" y="0"/>
          <a:chExt cx="0" cy="0"/>
        </a:xfrm>
      </p:grpSpPr>
      <p:sp>
        <p:nvSpPr>
          <p:cNvPr id="135" name="Oval 7"/>
          <p:cNvSpPr/>
          <p:nvPr/>
        </p:nvSpPr>
        <p:spPr>
          <a:xfrm>
            <a:off x="-11939072" y="512617"/>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136" name="Oval 6"/>
          <p:cNvSpPr/>
          <p:nvPr/>
        </p:nvSpPr>
        <p:spPr>
          <a:xfrm>
            <a:off x="-14320773" y="328179"/>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137" name="Body Level One…"/>
          <p:cNvSpPr txBox="1">
            <a:spLocks noGrp="1"/>
          </p:cNvSpPr>
          <p:nvPr>
            <p:ph type="body" sz="quarter" idx="1"/>
          </p:nvPr>
        </p:nvSpPr>
        <p:spPr>
          <a:xfrm>
            <a:off x="706584" y="1791565"/>
            <a:ext cx="3643744" cy="4448415"/>
          </a:xfrm>
          <a:prstGeom prst="rect">
            <a:avLst/>
          </a:prstGeom>
        </p:spPr>
        <p:txBody>
          <a:bodyPr>
            <a:normAutofit/>
          </a:bodyPr>
          <a:lstStyle>
            <a:lvl1pPr>
              <a:defRPr sz="4000">
                <a:solidFill>
                  <a:srgbClr val="3A3A3A"/>
                </a:solidFill>
              </a:defRPr>
            </a:lvl1pPr>
            <a:lvl2pPr marL="431999" indent="-431999">
              <a:defRPr sz="4000">
                <a:solidFill>
                  <a:srgbClr val="3A3A3A"/>
                </a:solidFill>
              </a:defRPr>
            </a:lvl2pPr>
            <a:lvl3pPr marL="647999" indent="-431999">
              <a:defRPr sz="4000">
                <a:solidFill>
                  <a:srgbClr val="3A3A3A"/>
                </a:solidFill>
              </a:defRPr>
            </a:lvl3pPr>
            <a:lvl4pPr>
              <a:defRPr sz="4000">
                <a:solidFill>
                  <a:srgbClr val="3A3A3A"/>
                </a:solidFill>
              </a:defRPr>
            </a:lvl4pPr>
            <a:lvl5pPr>
              <a:defRPr sz="4000">
                <a:solidFill>
                  <a:srgbClr val="3A3A3A"/>
                </a:solidFill>
              </a:defRPr>
            </a:lvl5pPr>
          </a:lstStyle>
          <a:p>
            <a:r>
              <a:t>Body Level One</a:t>
            </a:r>
          </a:p>
          <a:p>
            <a:pPr lvl="1"/>
            <a:r>
              <a:t>Body Level Two</a:t>
            </a:r>
          </a:p>
          <a:p>
            <a:pPr lvl="2"/>
            <a:r>
              <a:t>Body Level Three</a:t>
            </a:r>
          </a:p>
          <a:p>
            <a:pPr lvl="3"/>
            <a:r>
              <a:t>Body Level Four</a:t>
            </a:r>
          </a:p>
          <a:p>
            <a:pPr lvl="4"/>
            <a:r>
              <a:t>Body Level Five</a:t>
            </a:r>
          </a:p>
        </p:txBody>
      </p:sp>
      <p:sp>
        <p:nvSpPr>
          <p:cNvPr id="138" name="Title Text"/>
          <p:cNvSpPr txBox="1">
            <a:spLocks noGrp="1"/>
          </p:cNvSpPr>
          <p:nvPr>
            <p:ph type="title"/>
          </p:nvPr>
        </p:nvSpPr>
        <p:spPr>
          <a:xfrm>
            <a:off x="316356" y="631034"/>
            <a:ext cx="11408410" cy="976095"/>
          </a:xfrm>
          <a:prstGeom prst="rect">
            <a:avLst/>
          </a:prstGeom>
        </p:spPr>
        <p:txBody>
          <a:bodyPr/>
          <a:lstStyle/>
          <a:p>
            <a:r>
              <a:t>Title Text</a:t>
            </a:r>
          </a:p>
        </p:txBody>
      </p:sp>
      <p:sp>
        <p:nvSpPr>
          <p:cNvPr id="1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Questions">
    <p:spTree>
      <p:nvGrpSpPr>
        <p:cNvPr id="1" name=""/>
        <p:cNvGrpSpPr/>
        <p:nvPr/>
      </p:nvGrpSpPr>
      <p:grpSpPr>
        <a:xfrm>
          <a:off x="0" y="0"/>
          <a:ext cx="0" cy="0"/>
          <a:chOff x="0" y="0"/>
          <a:chExt cx="0" cy="0"/>
        </a:xfrm>
      </p:grpSpPr>
      <p:sp>
        <p:nvSpPr>
          <p:cNvPr id="146" name="Oval 9"/>
          <p:cNvSpPr/>
          <p:nvPr/>
        </p:nvSpPr>
        <p:spPr>
          <a:xfrm>
            <a:off x="6530275"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147" name="Oval 10"/>
          <p:cNvSpPr/>
          <p:nvPr/>
        </p:nvSpPr>
        <p:spPr>
          <a:xfrm>
            <a:off x="8521369"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148" name="Title 1"/>
          <p:cNvSpPr txBox="1"/>
          <p:nvPr/>
        </p:nvSpPr>
        <p:spPr>
          <a:xfrm>
            <a:off x="734291" y="657725"/>
            <a:ext cx="5721926" cy="485248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a:lnSpc>
                <a:spcPct val="90000"/>
              </a:lnSpc>
              <a:defRPr sz="7000" b="1">
                <a:solidFill>
                  <a:srgbClr val="229CD0"/>
                </a:solidFill>
                <a:latin typeface="+mn-lt"/>
                <a:ea typeface="+mn-ea"/>
                <a:cs typeface="+mn-cs"/>
                <a:sym typeface="Helvetica"/>
              </a:defRPr>
            </a:lvl1pPr>
          </a:lstStyle>
          <a:p>
            <a:r>
              <a:t>Questions?</a:t>
            </a:r>
          </a:p>
        </p:txBody>
      </p:sp>
      <p:sp>
        <p:nvSpPr>
          <p:cNvPr id="149" name="Title Text"/>
          <p:cNvSpPr txBox="1">
            <a:spLocks noGrp="1"/>
          </p:cNvSpPr>
          <p:nvPr>
            <p:ph type="title"/>
          </p:nvPr>
        </p:nvSpPr>
        <p:spPr>
          <a:xfrm>
            <a:off x="6937512" y="3655550"/>
            <a:ext cx="4469583" cy="595608"/>
          </a:xfrm>
          <a:prstGeom prst="rect">
            <a:avLst/>
          </a:prstGeom>
        </p:spPr>
        <p:txBody>
          <a:bodyPr anchor="ctr"/>
          <a:lstStyle>
            <a:lvl1pPr>
              <a:defRPr sz="3200"/>
            </a:lvl1pPr>
          </a:lstStyle>
          <a:p>
            <a:r>
              <a:t>Title Text</a:t>
            </a:r>
          </a:p>
        </p:txBody>
      </p:sp>
      <p:sp>
        <p:nvSpPr>
          <p:cNvPr id="150" name="Picture Placeholder 8"/>
          <p:cNvSpPr>
            <a:spLocks noGrp="1"/>
          </p:cNvSpPr>
          <p:nvPr>
            <p:ph type="pic" sz="quarter" idx="13"/>
          </p:nvPr>
        </p:nvSpPr>
        <p:spPr>
          <a:xfrm>
            <a:off x="7991019" y="1090862"/>
            <a:ext cx="2362571" cy="2419113"/>
          </a:xfrm>
          <a:prstGeom prst="rect">
            <a:avLst/>
          </a:prstGeom>
        </p:spPr>
        <p:txBody>
          <a:bodyPr lIns="91439" rIns="91439"/>
          <a:lstStyle/>
          <a:p>
            <a:endParaRPr/>
          </a:p>
        </p:txBody>
      </p:sp>
      <p:sp>
        <p:nvSpPr>
          <p:cNvPr id="151" name="Body Level One…"/>
          <p:cNvSpPr txBox="1">
            <a:spLocks noGrp="1"/>
          </p:cNvSpPr>
          <p:nvPr>
            <p:ph type="body" sz="quarter" idx="1"/>
          </p:nvPr>
        </p:nvSpPr>
        <p:spPr>
          <a:xfrm>
            <a:off x="6930187" y="4247064"/>
            <a:ext cx="4476908" cy="1084263"/>
          </a:xfrm>
          <a:prstGeom prst="rect">
            <a:avLst/>
          </a:prstGeom>
        </p:spPr>
        <p:txBody>
          <a:bodyPr>
            <a:normAutofit/>
          </a:bodyPr>
          <a:lstStyle>
            <a:lvl1pPr algn="ctr">
              <a:spcBef>
                <a:spcPts val="0"/>
              </a:spcBef>
              <a:defRPr sz="2400"/>
            </a:lvl1pPr>
            <a:lvl2pPr marL="259199" indent="-259199" algn="ctr">
              <a:spcBef>
                <a:spcPts val="0"/>
              </a:spcBef>
              <a:defRPr sz="2400"/>
            </a:lvl2pPr>
            <a:lvl3pPr marL="475199" indent="-259199" algn="ctr">
              <a:spcBef>
                <a:spcPts val="0"/>
              </a:spcBef>
              <a:defRPr sz="2400"/>
            </a:lvl3pPr>
            <a:lvl4pPr algn="ctr">
              <a:spcBef>
                <a:spcPts val="0"/>
              </a:spcBef>
              <a:defRPr sz="2400"/>
            </a:lvl4pPr>
            <a:lvl5pPr algn="ctr">
              <a:spcBef>
                <a:spcPts val="0"/>
              </a:spcBef>
              <a:defRPr sz="2400"/>
            </a:lvl5pPr>
          </a:lstStyle>
          <a:p>
            <a:r>
              <a:t>Body Level One</a:t>
            </a:r>
          </a:p>
          <a:p>
            <a:pPr lvl="1"/>
            <a:r>
              <a:t>Body Level Two</a:t>
            </a:r>
          </a:p>
          <a:p>
            <a:pPr lvl="2"/>
            <a:r>
              <a:t>Body Level Three</a:t>
            </a:r>
          </a:p>
          <a:p>
            <a:pPr lvl="3"/>
            <a:r>
              <a:t>Body Level Four</a:t>
            </a:r>
          </a:p>
          <a:p>
            <a:pPr lvl="4"/>
            <a:r>
              <a:t>Body Level Five</a:t>
            </a:r>
          </a:p>
        </p:txBody>
      </p:sp>
      <p:sp>
        <p:nvSpPr>
          <p:cNvPr id="152" name="Text Placeholder 4"/>
          <p:cNvSpPr>
            <a:spLocks noGrp="1"/>
          </p:cNvSpPr>
          <p:nvPr>
            <p:ph type="body" sz="quarter" idx="14"/>
          </p:nvPr>
        </p:nvSpPr>
        <p:spPr>
          <a:xfrm>
            <a:off x="112712" y="5673264"/>
            <a:ext cx="11934826" cy="754063"/>
          </a:xfrm>
          <a:prstGeom prst="rect">
            <a:avLst/>
          </a:prstGeom>
        </p:spPr>
        <p:txBody>
          <a:bodyPr anchor="ctr">
            <a:normAutofit/>
          </a:bodyPr>
          <a:lstStyle/>
          <a:p>
            <a:pPr algn="ctr">
              <a:defRPr sz="2400" b="1"/>
            </a:pPr>
            <a:endParaRPr/>
          </a:p>
        </p:txBody>
      </p:sp>
      <p:sp>
        <p:nvSpPr>
          <p:cNvPr id="1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Questions - no link">
    <p:spTree>
      <p:nvGrpSpPr>
        <p:cNvPr id="1" name=""/>
        <p:cNvGrpSpPr/>
        <p:nvPr/>
      </p:nvGrpSpPr>
      <p:grpSpPr>
        <a:xfrm>
          <a:off x="0" y="0"/>
          <a:ext cx="0" cy="0"/>
          <a:chOff x="0" y="0"/>
          <a:chExt cx="0" cy="0"/>
        </a:xfrm>
      </p:grpSpPr>
      <p:sp>
        <p:nvSpPr>
          <p:cNvPr id="160" name="Oval 9"/>
          <p:cNvSpPr/>
          <p:nvPr/>
        </p:nvSpPr>
        <p:spPr>
          <a:xfrm>
            <a:off x="6530275"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161" name="Oval 10"/>
          <p:cNvSpPr/>
          <p:nvPr/>
        </p:nvSpPr>
        <p:spPr>
          <a:xfrm>
            <a:off x="8521369"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162" name="Title 1"/>
          <p:cNvSpPr txBox="1"/>
          <p:nvPr/>
        </p:nvSpPr>
        <p:spPr>
          <a:xfrm>
            <a:off x="734291" y="657725"/>
            <a:ext cx="5721926" cy="5582654"/>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a:lnSpc>
                <a:spcPct val="90000"/>
              </a:lnSpc>
              <a:defRPr sz="7000" b="1">
                <a:solidFill>
                  <a:srgbClr val="229CD0"/>
                </a:solidFill>
                <a:latin typeface="+mn-lt"/>
                <a:ea typeface="+mn-ea"/>
                <a:cs typeface="+mn-cs"/>
                <a:sym typeface="Helvetica"/>
              </a:defRPr>
            </a:lvl1pPr>
          </a:lstStyle>
          <a:p>
            <a:r>
              <a:t>Questions?</a:t>
            </a:r>
          </a:p>
        </p:txBody>
      </p:sp>
      <p:sp>
        <p:nvSpPr>
          <p:cNvPr id="163" name="Title Text"/>
          <p:cNvSpPr txBox="1">
            <a:spLocks noGrp="1"/>
          </p:cNvSpPr>
          <p:nvPr>
            <p:ph type="title"/>
          </p:nvPr>
        </p:nvSpPr>
        <p:spPr>
          <a:xfrm>
            <a:off x="6937512" y="4136812"/>
            <a:ext cx="4469583" cy="595609"/>
          </a:xfrm>
          <a:prstGeom prst="rect">
            <a:avLst/>
          </a:prstGeom>
        </p:spPr>
        <p:txBody>
          <a:bodyPr anchor="ctr"/>
          <a:lstStyle>
            <a:lvl1pPr>
              <a:defRPr sz="3200"/>
            </a:lvl1pPr>
          </a:lstStyle>
          <a:p>
            <a:r>
              <a:t>Title Text</a:t>
            </a:r>
          </a:p>
        </p:txBody>
      </p:sp>
      <p:sp>
        <p:nvSpPr>
          <p:cNvPr id="164" name="Picture Placeholder 8"/>
          <p:cNvSpPr>
            <a:spLocks noGrp="1"/>
          </p:cNvSpPr>
          <p:nvPr>
            <p:ph type="pic" sz="quarter" idx="13"/>
          </p:nvPr>
        </p:nvSpPr>
        <p:spPr>
          <a:xfrm>
            <a:off x="7991019" y="1572126"/>
            <a:ext cx="2362571" cy="2419113"/>
          </a:xfrm>
          <a:prstGeom prst="rect">
            <a:avLst/>
          </a:prstGeom>
        </p:spPr>
        <p:txBody>
          <a:bodyPr lIns="91439" rIns="91439"/>
          <a:lstStyle/>
          <a:p>
            <a:endParaRPr/>
          </a:p>
        </p:txBody>
      </p:sp>
      <p:sp>
        <p:nvSpPr>
          <p:cNvPr id="165" name="Body Level One…"/>
          <p:cNvSpPr txBox="1">
            <a:spLocks noGrp="1"/>
          </p:cNvSpPr>
          <p:nvPr>
            <p:ph type="body" sz="quarter" idx="1"/>
          </p:nvPr>
        </p:nvSpPr>
        <p:spPr>
          <a:xfrm>
            <a:off x="6930187" y="4728326"/>
            <a:ext cx="4476908" cy="1078916"/>
          </a:xfrm>
          <a:prstGeom prst="rect">
            <a:avLst/>
          </a:prstGeom>
        </p:spPr>
        <p:txBody>
          <a:bodyPr>
            <a:normAutofit/>
          </a:bodyPr>
          <a:lstStyle>
            <a:lvl1pPr algn="ctr">
              <a:spcBef>
                <a:spcPts val="0"/>
              </a:spcBef>
              <a:defRPr sz="2400"/>
            </a:lvl1pPr>
            <a:lvl2pPr marL="259199" indent="-259199" algn="ctr">
              <a:spcBef>
                <a:spcPts val="0"/>
              </a:spcBef>
              <a:defRPr sz="2400"/>
            </a:lvl2pPr>
            <a:lvl3pPr marL="475199" indent="-259199" algn="ctr">
              <a:spcBef>
                <a:spcPts val="0"/>
              </a:spcBef>
              <a:defRPr sz="2400"/>
            </a:lvl3pPr>
            <a:lvl4pPr algn="ctr">
              <a:spcBef>
                <a:spcPts val="0"/>
              </a:spcBef>
              <a:defRPr sz="2400"/>
            </a:lvl4pPr>
            <a:lvl5pPr algn="ctr">
              <a:spcBef>
                <a:spcPts val="0"/>
              </a:spcBef>
              <a:defRPr sz="2400"/>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Resources">
    <p:spTree>
      <p:nvGrpSpPr>
        <p:cNvPr id="1" name=""/>
        <p:cNvGrpSpPr/>
        <p:nvPr/>
      </p:nvGrpSpPr>
      <p:grpSpPr>
        <a:xfrm>
          <a:off x="0" y="0"/>
          <a:ext cx="0" cy="0"/>
          <a:chOff x="0" y="0"/>
          <a:chExt cx="0" cy="0"/>
        </a:xfrm>
      </p:grpSpPr>
      <p:sp>
        <p:nvSpPr>
          <p:cNvPr id="173" name="Oval 20"/>
          <p:cNvSpPr/>
          <p:nvPr/>
        </p:nvSpPr>
        <p:spPr>
          <a:xfrm>
            <a:off x="483847" y="-2200488"/>
            <a:ext cx="11258975" cy="11258976"/>
          </a:xfrm>
          <a:prstGeom prst="ellipse">
            <a:avLst/>
          </a:prstGeom>
          <a:solidFill>
            <a:srgbClr val="229CD0">
              <a:alpha val="7000"/>
            </a:srgbClr>
          </a:solidFill>
          <a:ln w="12700">
            <a:miter lim="400000"/>
          </a:ln>
        </p:spPr>
        <p:txBody>
          <a:bodyPr lIns="45719" rIns="45719" anchor="ctr"/>
          <a:lstStyle/>
          <a:p>
            <a:pPr algn="ctr">
              <a:defRPr>
                <a:solidFill>
                  <a:srgbClr val="FFFFFF"/>
                </a:solidFill>
              </a:defRPr>
            </a:pPr>
            <a:endParaRPr/>
          </a:p>
        </p:txBody>
      </p:sp>
      <p:sp>
        <p:nvSpPr>
          <p:cNvPr id="174" name="Body Level One…"/>
          <p:cNvSpPr txBox="1">
            <a:spLocks noGrp="1"/>
          </p:cNvSpPr>
          <p:nvPr>
            <p:ph type="body" sz="quarter" idx="1"/>
          </p:nvPr>
        </p:nvSpPr>
        <p:spPr>
          <a:xfrm>
            <a:off x="112712" y="3443347"/>
            <a:ext cx="11934826" cy="754063"/>
          </a:xfrm>
          <a:prstGeom prst="rect">
            <a:avLst/>
          </a:prstGeom>
        </p:spPr>
        <p:txBody>
          <a:bodyPr>
            <a:normAutofit/>
          </a:bodyPr>
          <a:lstStyle>
            <a:lvl1pPr algn="ctr">
              <a:spcBef>
                <a:spcPts val="1200"/>
              </a:spcBef>
              <a:defRPr sz="3600" b="1">
                <a:solidFill>
                  <a:srgbClr val="229CD0"/>
                </a:solidFill>
              </a:defRPr>
            </a:lvl1pPr>
            <a:lvl2pPr marL="388799" indent="-388799" algn="ctr">
              <a:spcBef>
                <a:spcPts val="1200"/>
              </a:spcBef>
              <a:defRPr sz="3600" b="1">
                <a:solidFill>
                  <a:srgbClr val="229CD0"/>
                </a:solidFill>
              </a:defRPr>
            </a:lvl2pPr>
            <a:lvl3pPr marL="604800" indent="-388800" algn="ctr">
              <a:spcBef>
                <a:spcPts val="1200"/>
              </a:spcBef>
              <a:defRPr sz="3600" b="1">
                <a:solidFill>
                  <a:srgbClr val="229CD0"/>
                </a:solidFill>
              </a:defRPr>
            </a:lvl3pPr>
            <a:lvl4pPr algn="ctr">
              <a:spcBef>
                <a:spcPts val="1200"/>
              </a:spcBef>
              <a:defRPr sz="3600" b="1">
                <a:solidFill>
                  <a:srgbClr val="229CD0"/>
                </a:solidFill>
              </a:defRPr>
            </a:lvl4pPr>
            <a:lvl5pPr algn="ctr">
              <a:spcBef>
                <a:spcPts val="1200"/>
              </a:spcBef>
              <a:defRPr sz="3600" b="1">
                <a:solidFill>
                  <a:srgbClr val="229CD0"/>
                </a:solidFill>
              </a:defRPr>
            </a:lvl5pPr>
          </a:lstStyle>
          <a:p>
            <a:r>
              <a:t>Body Level One</a:t>
            </a:r>
          </a:p>
          <a:p>
            <a:pPr lvl="1"/>
            <a:r>
              <a:t>Body Level Two</a:t>
            </a:r>
          </a:p>
          <a:p>
            <a:pPr lvl="2"/>
            <a:r>
              <a:t>Body Level Three</a:t>
            </a:r>
          </a:p>
          <a:p>
            <a:pPr lvl="3"/>
            <a:r>
              <a:t>Body Level Four</a:t>
            </a:r>
          </a:p>
          <a:p>
            <a:pPr lvl="4"/>
            <a:r>
              <a:t>Body Level Five</a:t>
            </a:r>
          </a:p>
        </p:txBody>
      </p:sp>
      <p:sp>
        <p:nvSpPr>
          <p:cNvPr id="175" name="TextBox 2"/>
          <p:cNvSpPr txBox="1"/>
          <p:nvPr/>
        </p:nvSpPr>
        <p:spPr>
          <a:xfrm>
            <a:off x="0" y="2759243"/>
            <a:ext cx="12192000" cy="764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400" b="1">
                <a:solidFill>
                  <a:srgbClr val="454545"/>
                </a:solidFill>
                <a:latin typeface="+mn-lt"/>
                <a:ea typeface="+mn-ea"/>
                <a:cs typeface="+mn-cs"/>
                <a:sym typeface="Helvetica"/>
              </a:defRPr>
            </a:lvl1pPr>
          </a:lstStyle>
          <a:p>
            <a:r>
              <a:t>Resources for this workshop:</a:t>
            </a:r>
          </a:p>
        </p:txBody>
      </p:sp>
      <p:sp>
        <p:nvSpPr>
          <p:cNvPr id="1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efore You Go">
    <p:spTree>
      <p:nvGrpSpPr>
        <p:cNvPr id="1" name=""/>
        <p:cNvGrpSpPr/>
        <p:nvPr/>
      </p:nvGrpSpPr>
      <p:grpSpPr>
        <a:xfrm>
          <a:off x="0" y="0"/>
          <a:ext cx="0" cy="0"/>
          <a:chOff x="0" y="0"/>
          <a:chExt cx="0" cy="0"/>
        </a:xfrm>
      </p:grpSpPr>
      <p:sp>
        <p:nvSpPr>
          <p:cNvPr id="183" name="Oval 6"/>
          <p:cNvSpPr/>
          <p:nvPr/>
        </p:nvSpPr>
        <p:spPr>
          <a:xfrm>
            <a:off x="6498190" y="-185471"/>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184" name="Oval 7"/>
          <p:cNvSpPr/>
          <p:nvPr/>
        </p:nvSpPr>
        <p:spPr>
          <a:xfrm>
            <a:off x="8521369"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185" name="Picture Placeholder 8"/>
          <p:cNvSpPr>
            <a:spLocks noGrp="1"/>
          </p:cNvSpPr>
          <p:nvPr>
            <p:ph type="pic" sz="quarter" idx="13"/>
          </p:nvPr>
        </p:nvSpPr>
        <p:spPr>
          <a:xfrm>
            <a:off x="2982915" y="3587806"/>
            <a:ext cx="1824361" cy="1868023"/>
          </a:xfrm>
          <a:prstGeom prst="rect">
            <a:avLst/>
          </a:prstGeom>
        </p:spPr>
        <p:txBody>
          <a:bodyPr lIns="91439" rIns="91439"/>
          <a:lstStyle/>
          <a:p>
            <a:endParaRPr/>
          </a:p>
        </p:txBody>
      </p:sp>
      <p:sp>
        <p:nvSpPr>
          <p:cNvPr id="186" name="Title Text"/>
          <p:cNvSpPr txBox="1">
            <a:spLocks noGrp="1"/>
          </p:cNvSpPr>
          <p:nvPr>
            <p:ph type="title"/>
          </p:nvPr>
        </p:nvSpPr>
        <p:spPr>
          <a:xfrm>
            <a:off x="935300" y="814834"/>
            <a:ext cx="10296002" cy="887361"/>
          </a:xfrm>
          <a:prstGeom prst="rect">
            <a:avLst/>
          </a:prstGeom>
        </p:spPr>
        <p:txBody>
          <a:bodyPr/>
          <a:lstStyle/>
          <a:p>
            <a:r>
              <a:t>Title Text</a:t>
            </a:r>
          </a:p>
        </p:txBody>
      </p:sp>
      <p:sp>
        <p:nvSpPr>
          <p:cNvPr id="187" name="TextBox 3"/>
          <p:cNvSpPr txBox="1"/>
          <p:nvPr/>
        </p:nvSpPr>
        <p:spPr>
          <a:xfrm>
            <a:off x="935300" y="2005261"/>
            <a:ext cx="10296002" cy="1183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3600" b="1">
                <a:latin typeface="+mn-lt"/>
                <a:ea typeface="+mn-ea"/>
                <a:cs typeface="+mn-cs"/>
                <a:sym typeface="Helvetica"/>
              </a:defRPr>
            </a:pPr>
            <a:r>
              <a:t>Your feedback </a:t>
            </a:r>
            <a:r>
              <a:rPr b="0"/>
              <a:t>helps us improve our training.</a:t>
            </a:r>
          </a:p>
          <a:p>
            <a:pPr algn="ctr">
              <a:defRPr sz="3600">
                <a:latin typeface="+mn-lt"/>
                <a:ea typeface="+mn-ea"/>
                <a:cs typeface="+mn-cs"/>
                <a:sym typeface="Helvetica"/>
              </a:defRPr>
            </a:pPr>
            <a:r>
              <a:t>Please stay with us for another 60 seconds…</a:t>
            </a:r>
          </a:p>
        </p:txBody>
      </p:sp>
      <p:sp>
        <p:nvSpPr>
          <p:cNvPr id="188" name="TextBox 16"/>
          <p:cNvSpPr txBox="1"/>
          <p:nvPr/>
        </p:nvSpPr>
        <p:spPr>
          <a:xfrm>
            <a:off x="5121204" y="3587805"/>
            <a:ext cx="5248962" cy="1868024"/>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pPr>
              <a:defRPr sz="2700" b="1">
                <a:latin typeface="+mn-lt"/>
                <a:ea typeface="+mn-ea"/>
                <a:cs typeface="+mn-cs"/>
                <a:sym typeface="Helvetica"/>
              </a:defRPr>
            </a:pPr>
            <a:r>
              <a:t>Training: </a:t>
            </a:r>
            <a:r>
              <a:rPr u="sng">
                <a:solidFill>
                  <a:srgbClr val="229CD0"/>
                </a:solidFill>
                <a:uFill>
                  <a:solidFill>
                    <a:srgbClr val="229CD0"/>
                  </a:solidFill>
                </a:uFill>
                <a:hlinkClick r:id="rId2"/>
              </a:rPr>
              <a:t>rlc.org.au/training</a:t>
            </a:r>
          </a:p>
          <a:p>
            <a:pPr>
              <a:defRPr sz="2700">
                <a:latin typeface="+mn-lt"/>
                <a:ea typeface="+mn-ea"/>
                <a:cs typeface="+mn-cs"/>
                <a:sym typeface="Helvetica"/>
              </a:defRPr>
            </a:pPr>
            <a:r>
              <a:t>Enquiries: Nick Manning</a:t>
            </a:r>
          </a:p>
          <a:p>
            <a:pPr>
              <a:defRPr sz="2700">
                <a:latin typeface="+mn-lt"/>
                <a:ea typeface="+mn-ea"/>
                <a:cs typeface="+mn-cs"/>
                <a:sym typeface="Helvetica"/>
              </a:defRPr>
            </a:pPr>
            <a:r>
              <a:rPr u="sng">
                <a:solidFill>
                  <a:srgbClr val="229CD0"/>
                </a:solidFill>
                <a:uFill>
                  <a:solidFill>
                    <a:srgbClr val="229CD0"/>
                  </a:solidFill>
                </a:uFill>
                <a:hlinkClick r:id="rId3"/>
              </a:rPr>
              <a:t>education@rlc.org.au</a:t>
            </a:r>
          </a:p>
        </p:txBody>
      </p:sp>
      <p:sp>
        <p:nvSpPr>
          <p:cNvPr id="189" name="TextBox 17"/>
          <p:cNvSpPr txBox="1"/>
          <p:nvPr/>
        </p:nvSpPr>
        <p:spPr>
          <a:xfrm>
            <a:off x="935300" y="5838045"/>
            <a:ext cx="10296002" cy="701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a:latin typeface="+mn-lt"/>
                <a:ea typeface="+mn-ea"/>
                <a:cs typeface="+mn-cs"/>
                <a:sym typeface="Helvetica"/>
              </a:defRPr>
            </a:lvl1pPr>
          </a:lstStyle>
          <a:p>
            <a:r>
              <a:t>This workshop is a guide to the law in NSW, Australia. It is not a substitute for legal advice. If you have a legal problem, seek legal advice from a legal centre or Legal Aid. </a:t>
            </a:r>
          </a:p>
        </p:txBody>
      </p:sp>
      <p:sp>
        <p:nvSpPr>
          <p:cNvPr id="1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We Can Come To You">
    <p:spTree>
      <p:nvGrpSpPr>
        <p:cNvPr id="1" name=""/>
        <p:cNvGrpSpPr/>
        <p:nvPr/>
      </p:nvGrpSpPr>
      <p:grpSpPr>
        <a:xfrm>
          <a:off x="0" y="0"/>
          <a:ext cx="0" cy="0"/>
          <a:chOff x="0" y="0"/>
          <a:chExt cx="0" cy="0"/>
        </a:xfrm>
      </p:grpSpPr>
      <p:sp>
        <p:nvSpPr>
          <p:cNvPr id="197" name="Oval 6"/>
          <p:cNvSpPr/>
          <p:nvPr/>
        </p:nvSpPr>
        <p:spPr>
          <a:xfrm>
            <a:off x="6498190" y="-185471"/>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198" name="Oval 7"/>
          <p:cNvSpPr/>
          <p:nvPr/>
        </p:nvSpPr>
        <p:spPr>
          <a:xfrm>
            <a:off x="8521369"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199" name="Title Text"/>
          <p:cNvSpPr txBox="1">
            <a:spLocks noGrp="1"/>
          </p:cNvSpPr>
          <p:nvPr>
            <p:ph type="title"/>
          </p:nvPr>
        </p:nvSpPr>
        <p:spPr>
          <a:xfrm>
            <a:off x="935300" y="814834"/>
            <a:ext cx="10296002" cy="887361"/>
          </a:xfrm>
          <a:prstGeom prst="rect">
            <a:avLst/>
          </a:prstGeom>
        </p:spPr>
        <p:txBody>
          <a:bodyPr/>
          <a:lstStyle/>
          <a:p>
            <a:r>
              <a:t>Title Text</a:t>
            </a:r>
          </a:p>
        </p:txBody>
      </p:sp>
      <p:sp>
        <p:nvSpPr>
          <p:cNvPr id="200" name="TextBox 3"/>
          <p:cNvSpPr txBox="1"/>
          <p:nvPr/>
        </p:nvSpPr>
        <p:spPr>
          <a:xfrm>
            <a:off x="935300" y="2206818"/>
            <a:ext cx="10296002" cy="17297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a:latin typeface="+mn-lt"/>
                <a:ea typeface="+mn-ea"/>
                <a:cs typeface="+mn-cs"/>
                <a:sym typeface="Helvetica"/>
              </a:defRPr>
            </a:lvl1pPr>
          </a:lstStyle>
          <a:p>
            <a:r>
              <a:t>RLC can present this workshop at your staff training or interagency – or we can customise training to suit your needs.</a:t>
            </a:r>
          </a:p>
        </p:txBody>
      </p:sp>
      <p:sp>
        <p:nvSpPr>
          <p:cNvPr id="201" name="TextBox 9"/>
          <p:cNvSpPr txBox="1"/>
          <p:nvPr/>
        </p:nvSpPr>
        <p:spPr>
          <a:xfrm>
            <a:off x="5121204" y="4465768"/>
            <a:ext cx="5248962" cy="1868024"/>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pPr>
              <a:defRPr sz="2700" b="1">
                <a:latin typeface="+mn-lt"/>
                <a:ea typeface="+mn-ea"/>
                <a:cs typeface="+mn-cs"/>
                <a:sym typeface="Helvetica"/>
              </a:defRPr>
            </a:pPr>
            <a:r>
              <a:t>Enquiries: </a:t>
            </a:r>
            <a:r>
              <a:rPr b="0"/>
              <a:t>Nick Manning</a:t>
            </a:r>
          </a:p>
          <a:p>
            <a:pPr>
              <a:defRPr sz="2700">
                <a:latin typeface="+mn-lt"/>
                <a:ea typeface="+mn-ea"/>
                <a:cs typeface="+mn-cs"/>
                <a:sym typeface="Helvetica"/>
              </a:defRPr>
            </a:pPr>
            <a:r>
              <a:t>(02) 9698 7277</a:t>
            </a:r>
          </a:p>
          <a:p>
            <a:pPr>
              <a:defRPr sz="2700">
                <a:latin typeface="+mn-lt"/>
                <a:ea typeface="+mn-ea"/>
                <a:cs typeface="+mn-cs"/>
                <a:sym typeface="Helvetica"/>
              </a:defRPr>
            </a:pPr>
            <a:r>
              <a:rPr u="sng">
                <a:solidFill>
                  <a:srgbClr val="229CD0"/>
                </a:solidFill>
                <a:uFill>
                  <a:solidFill>
                    <a:srgbClr val="229CD0"/>
                  </a:solidFill>
                </a:uFill>
                <a:hlinkClick r:id="rId2"/>
              </a:rPr>
              <a:t>education@rlc.org.au</a:t>
            </a:r>
          </a:p>
        </p:txBody>
      </p:sp>
      <p:sp>
        <p:nvSpPr>
          <p:cNvPr id="202" name="Picture Placeholder 8"/>
          <p:cNvSpPr>
            <a:spLocks noGrp="1"/>
          </p:cNvSpPr>
          <p:nvPr>
            <p:ph type="pic" sz="quarter" idx="13"/>
          </p:nvPr>
        </p:nvSpPr>
        <p:spPr>
          <a:xfrm>
            <a:off x="3057115" y="4465768"/>
            <a:ext cx="1824361" cy="1868023"/>
          </a:xfrm>
          <a:prstGeom prst="rect">
            <a:avLst/>
          </a:prstGeom>
        </p:spPr>
        <p:txBody>
          <a:bodyPr lIns="91439" rIns="91439"/>
          <a:lstStyle/>
          <a:p>
            <a:endParaRPr/>
          </a:p>
        </p:txBody>
      </p:sp>
      <p:sp>
        <p:nvSpPr>
          <p:cNvPr id="2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1_Thank you">
    <p:spTree>
      <p:nvGrpSpPr>
        <p:cNvPr id="1" name=""/>
        <p:cNvGrpSpPr/>
        <p:nvPr/>
      </p:nvGrpSpPr>
      <p:grpSpPr>
        <a:xfrm>
          <a:off x="0" y="0"/>
          <a:ext cx="0" cy="0"/>
          <a:chOff x="0" y="0"/>
          <a:chExt cx="0" cy="0"/>
        </a:xfrm>
      </p:grpSpPr>
      <p:sp>
        <p:nvSpPr>
          <p:cNvPr id="210" name="Rectangle 11"/>
          <p:cNvSpPr/>
          <p:nvPr/>
        </p:nvSpPr>
        <p:spPr>
          <a:xfrm>
            <a:off x="-12001" y="-3"/>
            <a:ext cx="12204001" cy="6858001"/>
          </a:xfrm>
          <a:prstGeom prst="rect">
            <a:avLst/>
          </a:prstGeom>
          <a:solidFill>
            <a:srgbClr val="229CD0"/>
          </a:solidFill>
          <a:ln w="12700">
            <a:miter lim="400000"/>
          </a:ln>
        </p:spPr>
        <p:txBody>
          <a:bodyPr lIns="45719" rIns="45719" anchor="ctr"/>
          <a:lstStyle/>
          <a:p>
            <a:pPr algn="ctr">
              <a:defRPr>
                <a:solidFill>
                  <a:srgbClr val="229CD0"/>
                </a:solidFill>
              </a:defRPr>
            </a:pPr>
            <a:endParaRPr/>
          </a:p>
        </p:txBody>
      </p:sp>
      <p:sp>
        <p:nvSpPr>
          <p:cNvPr id="211" name="TextBox 1"/>
          <p:cNvSpPr txBox="1"/>
          <p:nvPr/>
        </p:nvSpPr>
        <p:spPr>
          <a:xfrm>
            <a:off x="886021" y="2926076"/>
            <a:ext cx="3914513" cy="1005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6000" b="1">
                <a:solidFill>
                  <a:srgbClr val="FFFFFF"/>
                </a:solidFill>
                <a:latin typeface="+mn-lt"/>
                <a:ea typeface="+mn-ea"/>
                <a:cs typeface="+mn-cs"/>
                <a:sym typeface="Helvetica"/>
              </a:defRPr>
            </a:lvl1pPr>
          </a:lstStyle>
          <a:p>
            <a:r>
              <a:t>Thank you</a:t>
            </a:r>
          </a:p>
        </p:txBody>
      </p:sp>
      <p:sp>
        <p:nvSpPr>
          <p:cNvPr id="212" name="Oval 12"/>
          <p:cNvSpPr/>
          <p:nvPr/>
        </p:nvSpPr>
        <p:spPr>
          <a:xfrm>
            <a:off x="4603255" y="-177802"/>
            <a:ext cx="16478251" cy="16478251"/>
          </a:xfrm>
          <a:prstGeom prst="ellipse">
            <a:avLst/>
          </a:prstGeom>
          <a:solidFill>
            <a:schemeClr val="accent1">
              <a:alpha val="9000"/>
            </a:schemeClr>
          </a:solidFill>
          <a:ln w="12700">
            <a:miter lim="400000"/>
          </a:ln>
        </p:spPr>
        <p:txBody>
          <a:bodyPr lIns="45719" rIns="45719" anchor="ctr"/>
          <a:lstStyle/>
          <a:p>
            <a:pPr algn="ctr">
              <a:defRPr>
                <a:solidFill>
                  <a:srgbClr val="FFFFFF"/>
                </a:solidFill>
              </a:defRPr>
            </a:pPr>
            <a:endParaRPr/>
          </a:p>
        </p:txBody>
      </p:sp>
      <p:sp>
        <p:nvSpPr>
          <p:cNvPr id="213" name="Oval 13"/>
          <p:cNvSpPr/>
          <p:nvPr/>
        </p:nvSpPr>
        <p:spPr>
          <a:xfrm>
            <a:off x="6340349" y="-177802"/>
            <a:ext cx="16478251" cy="16478251"/>
          </a:xfrm>
          <a:prstGeom prst="ellipse">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214" name="Picture 14" descr="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3494" y="5403158"/>
            <a:ext cx="4122835" cy="1167943"/>
          </a:xfrm>
          <a:prstGeom prst="rect">
            <a:avLst/>
          </a:prstGeom>
          <a:ln w="12700">
            <a:miter lim="400000"/>
          </a:ln>
        </p:spPr>
      </p:pic>
      <p:sp>
        <p:nvSpPr>
          <p:cNvPr id="2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Numbered List - blue">
    <p:spTree>
      <p:nvGrpSpPr>
        <p:cNvPr id="1" name=""/>
        <p:cNvGrpSpPr/>
        <p:nvPr/>
      </p:nvGrpSpPr>
      <p:grpSpPr>
        <a:xfrm>
          <a:off x="0" y="0"/>
          <a:ext cx="0" cy="0"/>
          <a:chOff x="0" y="0"/>
          <a:chExt cx="0" cy="0"/>
        </a:xfrm>
      </p:grpSpPr>
      <p:sp>
        <p:nvSpPr>
          <p:cNvPr id="222" name="Rectangle 5"/>
          <p:cNvSpPr/>
          <p:nvPr/>
        </p:nvSpPr>
        <p:spPr>
          <a:xfrm>
            <a:off x="-1" y="-1"/>
            <a:ext cx="12204001" cy="6858001"/>
          </a:xfrm>
          <a:prstGeom prst="rect">
            <a:avLst/>
          </a:prstGeom>
          <a:solidFill>
            <a:srgbClr val="229CD0"/>
          </a:solidFill>
          <a:ln w="12700">
            <a:miter lim="400000"/>
          </a:ln>
        </p:spPr>
        <p:txBody>
          <a:bodyPr lIns="45719" rIns="45719" anchor="ctr"/>
          <a:lstStyle/>
          <a:p>
            <a:pPr algn="ctr">
              <a:defRPr>
                <a:solidFill>
                  <a:srgbClr val="FFFFFF"/>
                </a:solidFill>
              </a:defRPr>
            </a:pPr>
            <a:endParaRPr/>
          </a:p>
        </p:txBody>
      </p:sp>
      <p:sp>
        <p:nvSpPr>
          <p:cNvPr id="223" name="Title Text"/>
          <p:cNvSpPr txBox="1">
            <a:spLocks noGrp="1"/>
          </p:cNvSpPr>
          <p:nvPr>
            <p:ph type="title"/>
          </p:nvPr>
        </p:nvSpPr>
        <p:spPr>
          <a:xfrm>
            <a:off x="316356" y="631032"/>
            <a:ext cx="11408410" cy="1117908"/>
          </a:xfrm>
          <a:prstGeom prst="rect">
            <a:avLst/>
          </a:prstGeom>
        </p:spPr>
        <p:txBody>
          <a:bodyPr anchor="ctr"/>
          <a:lstStyle>
            <a:lvl1pPr>
              <a:defRPr>
                <a:solidFill>
                  <a:srgbClr val="FFFFFF"/>
                </a:solidFill>
              </a:defRPr>
            </a:lvl1pPr>
          </a:lstStyle>
          <a:p>
            <a:r>
              <a:t>Title Text</a:t>
            </a:r>
          </a:p>
        </p:txBody>
      </p:sp>
      <p:sp>
        <p:nvSpPr>
          <p:cNvPr id="224" name="Body Level One…"/>
          <p:cNvSpPr txBox="1">
            <a:spLocks noGrp="1"/>
          </p:cNvSpPr>
          <p:nvPr>
            <p:ph type="body" idx="1"/>
          </p:nvPr>
        </p:nvSpPr>
        <p:spPr>
          <a:xfrm>
            <a:off x="1041400" y="1748939"/>
            <a:ext cx="9976220" cy="4397861"/>
          </a:xfrm>
          <a:prstGeom prst="rect">
            <a:avLst/>
          </a:prstGeom>
        </p:spPr>
        <p:txBody>
          <a:bodyPr anchor="ctr">
            <a:normAutofit/>
          </a:bodyPr>
          <a:lstStyle>
            <a:lvl1pPr marL="514350" indent="-514350">
              <a:lnSpc>
                <a:spcPct val="150000"/>
              </a:lnSpc>
              <a:buSzPct val="100000"/>
              <a:buAutoNum type="arabicPeriod"/>
              <a:defRPr sz="3600">
                <a:solidFill>
                  <a:srgbClr val="FFFFFF"/>
                </a:solidFill>
              </a:defRPr>
            </a:lvl1pPr>
            <a:lvl2pPr marL="388799" indent="-388799">
              <a:lnSpc>
                <a:spcPct val="150000"/>
              </a:lnSpc>
              <a:defRPr sz="3600">
                <a:solidFill>
                  <a:srgbClr val="FFFFFF"/>
                </a:solidFill>
              </a:defRPr>
            </a:lvl2pPr>
            <a:lvl3pPr marL="604800" indent="-388800">
              <a:lnSpc>
                <a:spcPct val="150000"/>
              </a:lnSpc>
              <a:defRPr sz="3600">
                <a:solidFill>
                  <a:srgbClr val="FFFFFF"/>
                </a:solidFill>
              </a:defRPr>
            </a:lvl3pPr>
            <a:lvl4pPr>
              <a:lnSpc>
                <a:spcPct val="150000"/>
              </a:lnSpc>
              <a:defRPr sz="3600">
                <a:solidFill>
                  <a:srgbClr val="FFFFFF"/>
                </a:solidFill>
              </a:defRPr>
            </a:lvl4pPr>
            <a:lvl5pPr>
              <a:lnSpc>
                <a:spcPct val="150000"/>
              </a:lnSpc>
              <a:defRPr sz="3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25" name="Oval 4"/>
          <p:cNvSpPr/>
          <p:nvPr/>
        </p:nvSpPr>
        <p:spPr>
          <a:xfrm>
            <a:off x="6020560" y="-177802"/>
            <a:ext cx="16478251" cy="16478251"/>
          </a:xfrm>
          <a:prstGeom prst="ellipse">
            <a:avLst/>
          </a:prstGeom>
          <a:solidFill>
            <a:schemeClr val="accent1">
              <a:alpha val="9000"/>
            </a:schemeClr>
          </a:solidFill>
          <a:ln w="12700">
            <a:miter lim="400000"/>
          </a:ln>
        </p:spPr>
        <p:txBody>
          <a:bodyPr lIns="45719" rIns="45719" anchor="ctr"/>
          <a:lstStyle/>
          <a:p>
            <a:pPr algn="ctr">
              <a:defRPr>
                <a:solidFill>
                  <a:srgbClr val="FFFFFF"/>
                </a:solidFill>
              </a:defRPr>
            </a:pPr>
            <a:endParaRPr/>
          </a:p>
        </p:txBody>
      </p:sp>
      <p:sp>
        <p:nvSpPr>
          <p:cNvPr id="226" name="Oval 6"/>
          <p:cNvSpPr/>
          <p:nvPr/>
        </p:nvSpPr>
        <p:spPr>
          <a:xfrm>
            <a:off x="7757655" y="-177802"/>
            <a:ext cx="16478251" cy="16478251"/>
          </a:xfrm>
          <a:prstGeom prst="ellipse">
            <a:avLst/>
          </a:prstGeom>
          <a:solidFill>
            <a:schemeClr val="accent1">
              <a:alpha val="9000"/>
            </a:schemeClr>
          </a:solidFill>
          <a:ln w="12700">
            <a:miter lim="400000"/>
          </a:ln>
        </p:spPr>
        <p:txBody>
          <a:bodyPr lIns="45719" rIns="45719" anchor="ctr"/>
          <a:lstStyle/>
          <a:p>
            <a:pPr algn="ctr">
              <a:defRPr>
                <a:solidFill>
                  <a:srgbClr val="FFFFFF"/>
                </a:solidFill>
              </a:defRPr>
            </a:pPr>
            <a:endParaRPr/>
          </a:p>
        </p:txBody>
      </p:sp>
      <p:sp>
        <p:nvSpPr>
          <p:cNvPr id="2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resenter">
    <p:spTree>
      <p:nvGrpSpPr>
        <p:cNvPr id="1" name=""/>
        <p:cNvGrpSpPr/>
        <p:nvPr/>
      </p:nvGrpSpPr>
      <p:grpSpPr>
        <a:xfrm>
          <a:off x="0" y="0"/>
          <a:ext cx="0" cy="0"/>
          <a:chOff x="0" y="0"/>
          <a:chExt cx="0" cy="0"/>
        </a:xfrm>
      </p:grpSpPr>
      <p:sp>
        <p:nvSpPr>
          <p:cNvPr id="28" name="Title Text"/>
          <p:cNvSpPr txBox="1">
            <a:spLocks noGrp="1"/>
          </p:cNvSpPr>
          <p:nvPr>
            <p:ph type="title"/>
          </p:nvPr>
        </p:nvSpPr>
        <p:spPr>
          <a:xfrm>
            <a:off x="990619" y="4077049"/>
            <a:ext cx="10360133" cy="887361"/>
          </a:xfrm>
          <a:prstGeom prst="rect">
            <a:avLst/>
          </a:prstGeom>
        </p:spPr>
        <p:txBody>
          <a:bodyPr anchor="ctr"/>
          <a:lstStyle>
            <a:lvl1pPr>
              <a:defRPr sz="3600"/>
            </a:lvl1pPr>
          </a:lstStyle>
          <a:p>
            <a:r>
              <a:t>Title Text</a:t>
            </a:r>
          </a:p>
        </p:txBody>
      </p:sp>
      <p:sp>
        <p:nvSpPr>
          <p:cNvPr id="29" name="Picture Placeholder 8"/>
          <p:cNvSpPr>
            <a:spLocks noGrp="1"/>
          </p:cNvSpPr>
          <p:nvPr>
            <p:ph type="pic" sz="quarter" idx="13"/>
          </p:nvPr>
        </p:nvSpPr>
        <p:spPr>
          <a:xfrm>
            <a:off x="4847228" y="1366787"/>
            <a:ext cx="2646917" cy="2710265"/>
          </a:xfrm>
          <a:prstGeom prst="rect">
            <a:avLst/>
          </a:prstGeom>
        </p:spPr>
        <p:txBody>
          <a:bodyPr lIns="91439" rIns="91439"/>
          <a:lstStyle/>
          <a:p>
            <a:endParaRPr/>
          </a:p>
        </p:txBody>
      </p:sp>
      <p:sp>
        <p:nvSpPr>
          <p:cNvPr id="30" name="Body Level One…"/>
          <p:cNvSpPr txBox="1">
            <a:spLocks noGrp="1"/>
          </p:cNvSpPr>
          <p:nvPr>
            <p:ph type="body" sz="quarter" idx="1"/>
          </p:nvPr>
        </p:nvSpPr>
        <p:spPr>
          <a:xfrm>
            <a:off x="978429" y="4964410"/>
            <a:ext cx="10384516" cy="1084263"/>
          </a:xfrm>
          <a:prstGeom prst="rect">
            <a:avLst/>
          </a:prstGeom>
        </p:spPr>
        <p:txBody>
          <a:bodyPr>
            <a:normAutofit/>
          </a:bodyPr>
          <a:lstStyle>
            <a:lvl1pPr algn="ctr">
              <a:spcBef>
                <a:spcPts val="0"/>
              </a:spcBef>
              <a:defRPr sz="2800"/>
            </a:lvl1pPr>
            <a:lvl2pPr marL="302399" indent="-302399" algn="ctr">
              <a:spcBef>
                <a:spcPts val="0"/>
              </a:spcBef>
              <a:defRPr sz="2800"/>
            </a:lvl2pPr>
            <a:lvl3pPr marL="518399" indent="-302399" algn="ctr">
              <a:spcBef>
                <a:spcPts val="0"/>
              </a:spcBef>
              <a:defRPr sz="2800"/>
            </a:lvl3pPr>
            <a:lvl4pPr algn="ctr">
              <a:spcBef>
                <a:spcPts val="0"/>
              </a:spcBef>
              <a:defRPr sz="2800"/>
            </a:lvl4pPr>
            <a:lvl5pPr algn="ctr">
              <a:spcBef>
                <a:spcPts val="0"/>
              </a:spcBef>
              <a:defRPr sz="2800"/>
            </a:lvl5pPr>
          </a:lstStyle>
          <a:p>
            <a:r>
              <a:t>Body Level One</a:t>
            </a:r>
          </a:p>
          <a:p>
            <a:pPr lvl="1"/>
            <a:r>
              <a:t>Body Level Two</a:t>
            </a:r>
          </a:p>
          <a:p>
            <a:pPr lvl="2"/>
            <a:r>
              <a:t>Body Level Three</a:t>
            </a:r>
          </a:p>
          <a:p>
            <a:pPr lvl="3"/>
            <a:r>
              <a:t>Body Level Four</a:t>
            </a:r>
          </a:p>
          <a:p>
            <a:pPr lvl="4"/>
            <a:r>
              <a:t>Body Level Five</a:t>
            </a:r>
          </a:p>
        </p:txBody>
      </p:sp>
      <p:sp>
        <p:nvSpPr>
          <p:cNvPr id="31" name="Oval 5"/>
          <p:cNvSpPr/>
          <p:nvPr/>
        </p:nvSpPr>
        <p:spPr>
          <a:xfrm>
            <a:off x="6530275"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32" name="Oval 7"/>
          <p:cNvSpPr/>
          <p:nvPr/>
        </p:nvSpPr>
        <p:spPr>
          <a:xfrm>
            <a:off x="8521369"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46" name="Title Text"/>
          <p:cNvSpPr txBox="1">
            <a:spLocks noGrp="1"/>
          </p:cNvSpPr>
          <p:nvPr>
            <p:ph type="title"/>
          </p:nvPr>
        </p:nvSpPr>
        <p:spPr>
          <a:xfrm>
            <a:off x="576469" y="395066"/>
            <a:ext cx="10888183" cy="887360"/>
          </a:xfrm>
          <a:prstGeom prst="rect">
            <a:avLst/>
          </a:prstGeom>
        </p:spPr>
        <p:txBody>
          <a:bodyPr/>
          <a:lstStyle/>
          <a:p>
            <a:r>
              <a:t>Title Text</a:t>
            </a:r>
          </a:p>
        </p:txBody>
      </p:sp>
      <p:sp>
        <p:nvSpPr>
          <p:cNvPr id="247" name="Body Level One…"/>
          <p:cNvSpPr txBox="1">
            <a:spLocks noGrp="1"/>
          </p:cNvSpPr>
          <p:nvPr>
            <p:ph type="body" sz="half" idx="1"/>
          </p:nvPr>
        </p:nvSpPr>
        <p:spPr>
          <a:xfrm>
            <a:off x="576468" y="1532414"/>
            <a:ext cx="5139889" cy="4376946"/>
          </a:xfrm>
          <a:prstGeom prst="rect">
            <a:avLst/>
          </a:prstGeom>
        </p:spPr>
        <p:txBody>
          <a:bodyPr>
            <a:normAutofit/>
          </a:bodyPr>
          <a:lstStyle>
            <a:lvl1pPr>
              <a:spcBef>
                <a:spcPts val="1000"/>
              </a:spcBef>
              <a:defRPr sz="2800"/>
            </a:lvl1pPr>
            <a:lvl2pPr marL="251999" indent="-251999">
              <a:spcBef>
                <a:spcPts val="1000"/>
              </a:spcBef>
              <a:defRPr sz="2800"/>
            </a:lvl2pPr>
            <a:lvl3pPr marL="467999" indent="-251999">
              <a:spcBef>
                <a:spcPts val="1000"/>
              </a:spcBef>
              <a:defRPr sz="2800"/>
            </a:lvl3pPr>
            <a:lvl4pPr>
              <a:spcBef>
                <a:spcPts val="1000"/>
              </a:spcBef>
              <a:defRPr sz="2800"/>
            </a:lvl4pPr>
            <a:lvl5pPr>
              <a:spcBef>
                <a:spcPts val="1000"/>
              </a:spcBef>
              <a:defRPr sz="2800"/>
            </a:lvl5pPr>
          </a:lstStyle>
          <a:p>
            <a:r>
              <a:t>Body Level One</a:t>
            </a:r>
          </a:p>
          <a:p>
            <a:pPr lvl="1"/>
            <a:r>
              <a:t>Body Level Two</a:t>
            </a:r>
          </a:p>
          <a:p>
            <a:pPr lvl="2"/>
            <a:r>
              <a:t>Body Level Three</a:t>
            </a:r>
          </a:p>
          <a:p>
            <a:pPr lvl="3"/>
            <a:r>
              <a:t>Body Level Four</a:t>
            </a:r>
          </a:p>
          <a:p>
            <a:pPr lvl="4"/>
            <a:r>
              <a:t>Body Level Five</a:t>
            </a:r>
          </a:p>
        </p:txBody>
      </p:sp>
      <p:sp>
        <p:nvSpPr>
          <p:cNvPr id="2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wo column text">
    <p:spTree>
      <p:nvGrpSpPr>
        <p:cNvPr id="1" name=""/>
        <p:cNvGrpSpPr/>
        <p:nvPr/>
      </p:nvGrpSpPr>
      <p:grpSpPr>
        <a:xfrm>
          <a:off x="0" y="0"/>
          <a:ext cx="0" cy="0"/>
          <a:chOff x="0" y="0"/>
          <a:chExt cx="0" cy="0"/>
        </a:xfrm>
      </p:grpSpPr>
      <p:sp>
        <p:nvSpPr>
          <p:cNvPr id="255" name="Body Level One…"/>
          <p:cNvSpPr txBox="1">
            <a:spLocks noGrp="1"/>
          </p:cNvSpPr>
          <p:nvPr>
            <p:ph type="body" idx="1"/>
          </p:nvPr>
        </p:nvSpPr>
        <p:spPr>
          <a:xfrm>
            <a:off x="935300" y="1532414"/>
            <a:ext cx="10296002" cy="4459191"/>
          </a:xfrm>
          <a:prstGeom prst="rect">
            <a:avLst/>
          </a:prstGeom>
        </p:spPr>
        <p:txBody>
          <a:bodyPr numCol="2" spcCol="359999">
            <a:normAutofit/>
          </a:bodyPr>
          <a:lstStyle>
            <a:lvl1pPr marL="342900" indent="-342900">
              <a:buSzPct val="100000"/>
              <a:buFont typeface="Arial"/>
              <a:buChar char="•"/>
              <a:defRPr sz="2800"/>
            </a:lvl1pPr>
            <a:lvl2pPr marL="302399" indent="-302399">
              <a:buFont typeface="Arial"/>
              <a:defRPr sz="2800"/>
            </a:lvl2pPr>
            <a:lvl3pPr marL="518399" indent="-302399">
              <a:buFont typeface="Arial"/>
              <a:defRPr sz="2800"/>
            </a:lvl3pPr>
            <a:lvl4pPr>
              <a:buFont typeface="Arial"/>
              <a:defRPr sz="2800"/>
            </a:lvl4pPr>
            <a:lvl5pPr>
              <a:buFont typeface="Arial"/>
              <a:defRPr sz="2800"/>
            </a:lvl5pPr>
          </a:lstStyle>
          <a:p>
            <a:r>
              <a:t>Body Level One</a:t>
            </a:r>
          </a:p>
          <a:p>
            <a:pPr lvl="1"/>
            <a:r>
              <a:t>Body Level Two</a:t>
            </a:r>
          </a:p>
          <a:p>
            <a:pPr lvl="2"/>
            <a:r>
              <a:t>Body Level Three</a:t>
            </a:r>
          </a:p>
          <a:p>
            <a:pPr lvl="3"/>
            <a:r>
              <a:t>Body Level Four</a:t>
            </a:r>
          </a:p>
          <a:p>
            <a:pPr lvl="4"/>
            <a:r>
              <a:t>Body Level Five</a:t>
            </a:r>
          </a:p>
        </p:txBody>
      </p:sp>
      <p:sp>
        <p:nvSpPr>
          <p:cNvPr id="256" name="Title Text"/>
          <p:cNvSpPr txBox="1">
            <a:spLocks noGrp="1"/>
          </p:cNvSpPr>
          <p:nvPr>
            <p:ph type="title"/>
          </p:nvPr>
        </p:nvSpPr>
        <p:spPr>
          <a:xfrm>
            <a:off x="935300" y="445866"/>
            <a:ext cx="10296002" cy="887360"/>
          </a:xfrm>
          <a:prstGeom prst="rect">
            <a:avLst/>
          </a:prstGeom>
        </p:spPr>
        <p:txBody>
          <a:bodyPr/>
          <a:lstStyle/>
          <a:p>
            <a:r>
              <a:t>Title Text</a:t>
            </a:r>
          </a:p>
        </p:txBody>
      </p:sp>
      <p:sp>
        <p:nvSpPr>
          <p:cNvPr id="2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hree column text">
    <p:spTree>
      <p:nvGrpSpPr>
        <p:cNvPr id="1" name=""/>
        <p:cNvGrpSpPr/>
        <p:nvPr/>
      </p:nvGrpSpPr>
      <p:grpSpPr>
        <a:xfrm>
          <a:off x="0" y="0"/>
          <a:ext cx="0" cy="0"/>
          <a:chOff x="0" y="0"/>
          <a:chExt cx="0" cy="0"/>
        </a:xfrm>
      </p:grpSpPr>
      <p:sp>
        <p:nvSpPr>
          <p:cNvPr id="264" name="Body Level One…"/>
          <p:cNvSpPr txBox="1">
            <a:spLocks noGrp="1"/>
          </p:cNvSpPr>
          <p:nvPr>
            <p:ph type="body" idx="1"/>
          </p:nvPr>
        </p:nvSpPr>
        <p:spPr>
          <a:xfrm>
            <a:off x="935300" y="1532414"/>
            <a:ext cx="10296002" cy="4459191"/>
          </a:xfrm>
          <a:prstGeom prst="rect">
            <a:avLst/>
          </a:prstGeom>
        </p:spPr>
        <p:txBody>
          <a:bodyPr numCol="3" spcCol="179999">
            <a:normAutofit/>
          </a:bodyPr>
          <a:lstStyle>
            <a:lvl1pPr>
              <a:defRPr sz="2800"/>
            </a:lvl1pPr>
            <a:lvl2pPr>
              <a:defRPr sz="2800"/>
            </a:lvl2pPr>
            <a:lvl3pPr>
              <a:defRPr sz="2800"/>
            </a:lvl3pPr>
            <a:lvl4pPr>
              <a:defRPr sz="2800"/>
            </a:lvl4pPr>
            <a:lvl5pPr>
              <a:defRPr sz="2800"/>
            </a:lvl5pPr>
          </a:lstStyle>
          <a:p>
            <a:r>
              <a:t>Body Level One</a:t>
            </a:r>
          </a:p>
          <a:p>
            <a:pPr lvl="1"/>
            <a:r>
              <a:t>Body Level Two</a:t>
            </a:r>
          </a:p>
          <a:p>
            <a:pPr lvl="2"/>
            <a:r>
              <a:t>Body Level Three</a:t>
            </a:r>
          </a:p>
          <a:p>
            <a:pPr lvl="3"/>
            <a:r>
              <a:t>Body Level Four</a:t>
            </a:r>
          </a:p>
          <a:p>
            <a:pPr lvl="4"/>
            <a:r>
              <a:t>Body Level Five</a:t>
            </a:r>
          </a:p>
        </p:txBody>
      </p:sp>
      <p:sp>
        <p:nvSpPr>
          <p:cNvPr id="265" name="Title Text"/>
          <p:cNvSpPr txBox="1">
            <a:spLocks noGrp="1"/>
          </p:cNvSpPr>
          <p:nvPr>
            <p:ph type="title"/>
          </p:nvPr>
        </p:nvSpPr>
        <p:spPr>
          <a:xfrm>
            <a:off x="935300" y="445866"/>
            <a:ext cx="10296002" cy="887360"/>
          </a:xfrm>
          <a:prstGeom prst="rect">
            <a:avLst/>
          </a:prstGeom>
        </p:spPr>
        <p:txBody>
          <a:bodyPr/>
          <a:lstStyle/>
          <a:p>
            <a:r>
              <a:t>Title Text</a:t>
            </a:r>
          </a:p>
        </p:txBody>
      </p:sp>
      <p:sp>
        <p:nvSpPr>
          <p:cNvPr id="2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Slide C">
    <p:spTree>
      <p:nvGrpSpPr>
        <p:cNvPr id="1" name=""/>
        <p:cNvGrpSpPr/>
        <p:nvPr/>
      </p:nvGrpSpPr>
      <p:grpSpPr>
        <a:xfrm>
          <a:off x="0" y="0"/>
          <a:ext cx="0" cy="0"/>
          <a:chOff x="0" y="0"/>
          <a:chExt cx="0" cy="0"/>
        </a:xfrm>
      </p:grpSpPr>
      <p:sp>
        <p:nvSpPr>
          <p:cNvPr id="273" name="Picture Placeholder 74"/>
          <p:cNvSpPr>
            <a:spLocks noGrp="1"/>
          </p:cNvSpPr>
          <p:nvPr>
            <p:ph type="pic" idx="13"/>
          </p:nvPr>
        </p:nvSpPr>
        <p:spPr>
          <a:xfrm>
            <a:off x="1" y="1"/>
            <a:ext cx="12204001" cy="6857998"/>
          </a:xfrm>
          <a:prstGeom prst="rect">
            <a:avLst/>
          </a:prstGeom>
        </p:spPr>
        <p:txBody>
          <a:bodyPr lIns="91439" rIns="91439"/>
          <a:lstStyle/>
          <a:p>
            <a:endParaRPr/>
          </a:p>
        </p:txBody>
      </p:sp>
      <p:sp>
        <p:nvSpPr>
          <p:cNvPr id="274" name="Body Level One…"/>
          <p:cNvSpPr txBox="1">
            <a:spLocks noGrp="1"/>
          </p:cNvSpPr>
          <p:nvPr>
            <p:ph type="body" idx="1"/>
          </p:nvPr>
        </p:nvSpPr>
        <p:spPr>
          <a:xfrm>
            <a:off x="1" y="0"/>
            <a:ext cx="5910258" cy="6869505"/>
          </a:xfrm>
          <a:prstGeom prst="rect">
            <a:avLst/>
          </a:prstGeom>
          <a:solidFill>
            <a:srgbClr val="FFFFFF">
              <a:alpha val="80000"/>
            </a:srgbClr>
          </a:solidFill>
        </p:spPr>
        <p:txBody>
          <a:bodyPr>
            <a:normAutofit/>
          </a:bodyPr>
          <a:lstStyle>
            <a:lvl1pPr>
              <a:spcBef>
                <a:spcPts val="1200"/>
              </a:spcBef>
              <a:defRPr sz="3800" b="1">
                <a:solidFill>
                  <a:srgbClr val="229CD0"/>
                </a:solidFill>
              </a:defRPr>
            </a:lvl1pPr>
            <a:lvl2pPr marL="0" indent="0">
              <a:spcBef>
                <a:spcPts val="1200"/>
              </a:spcBef>
              <a:buSzTx/>
              <a:buNone/>
              <a:defRPr sz="3800" b="1">
                <a:solidFill>
                  <a:srgbClr val="229CD0"/>
                </a:solidFill>
              </a:defRPr>
            </a:lvl2pPr>
            <a:lvl3pPr marL="0" indent="0">
              <a:spcBef>
                <a:spcPts val="1200"/>
              </a:spcBef>
              <a:buSzTx/>
              <a:buNone/>
              <a:defRPr sz="3800" b="1">
                <a:solidFill>
                  <a:srgbClr val="229CD0"/>
                </a:solidFill>
              </a:defRPr>
            </a:lvl3pPr>
            <a:lvl4pPr>
              <a:spcBef>
                <a:spcPts val="1200"/>
              </a:spcBef>
              <a:defRPr sz="3800" b="1">
                <a:solidFill>
                  <a:srgbClr val="229CD0"/>
                </a:solidFill>
              </a:defRPr>
            </a:lvl4pPr>
            <a:lvl5pPr>
              <a:spcBef>
                <a:spcPts val="1200"/>
              </a:spcBef>
              <a:defRPr sz="3800" b="1">
                <a:solidFill>
                  <a:srgbClr val="229CD0"/>
                </a:solidFill>
              </a:defRPr>
            </a:lvl5pPr>
          </a:lstStyle>
          <a:p>
            <a:r>
              <a:t>Body Level One</a:t>
            </a:r>
          </a:p>
          <a:p>
            <a:pPr lvl="1"/>
            <a:r>
              <a:t>Body Level Two</a:t>
            </a:r>
          </a:p>
          <a:p>
            <a:pPr lvl="2"/>
            <a:r>
              <a:t>Body Level Three</a:t>
            </a:r>
          </a:p>
          <a:p>
            <a:pPr lvl="3"/>
            <a:r>
              <a:t>Body Level Four</a:t>
            </a:r>
          </a:p>
          <a:p>
            <a:pPr lvl="4"/>
            <a:r>
              <a:t>Body Level Five</a:t>
            </a:r>
          </a:p>
        </p:txBody>
      </p:sp>
      <p:sp>
        <p:nvSpPr>
          <p:cNvPr id="2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82" name="Picture Placeholder 74"/>
          <p:cNvSpPr>
            <a:spLocks noGrp="1"/>
          </p:cNvSpPr>
          <p:nvPr>
            <p:ph type="pic" idx="13"/>
          </p:nvPr>
        </p:nvSpPr>
        <p:spPr>
          <a:xfrm>
            <a:off x="1" y="1"/>
            <a:ext cx="6538649" cy="6857998"/>
          </a:xfrm>
          <a:prstGeom prst="rect">
            <a:avLst/>
          </a:prstGeom>
        </p:spPr>
        <p:txBody>
          <a:bodyPr lIns="91439" rIns="91439"/>
          <a:lstStyle/>
          <a:p>
            <a:endParaRPr/>
          </a:p>
        </p:txBody>
      </p:sp>
      <p:sp>
        <p:nvSpPr>
          <p:cNvPr id="283" name="Slide Number"/>
          <p:cNvSpPr txBox="1">
            <a:spLocks noGrp="1"/>
          </p:cNvSpPr>
          <p:nvPr>
            <p:ph type="sldNum" sz="quarter" idx="2"/>
          </p:nvPr>
        </p:nvSpPr>
        <p:spPr>
          <a:xfrm>
            <a:off x="10960058" y="6172501"/>
            <a:ext cx="343904" cy="358141"/>
          </a:xfrm>
          <a:prstGeom prst="rect">
            <a:avLst/>
          </a:prstGeom>
        </p:spPr>
        <p:txBody>
          <a:bodyPr anchor="t"/>
          <a:lstStyle>
            <a:lvl1pPr algn="l">
              <a:defRPr sz="1800">
                <a:solidFill>
                  <a:srgbClr val="FFFFFF"/>
                </a:solidFill>
              </a:defRPr>
            </a:lvl1pPr>
          </a:lstStyle>
          <a:p>
            <a:fld id="{86CB4B4D-7CA3-9044-876B-883B54F8677D}" type="slidenum">
              <a:t>‹#›</a:t>
            </a:fld>
            <a:endParaRPr/>
          </a:p>
        </p:txBody>
      </p:sp>
      <p:sp>
        <p:nvSpPr>
          <p:cNvPr id="284" name="Body Level One…"/>
          <p:cNvSpPr txBox="1">
            <a:spLocks noGrp="1"/>
          </p:cNvSpPr>
          <p:nvPr>
            <p:ph type="body" idx="1"/>
          </p:nvPr>
        </p:nvSpPr>
        <p:spPr>
          <a:xfrm>
            <a:off x="5110131" y="-1564617"/>
            <a:ext cx="10290290" cy="10287762"/>
          </a:xfrm>
          <a:prstGeom prst="rect">
            <a:avLst/>
          </a:prstGeom>
          <a:solidFill>
            <a:srgbClr val="229CD0"/>
          </a:solidFill>
        </p:spPr>
        <p:txBody>
          <a:bodyPr lIns="719999" tIns="719999" rIns="719999" bIns="719999" anchor="ctr">
            <a:normAutofit/>
          </a:bodyPr>
          <a:lstStyle>
            <a:lvl1pPr algn="ctr">
              <a:spcBef>
                <a:spcPts val="1200"/>
              </a:spcBef>
              <a:defRPr sz="3800" b="1">
                <a:solidFill>
                  <a:srgbClr val="FFFFFF"/>
                </a:solidFill>
              </a:defRPr>
            </a:lvl1pPr>
            <a:lvl2pPr marL="0" indent="0" algn="ctr">
              <a:spcBef>
                <a:spcPts val="1200"/>
              </a:spcBef>
              <a:buSzTx/>
              <a:buNone/>
              <a:defRPr sz="3800" b="1">
                <a:solidFill>
                  <a:srgbClr val="FFFFFF"/>
                </a:solidFill>
              </a:defRPr>
            </a:lvl2pPr>
            <a:lvl3pPr marL="0" indent="0" algn="ctr">
              <a:spcBef>
                <a:spcPts val="1200"/>
              </a:spcBef>
              <a:buSzTx/>
              <a:buNone/>
              <a:defRPr sz="3800" b="1">
                <a:solidFill>
                  <a:srgbClr val="FFFFFF"/>
                </a:solidFill>
              </a:defRPr>
            </a:lvl3pPr>
            <a:lvl4pPr algn="ctr">
              <a:spcBef>
                <a:spcPts val="1200"/>
              </a:spcBef>
              <a:defRPr sz="3800" b="1">
                <a:solidFill>
                  <a:srgbClr val="FFFFFF"/>
                </a:solidFill>
              </a:defRPr>
            </a:lvl4pPr>
            <a:lvl5pPr algn="ctr">
              <a:spcBef>
                <a:spcPts val="1200"/>
              </a:spcBef>
              <a:defRPr sz="38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ext and Image">
    <p:spTree>
      <p:nvGrpSpPr>
        <p:cNvPr id="1" name=""/>
        <p:cNvGrpSpPr/>
        <p:nvPr/>
      </p:nvGrpSpPr>
      <p:grpSpPr>
        <a:xfrm>
          <a:off x="0" y="0"/>
          <a:ext cx="0" cy="0"/>
          <a:chOff x="0" y="0"/>
          <a:chExt cx="0" cy="0"/>
        </a:xfrm>
      </p:grpSpPr>
      <p:sp>
        <p:nvSpPr>
          <p:cNvPr id="291" name="Body Level One…"/>
          <p:cNvSpPr txBox="1">
            <a:spLocks noGrp="1"/>
          </p:cNvSpPr>
          <p:nvPr>
            <p:ph type="body" sz="half" idx="1"/>
          </p:nvPr>
        </p:nvSpPr>
        <p:spPr>
          <a:xfrm>
            <a:off x="316356" y="1532414"/>
            <a:ext cx="6326670" cy="445919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92" name="Picture Placeholder 8"/>
          <p:cNvSpPr>
            <a:spLocks noGrp="1"/>
          </p:cNvSpPr>
          <p:nvPr>
            <p:ph type="pic" sz="half" idx="13"/>
          </p:nvPr>
        </p:nvSpPr>
        <p:spPr>
          <a:xfrm>
            <a:off x="6929159" y="433468"/>
            <a:ext cx="4829372" cy="5739033"/>
          </a:xfrm>
          <a:prstGeom prst="rect">
            <a:avLst/>
          </a:prstGeom>
        </p:spPr>
        <p:txBody>
          <a:bodyPr lIns="91439" rIns="91439"/>
          <a:lstStyle/>
          <a:p>
            <a:endParaRPr/>
          </a:p>
        </p:txBody>
      </p:sp>
      <p:sp>
        <p:nvSpPr>
          <p:cNvPr id="293" name="Title Text"/>
          <p:cNvSpPr txBox="1">
            <a:spLocks noGrp="1"/>
          </p:cNvSpPr>
          <p:nvPr>
            <p:ph type="title"/>
          </p:nvPr>
        </p:nvSpPr>
        <p:spPr>
          <a:xfrm>
            <a:off x="316356" y="395066"/>
            <a:ext cx="6326670" cy="887360"/>
          </a:xfrm>
          <a:prstGeom prst="rect">
            <a:avLst/>
          </a:prstGeom>
        </p:spPr>
        <p:txBody>
          <a:bodyPr/>
          <a:lstStyle/>
          <a:p>
            <a:r>
              <a:t>Title Text</a:t>
            </a:r>
          </a:p>
        </p:txBody>
      </p:sp>
      <p:sp>
        <p:nvSpPr>
          <p:cNvPr id="294" name="Slide Number"/>
          <p:cNvSpPr txBox="1">
            <a:spLocks noGrp="1"/>
          </p:cNvSpPr>
          <p:nvPr>
            <p:ph type="sldNum" sz="quarter" idx="2"/>
          </p:nvPr>
        </p:nvSpPr>
        <p:spPr>
          <a:xfrm>
            <a:off x="10960058" y="6172501"/>
            <a:ext cx="343904" cy="358141"/>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Text and two images">
    <p:spTree>
      <p:nvGrpSpPr>
        <p:cNvPr id="1" name=""/>
        <p:cNvGrpSpPr/>
        <p:nvPr/>
      </p:nvGrpSpPr>
      <p:grpSpPr>
        <a:xfrm>
          <a:off x="0" y="0"/>
          <a:ext cx="0" cy="0"/>
          <a:chOff x="0" y="0"/>
          <a:chExt cx="0" cy="0"/>
        </a:xfrm>
      </p:grpSpPr>
      <p:sp>
        <p:nvSpPr>
          <p:cNvPr id="301" name="Body Level One…"/>
          <p:cNvSpPr txBox="1">
            <a:spLocks noGrp="1"/>
          </p:cNvSpPr>
          <p:nvPr>
            <p:ph type="body" sz="half" idx="1"/>
          </p:nvPr>
        </p:nvSpPr>
        <p:spPr>
          <a:xfrm>
            <a:off x="316356" y="1532414"/>
            <a:ext cx="6326670" cy="445919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02" name="Picture Placeholder 8"/>
          <p:cNvSpPr>
            <a:spLocks noGrp="1"/>
          </p:cNvSpPr>
          <p:nvPr>
            <p:ph type="pic" sz="quarter" idx="13"/>
          </p:nvPr>
        </p:nvSpPr>
        <p:spPr>
          <a:xfrm>
            <a:off x="6929159" y="433470"/>
            <a:ext cx="4829371" cy="2789709"/>
          </a:xfrm>
          <a:prstGeom prst="rect">
            <a:avLst/>
          </a:prstGeom>
        </p:spPr>
        <p:txBody>
          <a:bodyPr lIns="91439" rIns="91439"/>
          <a:lstStyle/>
          <a:p>
            <a:endParaRPr/>
          </a:p>
        </p:txBody>
      </p:sp>
      <p:sp>
        <p:nvSpPr>
          <p:cNvPr id="303" name="Picture Placeholder 8"/>
          <p:cNvSpPr>
            <a:spLocks noGrp="1"/>
          </p:cNvSpPr>
          <p:nvPr>
            <p:ph type="pic" sz="quarter" idx="14"/>
          </p:nvPr>
        </p:nvSpPr>
        <p:spPr>
          <a:xfrm>
            <a:off x="6929159" y="3385372"/>
            <a:ext cx="4829372" cy="2787129"/>
          </a:xfrm>
          <a:prstGeom prst="rect">
            <a:avLst/>
          </a:prstGeom>
        </p:spPr>
        <p:txBody>
          <a:bodyPr lIns="91439" rIns="91439"/>
          <a:lstStyle/>
          <a:p>
            <a:endParaRPr/>
          </a:p>
        </p:txBody>
      </p:sp>
      <p:sp>
        <p:nvSpPr>
          <p:cNvPr id="304" name="Title Text"/>
          <p:cNvSpPr txBox="1">
            <a:spLocks noGrp="1"/>
          </p:cNvSpPr>
          <p:nvPr>
            <p:ph type="title"/>
          </p:nvPr>
        </p:nvSpPr>
        <p:spPr>
          <a:xfrm>
            <a:off x="316356" y="395066"/>
            <a:ext cx="6326670" cy="887360"/>
          </a:xfrm>
          <a:prstGeom prst="rect">
            <a:avLst/>
          </a:prstGeom>
        </p:spPr>
        <p:txBody>
          <a:bodyPr/>
          <a:lstStyle/>
          <a:p>
            <a:r>
              <a:t>Title Text</a:t>
            </a:r>
          </a:p>
        </p:txBody>
      </p:sp>
      <p:sp>
        <p:nvSpPr>
          <p:cNvPr id="305" name="Slide Number"/>
          <p:cNvSpPr txBox="1">
            <a:spLocks noGrp="1"/>
          </p:cNvSpPr>
          <p:nvPr>
            <p:ph type="sldNum" sz="quarter" idx="2"/>
          </p:nvPr>
        </p:nvSpPr>
        <p:spPr>
          <a:xfrm>
            <a:off x="10960058" y="6172501"/>
            <a:ext cx="343904" cy="358141"/>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ext and three images">
    <p:spTree>
      <p:nvGrpSpPr>
        <p:cNvPr id="1" name=""/>
        <p:cNvGrpSpPr/>
        <p:nvPr/>
      </p:nvGrpSpPr>
      <p:grpSpPr>
        <a:xfrm>
          <a:off x="0" y="0"/>
          <a:ext cx="0" cy="0"/>
          <a:chOff x="0" y="0"/>
          <a:chExt cx="0" cy="0"/>
        </a:xfrm>
      </p:grpSpPr>
      <p:sp>
        <p:nvSpPr>
          <p:cNvPr id="312" name="Picture Placeholder 8"/>
          <p:cNvSpPr>
            <a:spLocks noGrp="1"/>
          </p:cNvSpPr>
          <p:nvPr>
            <p:ph type="pic" sz="quarter" idx="13"/>
          </p:nvPr>
        </p:nvSpPr>
        <p:spPr>
          <a:xfrm>
            <a:off x="6929159" y="3385372"/>
            <a:ext cx="4829372" cy="2787129"/>
          </a:xfrm>
          <a:prstGeom prst="rect">
            <a:avLst/>
          </a:prstGeom>
        </p:spPr>
        <p:txBody>
          <a:bodyPr lIns="91439" rIns="91439"/>
          <a:lstStyle/>
          <a:p>
            <a:endParaRPr/>
          </a:p>
        </p:txBody>
      </p:sp>
      <p:sp>
        <p:nvSpPr>
          <p:cNvPr id="313" name="Body Level One…"/>
          <p:cNvSpPr txBox="1">
            <a:spLocks noGrp="1"/>
          </p:cNvSpPr>
          <p:nvPr>
            <p:ph type="body" sz="half" idx="1"/>
          </p:nvPr>
        </p:nvSpPr>
        <p:spPr>
          <a:xfrm>
            <a:off x="316356" y="1532414"/>
            <a:ext cx="6326670" cy="445919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14" name="Picture Placeholder 8"/>
          <p:cNvSpPr>
            <a:spLocks noGrp="1"/>
          </p:cNvSpPr>
          <p:nvPr>
            <p:ph type="pic" sz="quarter" idx="14"/>
          </p:nvPr>
        </p:nvSpPr>
        <p:spPr>
          <a:xfrm>
            <a:off x="6929159" y="433468"/>
            <a:ext cx="2340001" cy="2789710"/>
          </a:xfrm>
          <a:prstGeom prst="rect">
            <a:avLst/>
          </a:prstGeom>
        </p:spPr>
        <p:txBody>
          <a:bodyPr lIns="91439" rIns="91439"/>
          <a:lstStyle/>
          <a:p>
            <a:endParaRPr/>
          </a:p>
        </p:txBody>
      </p:sp>
      <p:sp>
        <p:nvSpPr>
          <p:cNvPr id="315" name="Picture Placeholder 8"/>
          <p:cNvSpPr>
            <a:spLocks noGrp="1"/>
          </p:cNvSpPr>
          <p:nvPr>
            <p:ph type="pic" sz="quarter" idx="15"/>
          </p:nvPr>
        </p:nvSpPr>
        <p:spPr>
          <a:xfrm>
            <a:off x="9465647" y="433468"/>
            <a:ext cx="2292883" cy="2789710"/>
          </a:xfrm>
          <a:prstGeom prst="rect">
            <a:avLst/>
          </a:prstGeom>
        </p:spPr>
        <p:txBody>
          <a:bodyPr lIns="91439" rIns="91439"/>
          <a:lstStyle/>
          <a:p>
            <a:endParaRPr/>
          </a:p>
        </p:txBody>
      </p:sp>
      <p:sp>
        <p:nvSpPr>
          <p:cNvPr id="316" name="Title Text"/>
          <p:cNvSpPr txBox="1">
            <a:spLocks noGrp="1"/>
          </p:cNvSpPr>
          <p:nvPr>
            <p:ph type="title"/>
          </p:nvPr>
        </p:nvSpPr>
        <p:spPr>
          <a:xfrm>
            <a:off x="316356" y="395066"/>
            <a:ext cx="6326670" cy="887360"/>
          </a:xfrm>
          <a:prstGeom prst="rect">
            <a:avLst/>
          </a:prstGeom>
        </p:spPr>
        <p:txBody>
          <a:bodyPr/>
          <a:lstStyle/>
          <a:p>
            <a:r>
              <a:t>Title Text</a:t>
            </a:r>
          </a:p>
        </p:txBody>
      </p:sp>
      <p:sp>
        <p:nvSpPr>
          <p:cNvPr id="317" name="Slide Number"/>
          <p:cNvSpPr txBox="1">
            <a:spLocks noGrp="1"/>
          </p:cNvSpPr>
          <p:nvPr>
            <p:ph type="sldNum" sz="quarter" idx="2"/>
          </p:nvPr>
        </p:nvSpPr>
        <p:spPr>
          <a:xfrm>
            <a:off x="10960058" y="6172501"/>
            <a:ext cx="343904" cy="358141"/>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Text and four images">
    <p:spTree>
      <p:nvGrpSpPr>
        <p:cNvPr id="1" name=""/>
        <p:cNvGrpSpPr/>
        <p:nvPr/>
      </p:nvGrpSpPr>
      <p:grpSpPr>
        <a:xfrm>
          <a:off x="0" y="0"/>
          <a:ext cx="0" cy="0"/>
          <a:chOff x="0" y="0"/>
          <a:chExt cx="0" cy="0"/>
        </a:xfrm>
      </p:grpSpPr>
      <p:sp>
        <p:nvSpPr>
          <p:cNvPr id="324" name="Picture Placeholder 8"/>
          <p:cNvSpPr>
            <a:spLocks noGrp="1"/>
          </p:cNvSpPr>
          <p:nvPr>
            <p:ph type="pic" sz="quarter" idx="13"/>
          </p:nvPr>
        </p:nvSpPr>
        <p:spPr>
          <a:xfrm>
            <a:off x="6929159" y="3385372"/>
            <a:ext cx="4829372" cy="2787129"/>
          </a:xfrm>
          <a:prstGeom prst="rect">
            <a:avLst/>
          </a:prstGeom>
        </p:spPr>
        <p:txBody>
          <a:bodyPr lIns="91439" rIns="91439"/>
          <a:lstStyle/>
          <a:p>
            <a:endParaRPr/>
          </a:p>
        </p:txBody>
      </p:sp>
      <p:sp>
        <p:nvSpPr>
          <p:cNvPr id="325" name="Picture Placeholder 8"/>
          <p:cNvSpPr>
            <a:spLocks noGrp="1"/>
          </p:cNvSpPr>
          <p:nvPr>
            <p:ph type="pic" sz="quarter" idx="14"/>
          </p:nvPr>
        </p:nvSpPr>
        <p:spPr>
          <a:xfrm>
            <a:off x="6929159" y="433468"/>
            <a:ext cx="2340001" cy="2789710"/>
          </a:xfrm>
          <a:prstGeom prst="rect">
            <a:avLst/>
          </a:prstGeom>
        </p:spPr>
        <p:txBody>
          <a:bodyPr lIns="91439" rIns="91439"/>
          <a:lstStyle/>
          <a:p>
            <a:endParaRPr/>
          </a:p>
        </p:txBody>
      </p:sp>
      <p:sp>
        <p:nvSpPr>
          <p:cNvPr id="326" name="Body Level One…"/>
          <p:cNvSpPr txBox="1">
            <a:spLocks noGrp="1"/>
          </p:cNvSpPr>
          <p:nvPr>
            <p:ph type="body" sz="half" idx="1"/>
          </p:nvPr>
        </p:nvSpPr>
        <p:spPr>
          <a:xfrm>
            <a:off x="316356" y="1532414"/>
            <a:ext cx="6326670" cy="445919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27" name="Picture Placeholder 8"/>
          <p:cNvSpPr>
            <a:spLocks noGrp="1"/>
          </p:cNvSpPr>
          <p:nvPr>
            <p:ph type="pic" sz="quarter" idx="15"/>
          </p:nvPr>
        </p:nvSpPr>
        <p:spPr>
          <a:xfrm>
            <a:off x="9456457" y="433468"/>
            <a:ext cx="2302073" cy="1331840"/>
          </a:xfrm>
          <a:prstGeom prst="rect">
            <a:avLst/>
          </a:prstGeom>
        </p:spPr>
        <p:txBody>
          <a:bodyPr lIns="91439" rIns="91439"/>
          <a:lstStyle/>
          <a:p>
            <a:endParaRPr/>
          </a:p>
        </p:txBody>
      </p:sp>
      <p:sp>
        <p:nvSpPr>
          <p:cNvPr id="328" name="Picture Placeholder 8"/>
          <p:cNvSpPr>
            <a:spLocks noGrp="1"/>
          </p:cNvSpPr>
          <p:nvPr>
            <p:ph type="pic" sz="quarter" idx="16"/>
          </p:nvPr>
        </p:nvSpPr>
        <p:spPr>
          <a:xfrm>
            <a:off x="9456457" y="1953366"/>
            <a:ext cx="2302073" cy="1273503"/>
          </a:xfrm>
          <a:prstGeom prst="rect">
            <a:avLst/>
          </a:prstGeom>
        </p:spPr>
        <p:txBody>
          <a:bodyPr lIns="91439" rIns="91439"/>
          <a:lstStyle/>
          <a:p>
            <a:endParaRPr/>
          </a:p>
        </p:txBody>
      </p:sp>
      <p:sp>
        <p:nvSpPr>
          <p:cNvPr id="329" name="Title Text"/>
          <p:cNvSpPr txBox="1">
            <a:spLocks noGrp="1"/>
          </p:cNvSpPr>
          <p:nvPr>
            <p:ph type="title"/>
          </p:nvPr>
        </p:nvSpPr>
        <p:spPr>
          <a:xfrm>
            <a:off x="316356" y="395066"/>
            <a:ext cx="6326670" cy="887360"/>
          </a:xfrm>
          <a:prstGeom prst="rect">
            <a:avLst/>
          </a:prstGeom>
        </p:spPr>
        <p:txBody>
          <a:bodyPr/>
          <a:lstStyle/>
          <a:p>
            <a:r>
              <a:t>Title Text</a:t>
            </a:r>
          </a:p>
        </p:txBody>
      </p:sp>
      <p:sp>
        <p:nvSpPr>
          <p:cNvPr id="330" name="Slide Number"/>
          <p:cNvSpPr txBox="1">
            <a:spLocks noGrp="1"/>
          </p:cNvSpPr>
          <p:nvPr>
            <p:ph type="sldNum" sz="quarter" idx="2"/>
          </p:nvPr>
        </p:nvSpPr>
        <p:spPr>
          <a:xfrm>
            <a:off x="10960058" y="6172501"/>
            <a:ext cx="343904" cy="358141"/>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Acknowledgment">
    <p:spTree>
      <p:nvGrpSpPr>
        <p:cNvPr id="1" name=""/>
        <p:cNvGrpSpPr/>
        <p:nvPr/>
      </p:nvGrpSpPr>
      <p:grpSpPr>
        <a:xfrm>
          <a:off x="0" y="0"/>
          <a:ext cx="0" cy="0"/>
          <a:chOff x="0" y="0"/>
          <a:chExt cx="0" cy="0"/>
        </a:xfrm>
      </p:grpSpPr>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able of Contents">
    <p:spTree>
      <p:nvGrpSpPr>
        <p:cNvPr id="1" name=""/>
        <p:cNvGrpSpPr/>
        <p:nvPr/>
      </p:nvGrpSpPr>
      <p:grpSpPr>
        <a:xfrm>
          <a:off x="0" y="0"/>
          <a:ext cx="0" cy="0"/>
          <a:chOff x="0" y="0"/>
          <a:chExt cx="0" cy="0"/>
        </a:xfrm>
      </p:grpSpPr>
      <p:sp>
        <p:nvSpPr>
          <p:cNvPr id="47" name="Oval 9"/>
          <p:cNvSpPr/>
          <p:nvPr/>
        </p:nvSpPr>
        <p:spPr>
          <a:xfrm>
            <a:off x="6530275"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48" name="Oval 10"/>
          <p:cNvSpPr/>
          <p:nvPr/>
        </p:nvSpPr>
        <p:spPr>
          <a:xfrm>
            <a:off x="8521369"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49" name="Rectangle 8"/>
          <p:cNvSpPr/>
          <p:nvPr/>
        </p:nvSpPr>
        <p:spPr>
          <a:xfrm>
            <a:off x="-1" y="5510784"/>
            <a:ext cx="12204001" cy="1347217"/>
          </a:xfrm>
          <a:prstGeom prst="rect">
            <a:avLst/>
          </a:prstGeom>
          <a:solidFill>
            <a:srgbClr val="229CD0"/>
          </a:solidFill>
          <a:ln w="12700">
            <a:miter lim="400000"/>
          </a:ln>
        </p:spPr>
        <p:txBody>
          <a:bodyPr lIns="45719" rIns="45719" anchor="ctr"/>
          <a:lstStyle/>
          <a:p>
            <a:pPr algn="ctr">
              <a:defRPr>
                <a:solidFill>
                  <a:srgbClr val="FFFFFF"/>
                </a:solidFill>
              </a:defRPr>
            </a:pPr>
            <a:endParaRPr/>
          </a:p>
        </p:txBody>
      </p:sp>
      <p:sp>
        <p:nvSpPr>
          <p:cNvPr id="50" name="Title Text"/>
          <p:cNvSpPr txBox="1">
            <a:spLocks noGrp="1"/>
          </p:cNvSpPr>
          <p:nvPr>
            <p:ph type="title"/>
          </p:nvPr>
        </p:nvSpPr>
        <p:spPr>
          <a:xfrm>
            <a:off x="325305" y="457200"/>
            <a:ext cx="11408410" cy="1002662"/>
          </a:xfrm>
          <a:prstGeom prst="rect">
            <a:avLst/>
          </a:prstGeom>
        </p:spPr>
        <p:txBody>
          <a:bodyPr/>
          <a:lstStyle/>
          <a:p>
            <a:r>
              <a:t>Title Text</a:t>
            </a:r>
          </a:p>
        </p:txBody>
      </p:sp>
      <p:sp>
        <p:nvSpPr>
          <p:cNvPr id="51" name="Body Level One…"/>
          <p:cNvSpPr txBox="1">
            <a:spLocks noGrp="1"/>
          </p:cNvSpPr>
          <p:nvPr>
            <p:ph type="body" idx="1"/>
          </p:nvPr>
        </p:nvSpPr>
        <p:spPr>
          <a:xfrm>
            <a:off x="1219200" y="1459861"/>
            <a:ext cx="9620620" cy="3747139"/>
          </a:xfrm>
          <a:prstGeom prst="rect">
            <a:avLst/>
          </a:prstGeom>
        </p:spPr>
        <p:txBody>
          <a:bodyPr anchor="ctr">
            <a:normAutofit/>
          </a:bodyPr>
          <a:lstStyle>
            <a:lvl1pPr marL="514350" indent="-514350">
              <a:buSzPct val="100000"/>
              <a:buAutoNum type="arabicPeriod"/>
              <a:defRPr sz="3600">
                <a:solidFill>
                  <a:srgbClr val="3A3A3A"/>
                </a:solidFill>
              </a:defRPr>
            </a:lvl1pPr>
            <a:lvl2pPr marL="388799" indent="-388799">
              <a:defRPr sz="3600">
                <a:solidFill>
                  <a:srgbClr val="3A3A3A"/>
                </a:solidFill>
              </a:defRPr>
            </a:lvl2pPr>
            <a:lvl3pPr marL="604800" indent="-388800">
              <a:defRPr sz="3600">
                <a:solidFill>
                  <a:srgbClr val="3A3A3A"/>
                </a:solidFill>
              </a:defRPr>
            </a:lvl3pPr>
            <a:lvl4pPr>
              <a:defRPr sz="3600">
                <a:solidFill>
                  <a:srgbClr val="3A3A3A"/>
                </a:solidFill>
              </a:defRPr>
            </a:lvl4pPr>
            <a:lvl5pPr>
              <a:defRPr sz="3600">
                <a:solidFill>
                  <a:srgbClr val="3A3A3A"/>
                </a:solidFill>
              </a:defRPr>
            </a:lvl5pPr>
          </a:lstStyle>
          <a:p>
            <a:r>
              <a:t>Body Level One</a:t>
            </a:r>
          </a:p>
          <a:p>
            <a:pPr lvl="1"/>
            <a:r>
              <a:t>Body Level Two</a:t>
            </a:r>
          </a:p>
          <a:p>
            <a:pPr lvl="2"/>
            <a:r>
              <a:t>Body Level Three</a:t>
            </a:r>
          </a:p>
          <a:p>
            <a:pPr lvl="3"/>
            <a:r>
              <a:t>Body Level Four</a:t>
            </a:r>
          </a:p>
          <a:p>
            <a:pPr lvl="4"/>
            <a:r>
              <a:t>Body Level Five</a:t>
            </a:r>
          </a:p>
        </p:txBody>
      </p:sp>
      <p:sp>
        <p:nvSpPr>
          <p:cNvPr id="52" name="Text Placeholder 6"/>
          <p:cNvSpPr>
            <a:spLocks noGrp="1"/>
          </p:cNvSpPr>
          <p:nvPr>
            <p:ph type="body" sz="quarter" idx="13"/>
          </p:nvPr>
        </p:nvSpPr>
        <p:spPr>
          <a:xfrm>
            <a:off x="1219199" y="5746750"/>
            <a:ext cx="9717090" cy="874713"/>
          </a:xfrm>
          <a:prstGeom prst="rect">
            <a:avLst/>
          </a:prstGeom>
        </p:spPr>
        <p:txBody>
          <a:bodyPr anchor="ctr">
            <a:normAutofit/>
          </a:bodyPr>
          <a:lstStyle/>
          <a:p>
            <a:pPr>
              <a:defRPr sz="2400" b="1">
                <a:solidFill>
                  <a:srgbClr val="FFFFFF"/>
                </a:solidFill>
              </a:defRPr>
            </a:pPr>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ivider">
    <p:spTree>
      <p:nvGrpSpPr>
        <p:cNvPr id="1" name=""/>
        <p:cNvGrpSpPr/>
        <p:nvPr/>
      </p:nvGrpSpPr>
      <p:grpSpPr>
        <a:xfrm>
          <a:off x="0" y="0"/>
          <a:ext cx="0" cy="0"/>
          <a:chOff x="0" y="0"/>
          <a:chExt cx="0" cy="0"/>
        </a:xfrm>
      </p:grpSpPr>
      <p:sp>
        <p:nvSpPr>
          <p:cNvPr id="60" name="Rectangle 11"/>
          <p:cNvSpPr/>
          <p:nvPr/>
        </p:nvSpPr>
        <p:spPr>
          <a:xfrm>
            <a:off x="-1" y="-1"/>
            <a:ext cx="12204001" cy="6858001"/>
          </a:xfrm>
          <a:prstGeom prst="rect">
            <a:avLst/>
          </a:prstGeom>
          <a:solidFill>
            <a:srgbClr val="229CD0"/>
          </a:solidFill>
          <a:ln w="12700">
            <a:miter lim="400000"/>
          </a:ln>
        </p:spPr>
        <p:txBody>
          <a:bodyPr lIns="45719" rIns="45719" anchor="ctr"/>
          <a:lstStyle/>
          <a:p>
            <a:pPr algn="ctr">
              <a:defRPr>
                <a:solidFill>
                  <a:srgbClr val="00B0F0"/>
                </a:solidFill>
              </a:defRPr>
            </a:pPr>
            <a:endParaRPr/>
          </a:p>
        </p:txBody>
      </p:sp>
      <p:sp>
        <p:nvSpPr>
          <p:cNvPr id="61" name="Body Level One…"/>
          <p:cNvSpPr txBox="1">
            <a:spLocks noGrp="1"/>
          </p:cNvSpPr>
          <p:nvPr>
            <p:ph type="body" sz="half" idx="1"/>
          </p:nvPr>
        </p:nvSpPr>
        <p:spPr>
          <a:xfrm>
            <a:off x="500062" y="2292533"/>
            <a:ext cx="8999538" cy="2406467"/>
          </a:xfrm>
          <a:prstGeom prst="rect">
            <a:avLst/>
          </a:prstGeom>
        </p:spPr>
        <p:txBody>
          <a:bodyPr lIns="89999" tIns="89999" rIns="89999" bIns="89999" anchor="ctr">
            <a:normAutofit/>
          </a:bodyPr>
          <a:lstStyle>
            <a:lvl1pPr>
              <a:spcBef>
                <a:spcPts val="1200"/>
              </a:spcBef>
              <a:defRPr sz="4800" b="1">
                <a:solidFill>
                  <a:srgbClr val="FFFFFF"/>
                </a:solidFill>
              </a:defRPr>
            </a:lvl1pPr>
            <a:lvl2pPr marL="0" indent="0">
              <a:spcBef>
                <a:spcPts val="1200"/>
              </a:spcBef>
              <a:buSzTx/>
              <a:buNone/>
              <a:defRPr sz="4800" b="1">
                <a:solidFill>
                  <a:srgbClr val="FFFFFF"/>
                </a:solidFill>
              </a:defRPr>
            </a:lvl2pPr>
            <a:lvl3pPr marL="0" indent="0">
              <a:spcBef>
                <a:spcPts val="1200"/>
              </a:spcBef>
              <a:buSzTx/>
              <a:buNone/>
              <a:defRPr sz="4800" b="1">
                <a:solidFill>
                  <a:srgbClr val="FFFFFF"/>
                </a:solidFill>
              </a:defRPr>
            </a:lvl3pPr>
            <a:lvl4pPr>
              <a:spcBef>
                <a:spcPts val="1200"/>
              </a:spcBef>
              <a:defRPr sz="4800" b="1">
                <a:solidFill>
                  <a:srgbClr val="FFFFFF"/>
                </a:solidFill>
              </a:defRPr>
            </a:lvl4pPr>
            <a:lvl5pPr>
              <a:spcBef>
                <a:spcPts val="1200"/>
              </a:spcBef>
              <a:defRPr sz="48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2" name="Oval 4"/>
          <p:cNvSpPr/>
          <p:nvPr/>
        </p:nvSpPr>
        <p:spPr>
          <a:xfrm>
            <a:off x="4701475" y="-177802"/>
            <a:ext cx="16478251" cy="16478251"/>
          </a:xfrm>
          <a:prstGeom prst="ellipse">
            <a:avLst/>
          </a:prstGeom>
          <a:solidFill>
            <a:schemeClr val="accent1">
              <a:alpha val="9000"/>
            </a:schemeClr>
          </a:solidFill>
          <a:ln w="12700">
            <a:miter lim="400000"/>
          </a:ln>
        </p:spPr>
        <p:txBody>
          <a:bodyPr lIns="45719" rIns="45719" anchor="ctr"/>
          <a:lstStyle/>
          <a:p>
            <a:pPr algn="ctr">
              <a:defRPr>
                <a:solidFill>
                  <a:srgbClr val="FFFFFF"/>
                </a:solidFill>
              </a:defRPr>
            </a:pPr>
            <a:endParaRPr/>
          </a:p>
        </p:txBody>
      </p:sp>
      <p:sp>
        <p:nvSpPr>
          <p:cNvPr id="63" name="Oval 5"/>
          <p:cNvSpPr/>
          <p:nvPr/>
        </p:nvSpPr>
        <p:spPr>
          <a:xfrm>
            <a:off x="7196139" y="-177802"/>
            <a:ext cx="16478251" cy="16478251"/>
          </a:xfrm>
          <a:prstGeom prst="ellipse">
            <a:avLst/>
          </a:prstGeom>
          <a:solidFill>
            <a:schemeClr val="accent1">
              <a:alpha val="9000"/>
            </a:schemeClr>
          </a:solidFill>
          <a:ln w="12700">
            <a:miter lim="400000"/>
          </a:ln>
        </p:spPr>
        <p:txBody>
          <a:bodyPr lIns="45719" rIns="45719" anchor="ctr"/>
          <a:lstStyle/>
          <a:p>
            <a:pPr algn="ctr">
              <a:defRPr>
                <a:solidFill>
                  <a:srgbClr val="FFFFFF"/>
                </a:solidFill>
              </a:defRPr>
            </a:pPr>
            <a:endParaRP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ivider w pic">
    <p:spTree>
      <p:nvGrpSpPr>
        <p:cNvPr id="1" name=""/>
        <p:cNvGrpSpPr/>
        <p:nvPr/>
      </p:nvGrpSpPr>
      <p:grpSpPr>
        <a:xfrm>
          <a:off x="0" y="0"/>
          <a:ext cx="0" cy="0"/>
          <a:chOff x="0" y="0"/>
          <a:chExt cx="0" cy="0"/>
        </a:xfrm>
      </p:grpSpPr>
      <p:sp>
        <p:nvSpPr>
          <p:cNvPr id="71" name="Rectangle 11"/>
          <p:cNvSpPr/>
          <p:nvPr/>
        </p:nvSpPr>
        <p:spPr>
          <a:xfrm>
            <a:off x="-1" y="-1"/>
            <a:ext cx="12204001" cy="6858001"/>
          </a:xfrm>
          <a:prstGeom prst="rect">
            <a:avLst/>
          </a:prstGeom>
          <a:solidFill>
            <a:srgbClr val="229CD0"/>
          </a:solidFill>
          <a:ln w="12700">
            <a:miter lim="400000"/>
          </a:ln>
        </p:spPr>
        <p:txBody>
          <a:bodyPr lIns="45719" rIns="45719" anchor="ctr"/>
          <a:lstStyle/>
          <a:p>
            <a:pPr algn="ctr">
              <a:defRPr>
                <a:solidFill>
                  <a:srgbClr val="00B0F0"/>
                </a:solidFill>
              </a:defRPr>
            </a:pPr>
            <a:endParaRPr/>
          </a:p>
        </p:txBody>
      </p:sp>
      <p:sp>
        <p:nvSpPr>
          <p:cNvPr id="72" name="Body Level One…"/>
          <p:cNvSpPr txBox="1">
            <a:spLocks noGrp="1"/>
          </p:cNvSpPr>
          <p:nvPr>
            <p:ph type="body" sz="quarter" idx="1"/>
          </p:nvPr>
        </p:nvSpPr>
        <p:spPr>
          <a:xfrm>
            <a:off x="500062" y="2292533"/>
            <a:ext cx="5443539" cy="2272931"/>
          </a:xfrm>
          <a:prstGeom prst="rect">
            <a:avLst/>
          </a:prstGeom>
        </p:spPr>
        <p:txBody>
          <a:bodyPr lIns="89999" tIns="89999" rIns="89999" bIns="89999" anchor="ctr">
            <a:normAutofit/>
          </a:bodyPr>
          <a:lstStyle>
            <a:lvl1pPr>
              <a:spcBef>
                <a:spcPts val="1200"/>
              </a:spcBef>
              <a:defRPr sz="4800" b="1">
                <a:solidFill>
                  <a:srgbClr val="FFFFFF"/>
                </a:solidFill>
              </a:defRPr>
            </a:lvl1pPr>
            <a:lvl2pPr marL="0" indent="0">
              <a:spcBef>
                <a:spcPts val="1200"/>
              </a:spcBef>
              <a:buSzTx/>
              <a:buNone/>
              <a:defRPr sz="4800" b="1">
                <a:solidFill>
                  <a:srgbClr val="FFFFFF"/>
                </a:solidFill>
              </a:defRPr>
            </a:lvl2pPr>
            <a:lvl3pPr marL="0" indent="0">
              <a:spcBef>
                <a:spcPts val="1200"/>
              </a:spcBef>
              <a:buSzTx/>
              <a:buNone/>
              <a:defRPr sz="4800" b="1">
                <a:solidFill>
                  <a:srgbClr val="FFFFFF"/>
                </a:solidFill>
              </a:defRPr>
            </a:lvl3pPr>
            <a:lvl4pPr>
              <a:spcBef>
                <a:spcPts val="1200"/>
              </a:spcBef>
              <a:defRPr sz="4800" b="1">
                <a:solidFill>
                  <a:srgbClr val="FFFFFF"/>
                </a:solidFill>
              </a:defRPr>
            </a:lvl4pPr>
            <a:lvl5pPr>
              <a:spcBef>
                <a:spcPts val="1200"/>
              </a:spcBef>
              <a:defRPr sz="48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3" name="Picture Placeholder 141"/>
          <p:cNvSpPr>
            <a:spLocks noGrp="1"/>
          </p:cNvSpPr>
          <p:nvPr>
            <p:ph type="pic" sz="half" idx="13"/>
          </p:nvPr>
        </p:nvSpPr>
        <p:spPr>
          <a:xfrm>
            <a:off x="6573315" y="1118612"/>
            <a:ext cx="4620773" cy="4620774"/>
          </a:xfrm>
          <a:prstGeom prst="rect">
            <a:avLst/>
          </a:prstGeom>
        </p:spPr>
        <p:txBody>
          <a:bodyPr lIns="91439" rIns="91439"/>
          <a:lstStyle/>
          <a:p>
            <a:endParaRP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Numbered List - white">
    <p:spTree>
      <p:nvGrpSpPr>
        <p:cNvPr id="1" name=""/>
        <p:cNvGrpSpPr/>
        <p:nvPr/>
      </p:nvGrpSpPr>
      <p:grpSpPr>
        <a:xfrm>
          <a:off x="0" y="0"/>
          <a:ext cx="0" cy="0"/>
          <a:chOff x="0" y="0"/>
          <a:chExt cx="0" cy="0"/>
        </a:xfrm>
      </p:grpSpPr>
      <p:sp>
        <p:nvSpPr>
          <p:cNvPr id="81" name="Title Text"/>
          <p:cNvSpPr txBox="1">
            <a:spLocks noGrp="1"/>
          </p:cNvSpPr>
          <p:nvPr>
            <p:ph type="title"/>
          </p:nvPr>
        </p:nvSpPr>
        <p:spPr>
          <a:xfrm>
            <a:off x="316356" y="631032"/>
            <a:ext cx="11408410" cy="1117908"/>
          </a:xfrm>
          <a:prstGeom prst="rect">
            <a:avLst/>
          </a:prstGeom>
        </p:spPr>
        <p:txBody>
          <a:bodyPr/>
          <a:lstStyle/>
          <a:p>
            <a:r>
              <a:t>Title Text</a:t>
            </a:r>
          </a:p>
        </p:txBody>
      </p:sp>
      <p:sp>
        <p:nvSpPr>
          <p:cNvPr id="82" name="Body Level One…"/>
          <p:cNvSpPr txBox="1">
            <a:spLocks noGrp="1"/>
          </p:cNvSpPr>
          <p:nvPr>
            <p:ph type="body" idx="1"/>
          </p:nvPr>
        </p:nvSpPr>
        <p:spPr>
          <a:xfrm>
            <a:off x="1041400" y="1748939"/>
            <a:ext cx="9976220" cy="4397861"/>
          </a:xfrm>
          <a:prstGeom prst="rect">
            <a:avLst/>
          </a:prstGeom>
        </p:spPr>
        <p:txBody>
          <a:bodyPr anchor="ctr">
            <a:normAutofit/>
          </a:bodyPr>
          <a:lstStyle>
            <a:lvl1pPr marL="514350" indent="-514350">
              <a:lnSpc>
                <a:spcPct val="150000"/>
              </a:lnSpc>
              <a:buSzPct val="100000"/>
              <a:buAutoNum type="arabicPeriod"/>
              <a:defRPr sz="3600">
                <a:solidFill>
                  <a:srgbClr val="3A3A3A"/>
                </a:solidFill>
              </a:defRPr>
            </a:lvl1pPr>
            <a:lvl2pPr marL="388799" indent="-388799">
              <a:lnSpc>
                <a:spcPct val="150000"/>
              </a:lnSpc>
              <a:defRPr sz="3600">
                <a:solidFill>
                  <a:srgbClr val="3A3A3A"/>
                </a:solidFill>
              </a:defRPr>
            </a:lvl2pPr>
            <a:lvl3pPr marL="604800" indent="-388800">
              <a:lnSpc>
                <a:spcPct val="150000"/>
              </a:lnSpc>
              <a:defRPr sz="3600">
                <a:solidFill>
                  <a:srgbClr val="3A3A3A"/>
                </a:solidFill>
              </a:defRPr>
            </a:lvl3pPr>
            <a:lvl4pPr>
              <a:lnSpc>
                <a:spcPct val="150000"/>
              </a:lnSpc>
              <a:defRPr sz="3600">
                <a:solidFill>
                  <a:srgbClr val="3A3A3A"/>
                </a:solidFill>
              </a:defRPr>
            </a:lvl4pPr>
            <a:lvl5pPr>
              <a:lnSpc>
                <a:spcPct val="150000"/>
              </a:lnSpc>
              <a:defRPr sz="3600">
                <a:solidFill>
                  <a:srgbClr val="3A3A3A"/>
                </a:solidFill>
              </a:defRPr>
            </a:lvl5pPr>
          </a:lstStyle>
          <a:p>
            <a:r>
              <a:t>Body Level One</a:t>
            </a:r>
          </a:p>
          <a:p>
            <a:pPr lvl="1"/>
            <a:r>
              <a:t>Body Level Two</a:t>
            </a:r>
          </a:p>
          <a:p>
            <a:pPr lvl="2"/>
            <a:r>
              <a:t>Body Level Three</a:t>
            </a:r>
          </a:p>
          <a:p>
            <a:pPr lvl="3"/>
            <a:r>
              <a:t>Body Level Four</a:t>
            </a:r>
          </a:p>
          <a:p>
            <a:pPr lvl="4"/>
            <a:r>
              <a:t>Body Level Five</a:t>
            </a:r>
          </a:p>
        </p:txBody>
      </p:sp>
      <p:sp>
        <p:nvSpPr>
          <p:cNvPr id="83" name="Oval 8"/>
          <p:cNvSpPr/>
          <p:nvPr/>
        </p:nvSpPr>
        <p:spPr>
          <a:xfrm>
            <a:off x="6530275"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84" name="Oval 9"/>
          <p:cNvSpPr/>
          <p:nvPr/>
        </p:nvSpPr>
        <p:spPr>
          <a:xfrm>
            <a:off x="8521369"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asic Slide - light">
    <p:spTree>
      <p:nvGrpSpPr>
        <p:cNvPr id="1" name=""/>
        <p:cNvGrpSpPr/>
        <p:nvPr/>
      </p:nvGrpSpPr>
      <p:grpSpPr>
        <a:xfrm>
          <a:off x="0" y="0"/>
          <a:ext cx="0" cy="0"/>
          <a:chOff x="0" y="0"/>
          <a:chExt cx="0" cy="0"/>
        </a:xfrm>
      </p:grpSpPr>
      <p:sp>
        <p:nvSpPr>
          <p:cNvPr id="92" name="Title Text"/>
          <p:cNvSpPr txBox="1">
            <a:spLocks noGrp="1"/>
          </p:cNvSpPr>
          <p:nvPr>
            <p:ph type="title"/>
          </p:nvPr>
        </p:nvSpPr>
        <p:spPr>
          <a:xfrm>
            <a:off x="316356" y="631032"/>
            <a:ext cx="11408410" cy="1117908"/>
          </a:xfrm>
          <a:prstGeom prst="rect">
            <a:avLst/>
          </a:prstGeom>
        </p:spPr>
        <p:txBody>
          <a:bodyPr/>
          <a:lstStyle/>
          <a:p>
            <a:r>
              <a:t>Title Text</a:t>
            </a:r>
          </a:p>
        </p:txBody>
      </p:sp>
      <p:sp>
        <p:nvSpPr>
          <p:cNvPr id="93" name="Body Level One…"/>
          <p:cNvSpPr txBox="1">
            <a:spLocks noGrp="1"/>
          </p:cNvSpPr>
          <p:nvPr>
            <p:ph type="body" idx="1"/>
          </p:nvPr>
        </p:nvSpPr>
        <p:spPr>
          <a:xfrm>
            <a:off x="1041400" y="1748939"/>
            <a:ext cx="9976220" cy="4397861"/>
          </a:xfrm>
          <a:prstGeom prst="rect">
            <a:avLst/>
          </a:prstGeom>
        </p:spPr>
        <p:txBody>
          <a:bodyPr anchor="ctr">
            <a:normAutofit/>
          </a:bodyPr>
          <a:lstStyle>
            <a:lvl1pPr>
              <a:lnSpc>
                <a:spcPct val="150000"/>
              </a:lnSpc>
              <a:spcBef>
                <a:spcPts val="1800"/>
              </a:spcBef>
              <a:defRPr sz="3200">
                <a:solidFill>
                  <a:srgbClr val="3A3A3A"/>
                </a:solidFill>
              </a:defRPr>
            </a:lvl1pPr>
            <a:lvl2pPr marL="457200" indent="-457200">
              <a:lnSpc>
                <a:spcPct val="150000"/>
              </a:lnSpc>
              <a:spcBef>
                <a:spcPts val="1800"/>
              </a:spcBef>
              <a:defRPr sz="3200">
                <a:solidFill>
                  <a:srgbClr val="3A3A3A"/>
                </a:solidFill>
              </a:defRPr>
            </a:lvl2pPr>
            <a:lvl3pPr marL="703680" indent="-487680">
              <a:lnSpc>
                <a:spcPct val="150000"/>
              </a:lnSpc>
              <a:spcBef>
                <a:spcPts val="1800"/>
              </a:spcBef>
              <a:defRPr sz="3200">
                <a:solidFill>
                  <a:srgbClr val="3A3A3A"/>
                </a:solidFill>
              </a:defRPr>
            </a:lvl3pPr>
            <a:lvl4pPr>
              <a:lnSpc>
                <a:spcPct val="150000"/>
              </a:lnSpc>
              <a:spcBef>
                <a:spcPts val="1800"/>
              </a:spcBef>
              <a:defRPr sz="3200">
                <a:solidFill>
                  <a:srgbClr val="3A3A3A"/>
                </a:solidFill>
              </a:defRPr>
            </a:lvl4pPr>
            <a:lvl5pPr>
              <a:lnSpc>
                <a:spcPct val="150000"/>
              </a:lnSpc>
              <a:spcBef>
                <a:spcPts val="1800"/>
              </a:spcBef>
              <a:defRPr sz="3200">
                <a:solidFill>
                  <a:srgbClr val="3A3A3A"/>
                </a:solidFill>
              </a:defRPr>
            </a:lvl5pPr>
          </a:lstStyle>
          <a:p>
            <a:r>
              <a:t>Body Level One</a:t>
            </a:r>
          </a:p>
          <a:p>
            <a:pPr lvl="1"/>
            <a:r>
              <a:t>Body Level Two</a:t>
            </a:r>
          </a:p>
          <a:p>
            <a:pPr lvl="2"/>
            <a:r>
              <a:t>Body Level Three</a:t>
            </a:r>
          </a:p>
          <a:p>
            <a:pPr lvl="3"/>
            <a:r>
              <a:t>Body Level Four</a:t>
            </a:r>
          </a:p>
          <a:p>
            <a:pPr lvl="4"/>
            <a:r>
              <a:t>Body Level Five</a:t>
            </a:r>
          </a:p>
        </p:txBody>
      </p:sp>
      <p:sp>
        <p:nvSpPr>
          <p:cNvPr id="94" name="Oval 8"/>
          <p:cNvSpPr/>
          <p:nvPr/>
        </p:nvSpPr>
        <p:spPr>
          <a:xfrm>
            <a:off x="6530275"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95" name="Oval 9"/>
          <p:cNvSpPr/>
          <p:nvPr/>
        </p:nvSpPr>
        <p:spPr>
          <a:xfrm>
            <a:off x="8521369"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Basic Slide">
    <p:spTree>
      <p:nvGrpSpPr>
        <p:cNvPr id="1" name=""/>
        <p:cNvGrpSpPr/>
        <p:nvPr/>
      </p:nvGrpSpPr>
      <p:grpSpPr>
        <a:xfrm>
          <a:off x="0" y="0"/>
          <a:ext cx="0" cy="0"/>
          <a:chOff x="0" y="0"/>
          <a:chExt cx="0" cy="0"/>
        </a:xfrm>
      </p:grpSpPr>
      <p:sp>
        <p:nvSpPr>
          <p:cNvPr id="103" name="Oval 6"/>
          <p:cNvSpPr/>
          <p:nvPr/>
        </p:nvSpPr>
        <p:spPr>
          <a:xfrm>
            <a:off x="6530275"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104" name="Oval 7"/>
          <p:cNvSpPr/>
          <p:nvPr/>
        </p:nvSpPr>
        <p:spPr>
          <a:xfrm>
            <a:off x="8521369"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105" name="Body Level One…"/>
          <p:cNvSpPr txBox="1">
            <a:spLocks noGrp="1"/>
          </p:cNvSpPr>
          <p:nvPr>
            <p:ph type="body" idx="1"/>
          </p:nvPr>
        </p:nvSpPr>
        <p:spPr>
          <a:xfrm>
            <a:off x="706582" y="1482435"/>
            <a:ext cx="10627957" cy="4835239"/>
          </a:xfrm>
          <a:prstGeom prst="rect">
            <a:avLst/>
          </a:prstGeom>
        </p:spPr>
        <p:txBody>
          <a:bodyPr anchor="ctr">
            <a:normAutofit/>
          </a:bodyPr>
          <a:lstStyle>
            <a:lvl1pPr>
              <a:spcBef>
                <a:spcPts val="1200"/>
              </a:spcBef>
              <a:defRPr sz="3600">
                <a:solidFill>
                  <a:srgbClr val="3A3A3A"/>
                </a:solidFill>
              </a:defRPr>
            </a:lvl1pPr>
            <a:lvl2pPr marL="0" indent="-342900">
              <a:spcBef>
                <a:spcPts val="1200"/>
              </a:spcBef>
              <a:defRPr sz="3600">
                <a:solidFill>
                  <a:srgbClr val="3A3A3A"/>
                </a:solidFill>
              </a:defRPr>
            </a:lvl2pPr>
            <a:lvl3pPr marL="472499" indent="-364499">
              <a:spcBef>
                <a:spcPts val="1200"/>
              </a:spcBef>
              <a:defRPr sz="3600">
                <a:solidFill>
                  <a:srgbClr val="3A3A3A"/>
                </a:solidFill>
              </a:defRPr>
            </a:lvl3pPr>
            <a:lvl4pPr>
              <a:spcBef>
                <a:spcPts val="1200"/>
              </a:spcBef>
              <a:defRPr sz="3600">
                <a:solidFill>
                  <a:srgbClr val="3A3A3A"/>
                </a:solidFill>
              </a:defRPr>
            </a:lvl4pPr>
            <a:lvl5pPr>
              <a:spcBef>
                <a:spcPts val="1200"/>
              </a:spcBef>
              <a:defRPr sz="3600">
                <a:solidFill>
                  <a:srgbClr val="3A3A3A"/>
                </a:solidFill>
              </a:defRPr>
            </a:lvl5pPr>
          </a:lstStyle>
          <a:p>
            <a:r>
              <a:t>Body Level One</a:t>
            </a:r>
          </a:p>
          <a:p>
            <a:pPr lvl="1"/>
            <a:r>
              <a:t>Body Level Two</a:t>
            </a:r>
          </a:p>
          <a:p>
            <a:pPr lvl="2"/>
            <a:r>
              <a:t>Body Level Three</a:t>
            </a:r>
          </a:p>
          <a:p>
            <a:pPr lvl="3"/>
            <a:r>
              <a:t>Body Level Four</a:t>
            </a:r>
          </a:p>
          <a:p>
            <a:pPr lvl="4"/>
            <a:r>
              <a:t>Body Level Five</a:t>
            </a:r>
          </a:p>
        </p:txBody>
      </p:sp>
      <p:sp>
        <p:nvSpPr>
          <p:cNvPr id="106" name="Title Text"/>
          <p:cNvSpPr txBox="1">
            <a:spLocks noGrp="1"/>
          </p:cNvSpPr>
          <p:nvPr>
            <p:ph type="title"/>
          </p:nvPr>
        </p:nvSpPr>
        <p:spPr>
          <a:xfrm>
            <a:off x="706582" y="445866"/>
            <a:ext cx="10627957" cy="887360"/>
          </a:xfrm>
          <a:prstGeom prst="rect">
            <a:avLst/>
          </a:prstGeom>
        </p:spPr>
        <p:txBody>
          <a:bodyPr/>
          <a:lstStyle/>
          <a:p>
            <a:r>
              <a:t>Title Text</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1"/>
          <p:cNvSpPr/>
          <p:nvPr/>
        </p:nvSpPr>
        <p:spPr>
          <a:xfrm>
            <a:off x="0" y="0"/>
            <a:ext cx="12204001" cy="6858000"/>
          </a:xfrm>
          <a:prstGeom prst="rect">
            <a:avLst/>
          </a:prstGeom>
          <a:solidFill>
            <a:srgbClr val="229CD0"/>
          </a:solidFill>
          <a:ln w="12700">
            <a:miter lim="400000"/>
          </a:ln>
        </p:spPr>
        <p:txBody>
          <a:bodyPr lIns="45719" rIns="45719" anchor="ctr"/>
          <a:lstStyle/>
          <a:p>
            <a:pPr algn="ctr">
              <a:defRPr>
                <a:solidFill>
                  <a:srgbClr val="FFFFFF"/>
                </a:solidFill>
              </a:defRPr>
            </a:pPr>
            <a:endParaRPr/>
          </a:p>
        </p:txBody>
      </p:sp>
      <p:sp>
        <p:nvSpPr>
          <p:cNvPr id="3" name="Oval 4"/>
          <p:cNvSpPr/>
          <p:nvPr/>
        </p:nvSpPr>
        <p:spPr>
          <a:xfrm>
            <a:off x="-16320" y="-2723323"/>
            <a:ext cx="12304646" cy="12304646"/>
          </a:xfrm>
          <a:prstGeom prst="ellipse">
            <a:avLst/>
          </a:prstGeom>
          <a:solidFill>
            <a:schemeClr val="accent1">
              <a:alpha val="12000"/>
            </a:schemeClr>
          </a:solidFill>
          <a:ln w="12700">
            <a:miter lim="400000"/>
          </a:ln>
        </p:spPr>
        <p:txBody>
          <a:bodyPr lIns="45719" rIns="45719" anchor="ctr"/>
          <a:lstStyle/>
          <a:p>
            <a:pPr algn="ctr">
              <a:defRPr>
                <a:solidFill>
                  <a:srgbClr val="FFFFFF"/>
                </a:solidFill>
              </a:defRPr>
            </a:pPr>
            <a:endParaRPr/>
          </a:p>
        </p:txBody>
      </p:sp>
      <p:sp>
        <p:nvSpPr>
          <p:cNvPr id="4" name="Oval 1"/>
          <p:cNvSpPr/>
          <p:nvPr/>
        </p:nvSpPr>
        <p:spPr>
          <a:xfrm>
            <a:off x="1173585" y="-1510749"/>
            <a:ext cx="9879498" cy="9879498"/>
          </a:xfrm>
          <a:prstGeom prst="ellipse">
            <a:avLst/>
          </a:prstGeom>
          <a:solidFill>
            <a:schemeClr val="accent1">
              <a:alpha val="12000"/>
            </a:schemeClr>
          </a:solidFill>
          <a:ln w="12700">
            <a:miter lim="400000"/>
          </a:ln>
        </p:spPr>
        <p:txBody>
          <a:bodyPr lIns="45719" rIns="45719" anchor="ctr"/>
          <a:lstStyle/>
          <a:p>
            <a:pPr algn="ctr">
              <a:defRPr>
                <a:solidFill>
                  <a:srgbClr val="FFFFFF"/>
                </a:solidFill>
              </a:defRPr>
            </a:pPr>
            <a:endParaRPr/>
          </a:p>
        </p:txBody>
      </p:sp>
      <p:sp>
        <p:nvSpPr>
          <p:cNvPr id="5" name="Subtitle 139"/>
          <p:cNvSpPr txBox="1"/>
          <p:nvPr/>
        </p:nvSpPr>
        <p:spPr>
          <a:xfrm>
            <a:off x="432814" y="2513499"/>
            <a:ext cx="11338371" cy="1831001"/>
          </a:xfrm>
          <a:prstGeom prst="rect">
            <a:avLst/>
          </a:prstGeom>
          <a:ln w="12700">
            <a:miter lim="400000"/>
          </a:ln>
          <a:extLst>
            <a:ext uri="{C572A759-6A51-4108-AA02-DFA0A04FC94B}">
              <ma14:wrappingTextBoxFlag xmlns="" xmlns:ma14="http://schemas.microsoft.com/office/mac/drawingml/2011/main" val="1"/>
            </a:ext>
          </a:extLst>
        </p:spPr>
        <p:txBody>
          <a:bodyPr lIns="89999" tIns="89999" rIns="89999" bIns="89999" anchor="ctr">
            <a:spAutoFit/>
          </a:bodyPr>
          <a:lstStyle/>
          <a:p>
            <a:pPr algn="ctr">
              <a:defRPr sz="5400" b="1">
                <a:solidFill>
                  <a:srgbClr val="FFFFFF"/>
                </a:solidFill>
                <a:latin typeface="+mn-lt"/>
                <a:ea typeface="+mn-ea"/>
                <a:cs typeface="+mn-cs"/>
                <a:sym typeface="Helvetica"/>
              </a:defRPr>
            </a:pPr>
            <a:r>
              <a:t>Acknowledgement</a:t>
            </a:r>
          </a:p>
          <a:p>
            <a:pPr algn="ctr">
              <a:defRPr sz="5400" b="1">
                <a:solidFill>
                  <a:srgbClr val="FFFFFF"/>
                </a:solidFill>
                <a:latin typeface="+mn-lt"/>
                <a:ea typeface="+mn-ea"/>
                <a:cs typeface="+mn-cs"/>
                <a:sym typeface="Helvetica"/>
              </a:defRPr>
            </a:pPr>
            <a:r>
              <a:t>Of Country </a:t>
            </a:r>
          </a:p>
        </p:txBody>
      </p:sp>
      <p:sp>
        <p:nvSpPr>
          <p:cNvPr id="6" name="Title Text"/>
          <p:cNvSpPr txBox="1">
            <a:spLocks noGrp="1"/>
          </p:cNvSpPr>
          <p:nvPr>
            <p:ph type="title"/>
          </p:nvPr>
        </p:nvSpPr>
        <p:spPr>
          <a:xfrm>
            <a:off x="609600" y="274637"/>
            <a:ext cx="10972800" cy="13255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Title Text</a:t>
            </a:r>
          </a:p>
        </p:txBody>
      </p:sp>
      <p:sp>
        <p:nvSpPr>
          <p:cNvPr id="7"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Lst>
  <p:transition spd="med"/>
  <p:txStyles>
    <p:titleStyle>
      <a:lvl1pPr marL="0" marR="0" indent="0" algn="ctr" defTabSz="914400" rtl="0" latinLnBrk="0">
        <a:lnSpc>
          <a:spcPct val="90000"/>
        </a:lnSpc>
        <a:spcBef>
          <a:spcPts val="0"/>
        </a:spcBef>
        <a:spcAft>
          <a:spcPts val="0"/>
        </a:spcAft>
        <a:buClrTx/>
        <a:buSzTx/>
        <a:buFontTx/>
        <a:buNone/>
        <a:tabLst/>
        <a:defRPr sz="5400" b="1" i="0" u="none" strike="noStrike" cap="none" spc="0" baseline="0">
          <a:ln>
            <a:noFill/>
          </a:ln>
          <a:solidFill>
            <a:srgbClr val="229CD0"/>
          </a:solidFill>
          <a:uFillTx/>
          <a:latin typeface="+mn-lt"/>
          <a:ea typeface="+mn-ea"/>
          <a:cs typeface="+mn-cs"/>
          <a:sym typeface="Helvetica"/>
        </a:defRPr>
      </a:lvl1pPr>
      <a:lvl2pPr marL="0" marR="0" indent="0" algn="ctr" defTabSz="914400" rtl="0" latinLnBrk="0">
        <a:lnSpc>
          <a:spcPct val="90000"/>
        </a:lnSpc>
        <a:spcBef>
          <a:spcPts val="0"/>
        </a:spcBef>
        <a:spcAft>
          <a:spcPts val="0"/>
        </a:spcAft>
        <a:buClrTx/>
        <a:buSzTx/>
        <a:buFontTx/>
        <a:buNone/>
        <a:tabLst/>
        <a:defRPr sz="5400" b="1" i="0" u="none" strike="noStrike" cap="none" spc="0" baseline="0">
          <a:ln>
            <a:noFill/>
          </a:ln>
          <a:solidFill>
            <a:srgbClr val="229CD0"/>
          </a:solidFill>
          <a:uFillTx/>
          <a:latin typeface="+mn-lt"/>
          <a:ea typeface="+mn-ea"/>
          <a:cs typeface="+mn-cs"/>
          <a:sym typeface="Helvetica"/>
        </a:defRPr>
      </a:lvl2pPr>
      <a:lvl3pPr marL="0" marR="0" indent="0" algn="ctr" defTabSz="914400" rtl="0" latinLnBrk="0">
        <a:lnSpc>
          <a:spcPct val="90000"/>
        </a:lnSpc>
        <a:spcBef>
          <a:spcPts val="0"/>
        </a:spcBef>
        <a:spcAft>
          <a:spcPts val="0"/>
        </a:spcAft>
        <a:buClrTx/>
        <a:buSzTx/>
        <a:buFontTx/>
        <a:buNone/>
        <a:tabLst/>
        <a:defRPr sz="5400" b="1" i="0" u="none" strike="noStrike" cap="none" spc="0" baseline="0">
          <a:ln>
            <a:noFill/>
          </a:ln>
          <a:solidFill>
            <a:srgbClr val="229CD0"/>
          </a:solidFill>
          <a:uFillTx/>
          <a:latin typeface="+mn-lt"/>
          <a:ea typeface="+mn-ea"/>
          <a:cs typeface="+mn-cs"/>
          <a:sym typeface="Helvetica"/>
        </a:defRPr>
      </a:lvl3pPr>
      <a:lvl4pPr marL="0" marR="0" indent="0" algn="ctr" defTabSz="914400" rtl="0" latinLnBrk="0">
        <a:lnSpc>
          <a:spcPct val="90000"/>
        </a:lnSpc>
        <a:spcBef>
          <a:spcPts val="0"/>
        </a:spcBef>
        <a:spcAft>
          <a:spcPts val="0"/>
        </a:spcAft>
        <a:buClrTx/>
        <a:buSzTx/>
        <a:buFontTx/>
        <a:buNone/>
        <a:tabLst/>
        <a:defRPr sz="5400" b="1" i="0" u="none" strike="noStrike" cap="none" spc="0" baseline="0">
          <a:ln>
            <a:noFill/>
          </a:ln>
          <a:solidFill>
            <a:srgbClr val="229CD0"/>
          </a:solidFill>
          <a:uFillTx/>
          <a:latin typeface="+mn-lt"/>
          <a:ea typeface="+mn-ea"/>
          <a:cs typeface="+mn-cs"/>
          <a:sym typeface="Helvetica"/>
        </a:defRPr>
      </a:lvl4pPr>
      <a:lvl5pPr marL="0" marR="0" indent="0" algn="ctr" defTabSz="914400" rtl="0" latinLnBrk="0">
        <a:lnSpc>
          <a:spcPct val="90000"/>
        </a:lnSpc>
        <a:spcBef>
          <a:spcPts val="0"/>
        </a:spcBef>
        <a:spcAft>
          <a:spcPts val="0"/>
        </a:spcAft>
        <a:buClrTx/>
        <a:buSzTx/>
        <a:buFontTx/>
        <a:buNone/>
        <a:tabLst/>
        <a:defRPr sz="5400" b="1" i="0" u="none" strike="noStrike" cap="none" spc="0" baseline="0">
          <a:ln>
            <a:noFill/>
          </a:ln>
          <a:solidFill>
            <a:srgbClr val="229CD0"/>
          </a:solidFill>
          <a:uFillTx/>
          <a:latin typeface="+mn-lt"/>
          <a:ea typeface="+mn-ea"/>
          <a:cs typeface="+mn-cs"/>
          <a:sym typeface="Helvetica"/>
        </a:defRPr>
      </a:lvl5pPr>
      <a:lvl6pPr marL="0" marR="0" indent="0" algn="ctr" defTabSz="914400" rtl="0" latinLnBrk="0">
        <a:lnSpc>
          <a:spcPct val="90000"/>
        </a:lnSpc>
        <a:spcBef>
          <a:spcPts val="0"/>
        </a:spcBef>
        <a:spcAft>
          <a:spcPts val="0"/>
        </a:spcAft>
        <a:buClrTx/>
        <a:buSzTx/>
        <a:buFontTx/>
        <a:buNone/>
        <a:tabLst/>
        <a:defRPr sz="5400" b="1" i="0" u="none" strike="noStrike" cap="none" spc="0" baseline="0">
          <a:ln>
            <a:noFill/>
          </a:ln>
          <a:solidFill>
            <a:srgbClr val="229CD0"/>
          </a:solidFill>
          <a:uFillTx/>
          <a:latin typeface="+mn-lt"/>
          <a:ea typeface="+mn-ea"/>
          <a:cs typeface="+mn-cs"/>
          <a:sym typeface="Helvetica"/>
        </a:defRPr>
      </a:lvl6pPr>
      <a:lvl7pPr marL="0" marR="0" indent="0" algn="ctr" defTabSz="914400" rtl="0" latinLnBrk="0">
        <a:lnSpc>
          <a:spcPct val="90000"/>
        </a:lnSpc>
        <a:spcBef>
          <a:spcPts val="0"/>
        </a:spcBef>
        <a:spcAft>
          <a:spcPts val="0"/>
        </a:spcAft>
        <a:buClrTx/>
        <a:buSzTx/>
        <a:buFontTx/>
        <a:buNone/>
        <a:tabLst/>
        <a:defRPr sz="5400" b="1" i="0" u="none" strike="noStrike" cap="none" spc="0" baseline="0">
          <a:ln>
            <a:noFill/>
          </a:ln>
          <a:solidFill>
            <a:srgbClr val="229CD0"/>
          </a:solidFill>
          <a:uFillTx/>
          <a:latin typeface="+mn-lt"/>
          <a:ea typeface="+mn-ea"/>
          <a:cs typeface="+mn-cs"/>
          <a:sym typeface="Helvetica"/>
        </a:defRPr>
      </a:lvl7pPr>
      <a:lvl8pPr marL="0" marR="0" indent="0" algn="ctr" defTabSz="914400" rtl="0" latinLnBrk="0">
        <a:lnSpc>
          <a:spcPct val="90000"/>
        </a:lnSpc>
        <a:spcBef>
          <a:spcPts val="0"/>
        </a:spcBef>
        <a:spcAft>
          <a:spcPts val="0"/>
        </a:spcAft>
        <a:buClrTx/>
        <a:buSzTx/>
        <a:buFontTx/>
        <a:buNone/>
        <a:tabLst/>
        <a:defRPr sz="5400" b="1" i="0" u="none" strike="noStrike" cap="none" spc="0" baseline="0">
          <a:ln>
            <a:noFill/>
          </a:ln>
          <a:solidFill>
            <a:srgbClr val="229CD0"/>
          </a:solidFill>
          <a:uFillTx/>
          <a:latin typeface="+mn-lt"/>
          <a:ea typeface="+mn-ea"/>
          <a:cs typeface="+mn-cs"/>
          <a:sym typeface="Helvetica"/>
        </a:defRPr>
      </a:lvl8pPr>
      <a:lvl9pPr marL="0" marR="0" indent="0" algn="ctr" defTabSz="914400" rtl="0" latinLnBrk="0">
        <a:lnSpc>
          <a:spcPct val="90000"/>
        </a:lnSpc>
        <a:spcBef>
          <a:spcPts val="0"/>
        </a:spcBef>
        <a:spcAft>
          <a:spcPts val="0"/>
        </a:spcAft>
        <a:buClrTx/>
        <a:buSzTx/>
        <a:buFontTx/>
        <a:buNone/>
        <a:tabLst/>
        <a:defRPr sz="5400" b="1" i="0" u="none" strike="noStrike" cap="none" spc="0" baseline="0">
          <a:ln>
            <a:noFill/>
          </a:ln>
          <a:solidFill>
            <a:srgbClr val="229CD0"/>
          </a:solidFill>
          <a:uFillTx/>
          <a:latin typeface="+mn-lt"/>
          <a:ea typeface="+mn-ea"/>
          <a:cs typeface="+mn-cs"/>
          <a:sym typeface="Helvetica"/>
        </a:defRPr>
      </a:lvl9pPr>
    </p:titleStyle>
    <p:bodyStyle>
      <a:lvl1pPr marL="0" marR="0" indent="0" algn="l" defTabSz="914400" rtl="0" latinLnBrk="0">
        <a:lnSpc>
          <a:spcPct val="100000"/>
        </a:lnSpc>
        <a:spcBef>
          <a:spcPts val="500"/>
        </a:spcBef>
        <a:spcAft>
          <a:spcPts val="0"/>
        </a:spcAft>
        <a:buClrTx/>
        <a:buSzTx/>
        <a:buFontTx/>
        <a:buNone/>
        <a:tabLst/>
        <a:defRPr sz="2000" b="0" i="0" u="none" strike="noStrike" cap="none" spc="0" baseline="0">
          <a:ln>
            <a:noFill/>
          </a:ln>
          <a:solidFill>
            <a:srgbClr val="303030"/>
          </a:solidFill>
          <a:uFillTx/>
          <a:latin typeface="+mn-lt"/>
          <a:ea typeface="+mn-ea"/>
          <a:cs typeface="+mn-cs"/>
          <a:sym typeface="Helvetica"/>
        </a:defRPr>
      </a:lvl1pPr>
      <a:lvl2pPr marL="215999" marR="0" indent="-215999" algn="l" defTabSz="914400" rtl="0" latinLnBrk="0">
        <a:lnSpc>
          <a:spcPct val="100000"/>
        </a:lnSpc>
        <a:spcBef>
          <a:spcPts val="500"/>
        </a:spcBef>
        <a:spcAft>
          <a:spcPts val="0"/>
        </a:spcAft>
        <a:buClrTx/>
        <a:buSzPct val="125000"/>
        <a:buFontTx/>
        <a:buChar char="•"/>
        <a:tabLst/>
        <a:defRPr sz="2000" b="0" i="0" u="none" strike="noStrike" cap="none" spc="0" baseline="0">
          <a:ln>
            <a:noFill/>
          </a:ln>
          <a:solidFill>
            <a:srgbClr val="303030"/>
          </a:solidFill>
          <a:uFillTx/>
          <a:latin typeface="+mn-lt"/>
          <a:ea typeface="+mn-ea"/>
          <a:cs typeface="+mn-cs"/>
          <a:sym typeface="Helvetica"/>
        </a:defRPr>
      </a:lvl2pPr>
      <a:lvl3pPr marL="431999" marR="0" indent="-215999" algn="l" defTabSz="914400" rtl="0" latinLnBrk="0">
        <a:lnSpc>
          <a:spcPct val="100000"/>
        </a:lnSpc>
        <a:spcBef>
          <a:spcPts val="500"/>
        </a:spcBef>
        <a:spcAft>
          <a:spcPts val="0"/>
        </a:spcAft>
        <a:buClrTx/>
        <a:buSzPct val="100000"/>
        <a:buFontTx/>
        <a:buChar char="•"/>
        <a:tabLst/>
        <a:defRPr sz="2000" b="0" i="0" u="none" strike="noStrike" cap="none" spc="0" baseline="0">
          <a:ln>
            <a:noFill/>
          </a:ln>
          <a:solidFill>
            <a:srgbClr val="303030"/>
          </a:solidFill>
          <a:uFillTx/>
          <a:latin typeface="+mn-lt"/>
          <a:ea typeface="+mn-ea"/>
          <a:cs typeface="+mn-cs"/>
          <a:sym typeface="Helvetica"/>
        </a:defRPr>
      </a:lvl3pPr>
      <a:lvl4pPr marL="0" marR="0" indent="0" algn="l" defTabSz="914400" rtl="0" latinLnBrk="0">
        <a:lnSpc>
          <a:spcPct val="100000"/>
        </a:lnSpc>
        <a:spcBef>
          <a:spcPts val="500"/>
        </a:spcBef>
        <a:spcAft>
          <a:spcPts val="0"/>
        </a:spcAft>
        <a:buClrTx/>
        <a:buSzTx/>
        <a:buFontTx/>
        <a:buNone/>
        <a:tabLst/>
        <a:defRPr sz="2000" b="0" i="0" u="none" strike="noStrike" cap="none" spc="0" baseline="0">
          <a:ln>
            <a:noFill/>
          </a:ln>
          <a:solidFill>
            <a:srgbClr val="303030"/>
          </a:solidFill>
          <a:uFillTx/>
          <a:latin typeface="+mn-lt"/>
          <a:ea typeface="+mn-ea"/>
          <a:cs typeface="+mn-cs"/>
          <a:sym typeface="Helvetica"/>
        </a:defRPr>
      </a:lvl4pPr>
      <a:lvl5pPr marL="0" marR="0" indent="0" algn="l" defTabSz="914400" rtl="0" latinLnBrk="0">
        <a:lnSpc>
          <a:spcPct val="100000"/>
        </a:lnSpc>
        <a:spcBef>
          <a:spcPts val="500"/>
        </a:spcBef>
        <a:spcAft>
          <a:spcPts val="0"/>
        </a:spcAft>
        <a:buClrTx/>
        <a:buSzTx/>
        <a:buFontTx/>
        <a:buNone/>
        <a:tabLst/>
        <a:defRPr sz="2000" b="0" i="0" u="none" strike="noStrike" cap="none" spc="0" baseline="0">
          <a:ln>
            <a:noFill/>
          </a:ln>
          <a:solidFill>
            <a:srgbClr val="303030"/>
          </a:solidFill>
          <a:uFillTx/>
          <a:latin typeface="+mn-lt"/>
          <a:ea typeface="+mn-ea"/>
          <a:cs typeface="+mn-cs"/>
          <a:sym typeface="Helvetica"/>
        </a:defRPr>
      </a:lvl5pPr>
      <a:lvl6pPr marL="0" marR="0" indent="0" algn="l" defTabSz="914400" rtl="0" latinLnBrk="0">
        <a:lnSpc>
          <a:spcPct val="100000"/>
        </a:lnSpc>
        <a:spcBef>
          <a:spcPts val="500"/>
        </a:spcBef>
        <a:spcAft>
          <a:spcPts val="0"/>
        </a:spcAft>
        <a:buClrTx/>
        <a:buSzTx/>
        <a:buFontTx/>
        <a:buNone/>
        <a:tabLst/>
        <a:defRPr sz="2000" b="0" i="0" u="none" strike="noStrike" cap="none" spc="0" baseline="0">
          <a:ln>
            <a:noFill/>
          </a:ln>
          <a:solidFill>
            <a:srgbClr val="303030"/>
          </a:solidFill>
          <a:uFillTx/>
          <a:latin typeface="+mn-lt"/>
          <a:ea typeface="+mn-ea"/>
          <a:cs typeface="+mn-cs"/>
          <a:sym typeface="Helvetica"/>
        </a:defRPr>
      </a:lvl6pPr>
      <a:lvl7pPr marL="0" marR="0" indent="0" algn="l" defTabSz="914400" rtl="0" latinLnBrk="0">
        <a:lnSpc>
          <a:spcPct val="100000"/>
        </a:lnSpc>
        <a:spcBef>
          <a:spcPts val="500"/>
        </a:spcBef>
        <a:spcAft>
          <a:spcPts val="0"/>
        </a:spcAft>
        <a:buClrTx/>
        <a:buSzTx/>
        <a:buFontTx/>
        <a:buNone/>
        <a:tabLst/>
        <a:defRPr sz="2000" b="0" i="0" u="none" strike="noStrike" cap="none" spc="0" baseline="0">
          <a:ln>
            <a:noFill/>
          </a:ln>
          <a:solidFill>
            <a:srgbClr val="303030"/>
          </a:solidFill>
          <a:uFillTx/>
          <a:latin typeface="+mn-lt"/>
          <a:ea typeface="+mn-ea"/>
          <a:cs typeface="+mn-cs"/>
          <a:sym typeface="Helvetica"/>
        </a:defRPr>
      </a:lvl7pPr>
      <a:lvl8pPr marL="0" marR="0" indent="0" algn="l" defTabSz="914400" rtl="0" latinLnBrk="0">
        <a:lnSpc>
          <a:spcPct val="100000"/>
        </a:lnSpc>
        <a:spcBef>
          <a:spcPts val="500"/>
        </a:spcBef>
        <a:spcAft>
          <a:spcPts val="0"/>
        </a:spcAft>
        <a:buClrTx/>
        <a:buSzTx/>
        <a:buFontTx/>
        <a:buNone/>
        <a:tabLst/>
        <a:defRPr sz="2000" b="0" i="0" u="none" strike="noStrike" cap="none" spc="0" baseline="0">
          <a:ln>
            <a:noFill/>
          </a:ln>
          <a:solidFill>
            <a:srgbClr val="303030"/>
          </a:solidFill>
          <a:uFillTx/>
          <a:latin typeface="+mn-lt"/>
          <a:ea typeface="+mn-ea"/>
          <a:cs typeface="+mn-cs"/>
          <a:sym typeface="Helvetica"/>
        </a:defRPr>
      </a:lvl8pPr>
      <a:lvl9pPr marL="0" marR="0" indent="0" algn="l" defTabSz="914400" rtl="0" latinLnBrk="0">
        <a:lnSpc>
          <a:spcPct val="100000"/>
        </a:lnSpc>
        <a:spcBef>
          <a:spcPts val="500"/>
        </a:spcBef>
        <a:spcAft>
          <a:spcPts val="0"/>
        </a:spcAft>
        <a:buClrTx/>
        <a:buSzTx/>
        <a:buFontTx/>
        <a:buNone/>
        <a:tabLst/>
        <a:defRPr sz="2000" b="0" i="0" u="none" strike="noStrike" cap="none" spc="0" baseline="0">
          <a:ln>
            <a:noFill/>
          </a:ln>
          <a:solidFill>
            <a:srgbClr val="303030"/>
          </a:solidFill>
          <a:uFillTx/>
          <a:latin typeface="+mn-lt"/>
          <a:ea typeface="+mn-ea"/>
          <a:cs typeface="+mn-cs"/>
          <a:sym typeface="Helvetica"/>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www.tenants.org.au/sample/termination-domestic-violence" TargetMode="External"/><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fairtrading.nsw.gov.au/__data/assets/pdf_file/0007/453247/Declaration-by-medical-practitioner.pdf" TargetMode="External"/><Relationship Id="rId2" Type="http://schemas.openxmlformats.org/officeDocument/2006/relationships/hyperlink" Target="https://www.fairtrading.nsw.gov.au/housing-and-property/renting/ending-a-tenancy/domestic-violence-declaration"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https://www.tenants.org.au/sample/termination-domestic-violence"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hyperlink" Target="https://www.wdvcasnsw.org.au/"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s://www.facs.nsw.gov.au/domestic-violence/services-and-support/programs/staying-home-leaving-violence"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s://www.tenants.org.au/resources/domestic-violence"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s://rlc.org.au/training/resources/dvt/"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hyperlink" Target="https://www.tenants.org.au/"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rlc.org.au/training/resources/dvt/"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rlc.org.au/training/resources/eviction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ubtitle 3"/>
          <p:cNvSpPr txBox="1">
            <a:spLocks noGrp="1"/>
          </p:cNvSpPr>
          <p:nvPr>
            <p:ph type="subTitle" sz="half" idx="1"/>
          </p:nvPr>
        </p:nvSpPr>
        <p:spPr>
          <a:xfrm>
            <a:off x="500062" y="1815134"/>
            <a:ext cx="11338371" cy="2147266"/>
          </a:xfrm>
          <a:prstGeom prst="rect">
            <a:avLst/>
          </a:prstGeom>
        </p:spPr>
        <p:txBody>
          <a:bodyPr>
            <a:normAutofit/>
          </a:bodyPr>
          <a:lstStyle/>
          <a:p>
            <a:pPr algn="ctr" defTabSz="713231">
              <a:defRPr sz="4212"/>
            </a:pPr>
            <a:r>
              <a:rPr lang="en-AU" sz="4000" dirty="0"/>
              <a:t>Domestic violence provisions </a:t>
            </a:r>
          </a:p>
          <a:p>
            <a:pPr algn="ctr" defTabSz="713231">
              <a:defRPr sz="4212"/>
            </a:pPr>
            <a:r>
              <a:rPr lang="en-AU" sz="4000" dirty="0"/>
              <a:t>for tenants in NSW</a:t>
            </a:r>
            <a:endParaRPr sz="24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lide Number Placeholder 2"/>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10</a:t>
            </a:fld>
            <a:endParaRPr/>
          </a:p>
        </p:txBody>
      </p:sp>
      <p:sp>
        <p:nvSpPr>
          <p:cNvPr id="415" name="Subtitle 3"/>
          <p:cNvSpPr txBox="1">
            <a:spLocks noGrp="1"/>
          </p:cNvSpPr>
          <p:nvPr>
            <p:ph type="body" idx="1"/>
          </p:nvPr>
        </p:nvSpPr>
        <p:spPr>
          <a:xfrm>
            <a:off x="6524786" y="0"/>
            <a:ext cx="5667214" cy="6858000"/>
          </a:xfrm>
          <a:prstGeom prst="rect">
            <a:avLst/>
          </a:prstGeom>
        </p:spPr>
        <p:txBody>
          <a:bodyPr/>
          <a:lstStyle>
            <a:lvl1pPr>
              <a:defRPr sz="5400"/>
            </a:lvl1pPr>
          </a:lstStyle>
          <a:p>
            <a:pPr algn="l"/>
            <a:r>
              <a:rPr lang="en-AU" dirty="0"/>
              <a:t>2. Staying in the property</a:t>
            </a:r>
            <a:endParaRPr dirty="0"/>
          </a:p>
        </p:txBody>
      </p:sp>
      <p:pic>
        <p:nvPicPr>
          <p:cNvPr id="5" name="Picture 6" descr="Low-angle Photography of Red Concrete House">
            <a:extLst>
              <a:ext uri="{FF2B5EF4-FFF2-40B4-BE49-F238E27FC236}">
                <a16:creationId xmlns:a16="http://schemas.microsoft.com/office/drawing/2014/main" id="{529A93F1-FE36-A54D-B519-728519A27A73}"/>
              </a:ext>
            </a:extLst>
          </p:cNvPr>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0"/>
            <a:ext cx="6524785"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3992739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itle 1"/>
          <p:cNvSpPr txBox="1">
            <a:spLocks noGrp="1"/>
          </p:cNvSpPr>
          <p:nvPr>
            <p:ph type="title"/>
          </p:nvPr>
        </p:nvSpPr>
        <p:spPr>
          <a:xfrm>
            <a:off x="316356" y="631032"/>
            <a:ext cx="11408410" cy="1117908"/>
          </a:xfrm>
          <a:prstGeom prst="rect">
            <a:avLst/>
          </a:prstGeom>
        </p:spPr>
        <p:txBody>
          <a:bodyPr>
            <a:normAutofit/>
          </a:bodyPr>
          <a:lstStyle>
            <a:lvl1pPr defTabSz="859536">
              <a:defRPr sz="5076"/>
            </a:lvl1pPr>
          </a:lstStyle>
          <a:p>
            <a:r>
              <a:rPr lang="en-US" sz="4000" dirty="0"/>
              <a:t>When the client wants to stay</a:t>
            </a:r>
            <a:endParaRPr sz="4000" dirty="0"/>
          </a:p>
        </p:txBody>
      </p:sp>
      <p:sp>
        <p:nvSpPr>
          <p:cNvPr id="388" name="Rental bonds can only be charged where there is a social housing tenancy agreement between the tenant and either the New South Wales Land and Housing Corporation (‘LAHC’) or the Aboriginal Housing Office (‘AHO’)…"/>
          <p:cNvSpPr txBox="1"/>
          <p:nvPr/>
        </p:nvSpPr>
        <p:spPr>
          <a:xfrm>
            <a:off x="672637" y="1691323"/>
            <a:ext cx="10695847" cy="615553"/>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lgn="ctr"/>
            <a:r>
              <a:rPr lang="en-AU" sz="3400" b="1" dirty="0"/>
              <a:t>Different options – it depends on the client’s legal status</a:t>
            </a:r>
          </a:p>
        </p:txBody>
      </p:sp>
      <p:sp>
        <p:nvSpPr>
          <p:cNvPr id="2" name="TextBox 1">
            <a:extLst>
              <a:ext uri="{FF2B5EF4-FFF2-40B4-BE49-F238E27FC236}">
                <a16:creationId xmlns:a16="http://schemas.microsoft.com/office/drawing/2014/main" id="{0F092239-7B50-AA4A-8FC4-8A65039F565D}"/>
              </a:ext>
            </a:extLst>
          </p:cNvPr>
          <p:cNvSpPr txBox="1"/>
          <p:nvPr/>
        </p:nvSpPr>
        <p:spPr>
          <a:xfrm>
            <a:off x="872835" y="2550360"/>
            <a:ext cx="10851930" cy="32932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3" indent="0"/>
            <a:r>
              <a:rPr lang="en-US" sz="2600" dirty="0"/>
              <a:t>	</a:t>
            </a:r>
            <a:r>
              <a:rPr lang="en-US" sz="2600" b="1" dirty="0"/>
              <a:t>Co-Tenant</a:t>
            </a:r>
          </a:p>
          <a:p>
            <a:pPr marR="0" algn="l" defTabSz="914400" rtl="0" fontAlgn="auto" latinLnBrk="0" hangingPunct="0">
              <a:lnSpc>
                <a:spcPct val="100000"/>
              </a:lnSpc>
              <a:spcBef>
                <a:spcPts val="0"/>
              </a:spcBef>
              <a:spcAft>
                <a:spcPts val="0"/>
              </a:spcAft>
              <a:buClrTx/>
              <a:buSzTx/>
              <a:tabLst/>
            </a:pPr>
            <a:r>
              <a:rPr kumimoji="0" lang="en-US" sz="2600" b="0" i="0" u="none" strike="noStrike" cap="none" spc="0" normalizeH="0" baseline="0" dirty="0">
                <a:ln>
                  <a:noFill/>
                </a:ln>
                <a:solidFill>
                  <a:srgbClr val="303030"/>
                </a:solidFill>
                <a:effectLst/>
                <a:uFillTx/>
                <a:latin typeface="+mj-lt"/>
                <a:ea typeface="+mj-ea"/>
                <a:cs typeface="+mj-cs"/>
                <a:sym typeface="Calibri"/>
              </a:rPr>
              <a:t>	The client and the perpetrator are both named on the lease</a:t>
            </a:r>
          </a:p>
          <a:p>
            <a:pPr marR="0" algn="l" defTabSz="914400" rtl="0" fontAlgn="auto" latinLnBrk="0" hangingPunct="0">
              <a:lnSpc>
                <a:spcPct val="100000"/>
              </a:lnSpc>
              <a:spcBef>
                <a:spcPts val="0"/>
              </a:spcBef>
              <a:spcAft>
                <a:spcPts val="0"/>
              </a:spcAft>
              <a:buClrTx/>
              <a:buSzTx/>
              <a:tabLst/>
            </a:pPr>
            <a:endParaRPr lang="en-US" sz="2600" dirty="0"/>
          </a:p>
          <a:p>
            <a:pPr marR="0" algn="l" defTabSz="914400" rtl="0" fontAlgn="auto" latinLnBrk="0" hangingPunct="0">
              <a:lnSpc>
                <a:spcPct val="100000"/>
              </a:lnSpc>
              <a:spcBef>
                <a:spcPts val="0"/>
              </a:spcBef>
              <a:spcAft>
                <a:spcPts val="0"/>
              </a:spcAft>
              <a:buClrTx/>
              <a:buSzTx/>
              <a:tabLst/>
            </a:pPr>
            <a:r>
              <a:rPr kumimoji="0" lang="en-US" sz="2600" b="0" i="0" u="none" strike="noStrike" cap="none" spc="0" normalizeH="0" baseline="0" dirty="0">
                <a:ln>
                  <a:noFill/>
                </a:ln>
                <a:solidFill>
                  <a:srgbClr val="303030"/>
                </a:solidFill>
                <a:effectLst/>
                <a:uFillTx/>
                <a:latin typeface="+mj-lt"/>
                <a:ea typeface="+mj-ea"/>
                <a:cs typeface="+mj-cs"/>
                <a:sym typeface="Calibri"/>
              </a:rPr>
              <a:t>	</a:t>
            </a:r>
            <a:r>
              <a:rPr kumimoji="0" lang="en-US" sz="2600" b="1" i="0" u="none" strike="noStrike" cap="none" spc="0" normalizeH="0" baseline="0" dirty="0">
                <a:ln>
                  <a:noFill/>
                </a:ln>
                <a:solidFill>
                  <a:srgbClr val="303030"/>
                </a:solidFill>
                <a:effectLst/>
                <a:uFillTx/>
                <a:latin typeface="+mj-lt"/>
                <a:ea typeface="+mj-ea"/>
                <a:cs typeface="+mj-cs"/>
                <a:sym typeface="Calibri"/>
              </a:rPr>
              <a:t>Sub-Tenant</a:t>
            </a:r>
          </a:p>
          <a:p>
            <a:pPr marR="0" algn="l" defTabSz="914400" rtl="0" fontAlgn="auto" latinLnBrk="0" hangingPunct="0">
              <a:lnSpc>
                <a:spcPct val="100000"/>
              </a:lnSpc>
              <a:spcBef>
                <a:spcPts val="0"/>
              </a:spcBef>
              <a:spcAft>
                <a:spcPts val="0"/>
              </a:spcAft>
              <a:buClrTx/>
              <a:buSzTx/>
              <a:tabLst/>
            </a:pPr>
            <a:r>
              <a:rPr lang="en-US" sz="2600" dirty="0"/>
              <a:t>	The perpetrator is named on the lease but the client is not</a:t>
            </a:r>
            <a:endParaRPr kumimoji="0" lang="en-US" sz="2600" b="0" i="0" u="none" strike="noStrike" cap="none" spc="0" normalizeH="0" baseline="0" dirty="0">
              <a:ln>
                <a:noFill/>
              </a:ln>
              <a:solidFill>
                <a:srgbClr val="303030"/>
              </a:solidFill>
              <a:effectLst/>
              <a:uFillTx/>
              <a:latin typeface="+mj-lt"/>
              <a:ea typeface="+mj-ea"/>
              <a:cs typeface="+mj-cs"/>
              <a:sym typeface="Calibri"/>
            </a:endParaRPr>
          </a:p>
          <a:p>
            <a:pPr marL="342900" marR="0" indent="-342900" algn="l" defTabSz="914400" rtl="0" fontAlgn="auto" latinLnBrk="0" hangingPunct="0">
              <a:lnSpc>
                <a:spcPct val="100000"/>
              </a:lnSpc>
              <a:spcBef>
                <a:spcPts val="0"/>
              </a:spcBef>
              <a:spcAft>
                <a:spcPts val="0"/>
              </a:spcAft>
              <a:buClrTx/>
              <a:buSzTx/>
              <a:buFont typeface="+mj-lt"/>
              <a:buAutoNum type="alphaLcParenR"/>
              <a:tabLst/>
            </a:pPr>
            <a:endParaRPr lang="en-US" sz="2600" dirty="0"/>
          </a:p>
          <a:p>
            <a:pPr marR="0" algn="l" defTabSz="914400" rtl="0" fontAlgn="auto" latinLnBrk="0" hangingPunct="0">
              <a:lnSpc>
                <a:spcPct val="100000"/>
              </a:lnSpc>
              <a:spcBef>
                <a:spcPts val="0"/>
              </a:spcBef>
              <a:spcAft>
                <a:spcPts val="0"/>
              </a:spcAft>
              <a:buClrTx/>
              <a:buSzTx/>
              <a:tabLst/>
            </a:pPr>
            <a:r>
              <a:rPr kumimoji="0" lang="en-US" sz="2600" b="0" i="0" u="none" strike="noStrike" cap="none" spc="0" normalizeH="0" baseline="0" dirty="0">
                <a:ln>
                  <a:noFill/>
                </a:ln>
                <a:solidFill>
                  <a:srgbClr val="303030"/>
                </a:solidFill>
                <a:effectLst/>
                <a:uFillTx/>
                <a:latin typeface="+mj-lt"/>
                <a:ea typeface="+mj-ea"/>
                <a:cs typeface="+mj-cs"/>
                <a:sym typeface="Calibri"/>
              </a:rPr>
              <a:t>	</a:t>
            </a:r>
            <a:r>
              <a:rPr kumimoji="0" lang="en-US" sz="2600" b="1" i="0" u="none" strike="noStrike" cap="none" spc="0" normalizeH="0" baseline="0" dirty="0">
                <a:ln>
                  <a:noFill/>
                </a:ln>
                <a:solidFill>
                  <a:srgbClr val="303030"/>
                </a:solidFill>
                <a:effectLst/>
                <a:uFillTx/>
                <a:latin typeface="+mj-lt"/>
                <a:ea typeface="+mj-ea"/>
                <a:cs typeface="+mj-cs"/>
                <a:sym typeface="Calibri"/>
              </a:rPr>
              <a:t>Head-Tenant</a:t>
            </a:r>
          </a:p>
          <a:p>
            <a:pPr marR="0" algn="l" defTabSz="914400" rtl="0" fontAlgn="auto" latinLnBrk="0" hangingPunct="0">
              <a:lnSpc>
                <a:spcPct val="100000"/>
              </a:lnSpc>
              <a:spcBef>
                <a:spcPts val="0"/>
              </a:spcBef>
              <a:spcAft>
                <a:spcPts val="0"/>
              </a:spcAft>
              <a:buClrTx/>
              <a:buSzTx/>
              <a:tabLst/>
            </a:pPr>
            <a:r>
              <a:rPr lang="en-US" sz="2600" dirty="0"/>
              <a:t>	Only the client’s name is on the lease</a:t>
            </a:r>
            <a:endParaRPr kumimoji="0" lang="en-US" sz="2600" b="0" i="0" u="none" strike="noStrike" cap="none" spc="0" normalizeH="0" baseline="0" dirty="0">
              <a:ln>
                <a:noFill/>
              </a:ln>
              <a:solidFill>
                <a:srgbClr val="303030"/>
              </a:solidFill>
              <a:effectLst/>
              <a:uFillTx/>
              <a:latin typeface="+mj-lt"/>
              <a:ea typeface="+mj-ea"/>
              <a:cs typeface="+mj-cs"/>
              <a:sym typeface="Calibri"/>
            </a:endParaRPr>
          </a:p>
        </p:txBody>
      </p:sp>
    </p:spTree>
    <p:extLst>
      <p:ext uri="{BB962C8B-B14F-4D97-AF65-F5344CB8AC3E}">
        <p14:creationId xmlns:p14="http://schemas.microsoft.com/office/powerpoint/2010/main" val="281689905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itle 1"/>
          <p:cNvSpPr txBox="1">
            <a:spLocks noGrp="1"/>
          </p:cNvSpPr>
          <p:nvPr>
            <p:ph type="title"/>
          </p:nvPr>
        </p:nvSpPr>
        <p:spPr>
          <a:xfrm>
            <a:off x="316356" y="631032"/>
            <a:ext cx="11408410" cy="1117908"/>
          </a:xfrm>
          <a:prstGeom prst="rect">
            <a:avLst/>
          </a:prstGeom>
        </p:spPr>
        <p:txBody>
          <a:bodyPr>
            <a:normAutofit/>
          </a:bodyPr>
          <a:lstStyle>
            <a:lvl1pPr defTabSz="859536">
              <a:defRPr sz="5076"/>
            </a:lvl1pPr>
          </a:lstStyle>
          <a:p>
            <a:r>
              <a:rPr lang="en-US" sz="4000" dirty="0"/>
              <a:t>When the client wants to stay</a:t>
            </a:r>
            <a:endParaRPr sz="4000" dirty="0"/>
          </a:p>
        </p:txBody>
      </p:sp>
      <p:sp>
        <p:nvSpPr>
          <p:cNvPr id="388" name="Rental bonds can only be charged where there is a social housing tenancy agreement between the tenant and either the New South Wales Land and Housing Corporation (‘LAHC’) or the Aboriginal Housing Office (‘AHO’)…"/>
          <p:cNvSpPr txBox="1"/>
          <p:nvPr/>
        </p:nvSpPr>
        <p:spPr>
          <a:xfrm>
            <a:off x="697867" y="1807442"/>
            <a:ext cx="10796265" cy="61555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AU" sz="3400" b="1" dirty="0"/>
              <a:t>Client is a Co-Tenant</a:t>
            </a:r>
          </a:p>
        </p:txBody>
      </p:sp>
      <p:sp>
        <p:nvSpPr>
          <p:cNvPr id="2" name="TextBox 1">
            <a:extLst>
              <a:ext uri="{FF2B5EF4-FFF2-40B4-BE49-F238E27FC236}">
                <a16:creationId xmlns:a16="http://schemas.microsoft.com/office/drawing/2014/main" id="{9183B3FB-0B99-064B-9B13-487BC982BB9C}"/>
              </a:ext>
            </a:extLst>
          </p:cNvPr>
          <p:cNvSpPr txBox="1"/>
          <p:nvPr/>
        </p:nvSpPr>
        <p:spPr>
          <a:xfrm>
            <a:off x="697867" y="2743200"/>
            <a:ext cx="10652304" cy="3416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14350" marR="0" indent="-514350" algn="l" defTabSz="914400" rtl="0" fontAlgn="auto" latinLnBrk="0" hangingPunct="0">
              <a:lnSpc>
                <a:spcPct val="100000"/>
              </a:lnSpc>
              <a:spcBef>
                <a:spcPts val="0"/>
              </a:spcBef>
              <a:spcAft>
                <a:spcPts val="0"/>
              </a:spcAft>
              <a:buClrTx/>
              <a:buSzTx/>
              <a:buFont typeface="+mj-lt"/>
              <a:buAutoNum type="arabicPeriod"/>
              <a:tabLst/>
            </a:pPr>
            <a:r>
              <a:rPr kumimoji="0" lang="en-US" sz="2600" b="0" i="0" u="none" strike="noStrike" cap="none" spc="0" normalizeH="0" baseline="0" dirty="0">
                <a:ln>
                  <a:noFill/>
                </a:ln>
                <a:solidFill>
                  <a:srgbClr val="303030"/>
                </a:solidFill>
                <a:effectLst/>
                <a:uFillTx/>
                <a:latin typeface="+mj-lt"/>
                <a:ea typeface="+mj-ea"/>
                <a:cs typeface="+mj-cs"/>
                <a:sym typeface="Calibri"/>
              </a:rPr>
              <a:t>Seek an order from the NCAT to end the perpetrator</a:t>
            </a:r>
            <a:r>
              <a:rPr lang="en-US" sz="2600" dirty="0"/>
              <a:t>’s tenancy in the special circumstances of the case  </a:t>
            </a:r>
            <a:r>
              <a:rPr lang="en-US" sz="2200" dirty="0"/>
              <a:t>(</a:t>
            </a:r>
            <a:r>
              <a:rPr kumimoji="0" lang="en-US" sz="2200" b="0" i="0" u="none" strike="noStrike" cap="none" spc="0" normalizeH="0" baseline="0" dirty="0">
                <a:ln>
                  <a:noFill/>
                </a:ln>
                <a:solidFill>
                  <a:srgbClr val="303030"/>
                </a:solidFill>
                <a:effectLst/>
                <a:uFillTx/>
                <a:latin typeface="+mj-lt"/>
                <a:ea typeface="+mj-ea"/>
                <a:cs typeface="+mj-cs"/>
                <a:sym typeface="Calibri"/>
              </a:rPr>
              <a:t>Section 102 of the </a:t>
            </a:r>
            <a:r>
              <a:rPr kumimoji="0" lang="en-US" sz="2200" b="0" i="1" u="none" strike="noStrike" cap="none" spc="0" normalizeH="0" baseline="0" dirty="0">
                <a:ln>
                  <a:noFill/>
                </a:ln>
                <a:solidFill>
                  <a:srgbClr val="303030"/>
                </a:solidFill>
                <a:effectLst/>
                <a:uFillTx/>
                <a:latin typeface="+mj-lt"/>
                <a:ea typeface="+mj-ea"/>
                <a:cs typeface="+mj-cs"/>
                <a:sym typeface="Calibri"/>
              </a:rPr>
              <a:t>RT Act</a:t>
            </a:r>
            <a:r>
              <a:rPr kumimoji="0" lang="en-US" sz="2200" b="0" u="none" strike="noStrike" cap="none" spc="0" normalizeH="0" baseline="0" dirty="0">
                <a:ln>
                  <a:noFill/>
                </a:ln>
                <a:solidFill>
                  <a:srgbClr val="303030"/>
                </a:solidFill>
                <a:effectLst/>
                <a:uFillTx/>
                <a:latin typeface="+mj-lt"/>
                <a:ea typeface="+mj-ea"/>
                <a:cs typeface="+mj-cs"/>
                <a:sym typeface="Calibri"/>
              </a:rPr>
              <a:t>)</a:t>
            </a:r>
            <a:endParaRPr kumimoji="0" lang="en-US" sz="2200" b="0" i="1" u="none" strike="noStrike" cap="none" spc="0" normalizeH="0" baseline="0" dirty="0">
              <a:ln>
                <a:noFill/>
              </a:ln>
              <a:solidFill>
                <a:srgbClr val="303030"/>
              </a:solidFill>
              <a:effectLst/>
              <a:uFillTx/>
              <a:latin typeface="+mj-lt"/>
              <a:ea typeface="+mj-ea"/>
              <a:cs typeface="+mj-cs"/>
              <a:sym typeface="Calibri"/>
            </a:endParaRPr>
          </a:p>
          <a:p>
            <a:pPr marL="514350" marR="0" indent="-514350" algn="l" defTabSz="914400" rtl="0" fontAlgn="auto" latinLnBrk="0" hangingPunct="0">
              <a:lnSpc>
                <a:spcPct val="100000"/>
              </a:lnSpc>
              <a:spcBef>
                <a:spcPts val="0"/>
              </a:spcBef>
              <a:spcAft>
                <a:spcPts val="0"/>
              </a:spcAft>
              <a:buClrTx/>
              <a:buSzTx/>
              <a:buFont typeface="+mj-lt"/>
              <a:buAutoNum type="arabicPeriod"/>
              <a:tabLst/>
            </a:pPr>
            <a:endParaRPr lang="en-US" sz="2600" i="1" dirty="0"/>
          </a:p>
          <a:p>
            <a:pPr marL="514350" marR="0" indent="-514350" algn="l" defTabSz="914400" rtl="0" fontAlgn="auto" latinLnBrk="0" hangingPunct="0">
              <a:lnSpc>
                <a:spcPct val="100000"/>
              </a:lnSpc>
              <a:spcBef>
                <a:spcPts val="0"/>
              </a:spcBef>
              <a:spcAft>
                <a:spcPts val="0"/>
              </a:spcAft>
              <a:buClrTx/>
              <a:buSzTx/>
              <a:buFont typeface="+mj-lt"/>
              <a:buAutoNum type="arabicPeriod"/>
              <a:tabLst/>
            </a:pPr>
            <a:r>
              <a:rPr kumimoji="0" lang="en-US" sz="2600" b="0" u="none" strike="noStrike" cap="none" spc="0" normalizeH="0" baseline="0" dirty="0">
                <a:ln>
                  <a:noFill/>
                </a:ln>
                <a:solidFill>
                  <a:srgbClr val="303030"/>
                </a:solidFill>
                <a:effectLst/>
                <a:uFillTx/>
                <a:latin typeface="+mj-lt"/>
                <a:ea typeface="+mj-ea"/>
                <a:cs typeface="+mj-cs"/>
                <a:sym typeface="Calibri"/>
              </a:rPr>
              <a:t>AVO preventing the perpetrator from being at the premises </a:t>
            </a:r>
          </a:p>
          <a:p>
            <a:pPr marL="514350" marR="0" indent="-514350" algn="l" defTabSz="914400" rtl="0" fontAlgn="auto" latinLnBrk="0" hangingPunct="0">
              <a:lnSpc>
                <a:spcPct val="100000"/>
              </a:lnSpc>
              <a:spcBef>
                <a:spcPts val="0"/>
              </a:spcBef>
              <a:spcAft>
                <a:spcPts val="0"/>
              </a:spcAft>
              <a:buClrTx/>
              <a:buSzTx/>
              <a:buFont typeface="+mj-lt"/>
              <a:buAutoNum type="arabicPeriod"/>
              <a:tabLst/>
            </a:pPr>
            <a:endParaRPr lang="en-US" sz="2600" b="1" dirty="0"/>
          </a:p>
          <a:p>
            <a:pPr marL="514350" marR="0" indent="-514350" algn="l" defTabSz="914400" rtl="0" fontAlgn="auto" latinLnBrk="0" hangingPunct="0">
              <a:lnSpc>
                <a:spcPct val="100000"/>
              </a:lnSpc>
              <a:spcBef>
                <a:spcPts val="0"/>
              </a:spcBef>
              <a:spcAft>
                <a:spcPts val="0"/>
              </a:spcAft>
              <a:buClrTx/>
              <a:buSzTx/>
              <a:buFont typeface="+mj-lt"/>
              <a:buAutoNum type="arabicPeriod"/>
              <a:tabLst/>
            </a:pPr>
            <a:r>
              <a:rPr lang="en-US" sz="2600" dirty="0"/>
              <a:t>A </a:t>
            </a:r>
            <a:r>
              <a:rPr lang="en-US" sz="2600" b="1" dirty="0"/>
              <a:t>FINAL</a:t>
            </a:r>
            <a:r>
              <a:rPr lang="en-US" sz="2600" dirty="0"/>
              <a:t> AVO which excludes the perpetrator from the premises </a:t>
            </a:r>
            <a:r>
              <a:rPr lang="en-US" sz="2600" b="1" dirty="0"/>
              <a:t>ends the perpetrator’s tenancy</a:t>
            </a:r>
            <a:r>
              <a:rPr lang="en-US" sz="2600" dirty="0"/>
              <a:t> </a:t>
            </a:r>
            <a:r>
              <a:rPr lang="en-US" sz="2200" dirty="0"/>
              <a:t>(Section 79(1) of the </a:t>
            </a:r>
            <a:r>
              <a:rPr lang="en-US" sz="2200" i="1" dirty="0"/>
              <a:t>RT Act</a:t>
            </a:r>
            <a:r>
              <a:rPr lang="en-US" sz="2200" dirty="0"/>
              <a:t>) </a:t>
            </a:r>
          </a:p>
          <a:p>
            <a:pPr marR="0" algn="l" defTabSz="914400" rtl="0" fontAlgn="auto" latinLnBrk="0" hangingPunct="0">
              <a:lnSpc>
                <a:spcPct val="100000"/>
              </a:lnSpc>
              <a:spcBef>
                <a:spcPts val="0"/>
              </a:spcBef>
              <a:spcAft>
                <a:spcPts val="0"/>
              </a:spcAft>
              <a:buClrTx/>
              <a:buSzTx/>
              <a:tabLst/>
            </a:pPr>
            <a:endParaRPr lang="en-US" sz="800" dirty="0"/>
          </a:p>
          <a:p>
            <a:pPr marR="0" algn="l" defTabSz="914400" rtl="0" fontAlgn="auto" latinLnBrk="0" hangingPunct="0">
              <a:lnSpc>
                <a:spcPct val="100000"/>
              </a:lnSpc>
              <a:spcBef>
                <a:spcPts val="0"/>
              </a:spcBef>
              <a:spcAft>
                <a:spcPts val="0"/>
              </a:spcAft>
              <a:buClrTx/>
              <a:buSzTx/>
              <a:tabLst/>
            </a:pPr>
            <a:r>
              <a:rPr lang="en-US" sz="2600" i="1" dirty="0"/>
              <a:t>      - Make sure the address is included in the order</a:t>
            </a:r>
          </a:p>
        </p:txBody>
      </p:sp>
    </p:spTree>
    <p:extLst>
      <p:ext uri="{BB962C8B-B14F-4D97-AF65-F5344CB8AC3E}">
        <p14:creationId xmlns:p14="http://schemas.microsoft.com/office/powerpoint/2010/main" val="266742787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itle 1"/>
          <p:cNvSpPr txBox="1">
            <a:spLocks noGrp="1"/>
          </p:cNvSpPr>
          <p:nvPr>
            <p:ph type="title"/>
          </p:nvPr>
        </p:nvSpPr>
        <p:spPr>
          <a:xfrm>
            <a:off x="316356" y="631032"/>
            <a:ext cx="11408410" cy="1117908"/>
          </a:xfrm>
          <a:prstGeom prst="rect">
            <a:avLst/>
          </a:prstGeom>
        </p:spPr>
        <p:txBody>
          <a:bodyPr>
            <a:normAutofit/>
          </a:bodyPr>
          <a:lstStyle>
            <a:lvl1pPr defTabSz="859536">
              <a:defRPr sz="5076"/>
            </a:lvl1pPr>
          </a:lstStyle>
          <a:p>
            <a:r>
              <a:rPr lang="en-US" sz="4000" dirty="0"/>
              <a:t>When the client wants to stay</a:t>
            </a:r>
            <a:endParaRPr sz="4000" dirty="0"/>
          </a:p>
        </p:txBody>
      </p:sp>
      <p:sp>
        <p:nvSpPr>
          <p:cNvPr id="388" name="Rental bonds can only be charged where there is a social housing tenancy agreement between the tenant and either the New South Wales Land and Housing Corporation (‘LAHC’) or the Aboriginal Housing Office (‘AHO’)…"/>
          <p:cNvSpPr txBox="1"/>
          <p:nvPr/>
        </p:nvSpPr>
        <p:spPr>
          <a:xfrm>
            <a:off x="697867" y="1807442"/>
            <a:ext cx="10796265" cy="61555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AU" sz="3400" b="1" dirty="0"/>
              <a:t>Client is a Sub-Tenant</a:t>
            </a:r>
          </a:p>
        </p:txBody>
      </p:sp>
      <p:sp>
        <p:nvSpPr>
          <p:cNvPr id="2" name="TextBox 1">
            <a:extLst>
              <a:ext uri="{FF2B5EF4-FFF2-40B4-BE49-F238E27FC236}">
                <a16:creationId xmlns:a16="http://schemas.microsoft.com/office/drawing/2014/main" id="{9183B3FB-0B99-064B-9B13-487BC982BB9C}"/>
              </a:ext>
            </a:extLst>
          </p:cNvPr>
          <p:cNvSpPr txBox="1"/>
          <p:nvPr/>
        </p:nvSpPr>
        <p:spPr>
          <a:xfrm>
            <a:off x="697867" y="2743200"/>
            <a:ext cx="10652304" cy="32008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r>
              <a:rPr kumimoji="0" lang="en-US" sz="2600" b="0" i="0" u="none" strike="noStrike" cap="none" spc="0" normalizeH="0" baseline="0" dirty="0">
                <a:ln>
                  <a:noFill/>
                </a:ln>
                <a:solidFill>
                  <a:srgbClr val="303030"/>
                </a:solidFill>
                <a:effectLst/>
                <a:uFillTx/>
                <a:latin typeface="+mj-lt"/>
                <a:ea typeface="+mj-ea"/>
                <a:cs typeface="+mj-cs"/>
                <a:sym typeface="Calibri"/>
              </a:rPr>
              <a:t>If the client has a final AVO with an exclusion order they can apply to the NCAT seeking an order to be </a:t>
            </a:r>
            <a:r>
              <a:rPr kumimoji="0" lang="en-US" sz="2600" b="0" i="0" u="none" strike="noStrike" cap="none" spc="0" normalizeH="0" baseline="0" dirty="0" err="1">
                <a:ln>
                  <a:noFill/>
                </a:ln>
                <a:solidFill>
                  <a:srgbClr val="303030"/>
                </a:solidFill>
                <a:effectLst/>
                <a:uFillTx/>
                <a:latin typeface="+mj-lt"/>
                <a:ea typeface="+mj-ea"/>
                <a:cs typeface="+mj-cs"/>
                <a:sym typeface="Calibri"/>
              </a:rPr>
              <a:t>recognised</a:t>
            </a:r>
            <a:r>
              <a:rPr kumimoji="0" lang="en-US" sz="2600" b="0" i="0" u="none" strike="noStrike" cap="none" spc="0" normalizeH="0" baseline="0" dirty="0">
                <a:ln>
                  <a:noFill/>
                </a:ln>
                <a:solidFill>
                  <a:srgbClr val="303030"/>
                </a:solidFill>
                <a:effectLst/>
                <a:uFillTx/>
                <a:latin typeface="+mj-lt"/>
                <a:ea typeface="+mj-ea"/>
                <a:cs typeface="+mj-cs"/>
                <a:sym typeface="Calibri"/>
              </a:rPr>
              <a:t> as a tenant </a:t>
            </a:r>
            <a:r>
              <a:rPr kumimoji="0" lang="en-US" sz="2200" b="0" i="0" u="none" strike="noStrike" cap="none" spc="0" normalizeH="0" baseline="0" dirty="0">
                <a:ln>
                  <a:noFill/>
                </a:ln>
                <a:solidFill>
                  <a:srgbClr val="303030"/>
                </a:solidFill>
                <a:effectLst/>
                <a:uFillTx/>
                <a:latin typeface="+mj-lt"/>
                <a:ea typeface="+mj-ea"/>
                <a:cs typeface="+mj-cs"/>
                <a:sym typeface="Calibri"/>
              </a:rPr>
              <a:t>(Section 79(2) of the </a:t>
            </a:r>
            <a:r>
              <a:rPr kumimoji="0" lang="en-US" sz="2200" b="0" i="1" u="none" strike="noStrike" cap="none" spc="0" normalizeH="0" baseline="0" dirty="0">
                <a:ln>
                  <a:noFill/>
                </a:ln>
                <a:solidFill>
                  <a:srgbClr val="303030"/>
                </a:solidFill>
                <a:effectLst/>
                <a:uFillTx/>
                <a:latin typeface="+mj-lt"/>
                <a:ea typeface="+mj-ea"/>
                <a:cs typeface="+mj-cs"/>
                <a:sym typeface="Calibri"/>
              </a:rPr>
              <a:t>RT Act</a:t>
            </a:r>
            <a:r>
              <a:rPr kumimoji="0" lang="en-US" sz="2200" b="0" u="none" strike="noStrike" cap="none" spc="0" normalizeH="0" baseline="0" dirty="0">
                <a:ln>
                  <a:noFill/>
                </a:ln>
                <a:solidFill>
                  <a:srgbClr val="303030"/>
                </a:solidFill>
                <a:effectLst/>
                <a:uFillTx/>
                <a:latin typeface="+mj-lt"/>
                <a:ea typeface="+mj-ea"/>
                <a:cs typeface="+mj-cs"/>
                <a:sym typeface="Calibri"/>
              </a:rPr>
              <a:t>)</a:t>
            </a:r>
          </a:p>
          <a:p>
            <a:pPr marR="0" algn="l" defTabSz="914400" rtl="0" fontAlgn="auto" latinLnBrk="0" hangingPunct="0">
              <a:lnSpc>
                <a:spcPct val="100000"/>
              </a:lnSpc>
              <a:spcBef>
                <a:spcPts val="0"/>
              </a:spcBef>
              <a:spcAft>
                <a:spcPts val="0"/>
              </a:spcAft>
              <a:buClrTx/>
              <a:buSzTx/>
              <a:tabLst/>
            </a:pPr>
            <a:endParaRPr lang="en-US" sz="2600" i="1" dirty="0"/>
          </a:p>
          <a:p>
            <a:r>
              <a:rPr lang="en-US" sz="2400" i="1" dirty="0"/>
              <a:t>Important note: </a:t>
            </a:r>
          </a:p>
          <a:p>
            <a:pPr marL="457200" indent="-457200">
              <a:buFont typeface="Wingdings" charset="2"/>
              <a:buChar char="§"/>
            </a:pPr>
            <a:r>
              <a:rPr lang="en-US" sz="2400" dirty="0"/>
              <a:t>If NCAT makes an order recognizing the client as a tenant – the tenant becomes responsible for all of the rent</a:t>
            </a:r>
          </a:p>
          <a:p>
            <a:pPr marR="0" algn="l" defTabSz="914400" rtl="0" fontAlgn="auto" latinLnBrk="0" hangingPunct="0">
              <a:lnSpc>
                <a:spcPct val="100000"/>
              </a:lnSpc>
              <a:spcBef>
                <a:spcPts val="0"/>
              </a:spcBef>
              <a:spcAft>
                <a:spcPts val="0"/>
              </a:spcAft>
              <a:buClrTx/>
              <a:buSzTx/>
              <a:tabLst/>
            </a:pPr>
            <a:endParaRPr lang="en-US" sz="2600" i="1" dirty="0"/>
          </a:p>
          <a:p>
            <a:pPr marR="0" algn="l" defTabSz="914400" rtl="0" fontAlgn="auto" latinLnBrk="0" hangingPunct="0">
              <a:lnSpc>
                <a:spcPct val="100000"/>
              </a:lnSpc>
              <a:spcBef>
                <a:spcPts val="0"/>
              </a:spcBef>
              <a:spcAft>
                <a:spcPts val="0"/>
              </a:spcAft>
              <a:buClrTx/>
              <a:buSzTx/>
              <a:tabLst/>
            </a:pPr>
            <a:endParaRPr lang="en-US" sz="2600" i="1" dirty="0"/>
          </a:p>
        </p:txBody>
      </p:sp>
    </p:spTree>
    <p:extLst>
      <p:ext uri="{BB962C8B-B14F-4D97-AF65-F5344CB8AC3E}">
        <p14:creationId xmlns:p14="http://schemas.microsoft.com/office/powerpoint/2010/main" val="258048810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itle 1"/>
          <p:cNvSpPr txBox="1">
            <a:spLocks noGrp="1"/>
          </p:cNvSpPr>
          <p:nvPr>
            <p:ph type="title"/>
          </p:nvPr>
        </p:nvSpPr>
        <p:spPr>
          <a:xfrm>
            <a:off x="316356" y="631032"/>
            <a:ext cx="11408410" cy="1117908"/>
          </a:xfrm>
          <a:prstGeom prst="rect">
            <a:avLst/>
          </a:prstGeom>
        </p:spPr>
        <p:txBody>
          <a:bodyPr>
            <a:normAutofit/>
          </a:bodyPr>
          <a:lstStyle>
            <a:lvl1pPr defTabSz="859536">
              <a:defRPr sz="5076"/>
            </a:lvl1pPr>
          </a:lstStyle>
          <a:p>
            <a:r>
              <a:rPr lang="en-US" sz="4000" dirty="0"/>
              <a:t>When the client wants to stay</a:t>
            </a:r>
            <a:endParaRPr sz="4000" dirty="0"/>
          </a:p>
        </p:txBody>
      </p:sp>
      <p:sp>
        <p:nvSpPr>
          <p:cNvPr id="388" name="Rental bonds can only be charged where there is a social housing tenancy agreement between the tenant and either the New South Wales Land and Housing Corporation (‘LAHC’) or the Aboriginal Housing Office (‘AHO’)…"/>
          <p:cNvSpPr txBox="1"/>
          <p:nvPr/>
        </p:nvSpPr>
        <p:spPr>
          <a:xfrm>
            <a:off x="697867" y="1807442"/>
            <a:ext cx="10796265" cy="61555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AU" sz="3400" b="1" dirty="0"/>
              <a:t>Client is a Head-Tenant</a:t>
            </a:r>
          </a:p>
        </p:txBody>
      </p:sp>
      <p:sp>
        <p:nvSpPr>
          <p:cNvPr id="2" name="TextBox 1">
            <a:extLst>
              <a:ext uri="{FF2B5EF4-FFF2-40B4-BE49-F238E27FC236}">
                <a16:creationId xmlns:a16="http://schemas.microsoft.com/office/drawing/2014/main" id="{9183B3FB-0B99-064B-9B13-487BC982BB9C}"/>
              </a:ext>
            </a:extLst>
          </p:cNvPr>
          <p:cNvSpPr txBox="1"/>
          <p:nvPr/>
        </p:nvSpPr>
        <p:spPr>
          <a:xfrm>
            <a:off x="697867" y="2743200"/>
            <a:ext cx="10652304" cy="40318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14350" marR="0" indent="-514350" algn="l" defTabSz="914400" rtl="0" fontAlgn="auto" latinLnBrk="0" hangingPunct="0">
              <a:lnSpc>
                <a:spcPct val="100000"/>
              </a:lnSpc>
              <a:spcBef>
                <a:spcPts val="0"/>
              </a:spcBef>
              <a:spcAft>
                <a:spcPts val="0"/>
              </a:spcAft>
              <a:buClrTx/>
              <a:buSzTx/>
              <a:buFont typeface="+mj-lt"/>
              <a:buAutoNum type="arabicPeriod"/>
              <a:tabLst/>
            </a:pPr>
            <a:r>
              <a:rPr lang="en-US" sz="2600" dirty="0"/>
              <a:t>Seek an order from the NCAT to end the perpetrator’s tenancy on the basis they have caused serious damage or injury  </a:t>
            </a:r>
            <a:r>
              <a:rPr lang="en-US" sz="2200" dirty="0"/>
              <a:t>(Section 90 of the </a:t>
            </a:r>
            <a:r>
              <a:rPr lang="en-US" sz="2200" i="1" dirty="0"/>
              <a:t>RT Act</a:t>
            </a:r>
            <a:r>
              <a:rPr lang="en-US" sz="2200" dirty="0"/>
              <a:t>)</a:t>
            </a:r>
          </a:p>
          <a:p>
            <a:pPr marL="514350" marR="0" indent="-514350" algn="l" defTabSz="914400" rtl="0" fontAlgn="auto" latinLnBrk="0" hangingPunct="0">
              <a:lnSpc>
                <a:spcPct val="100000"/>
              </a:lnSpc>
              <a:spcBef>
                <a:spcPts val="0"/>
              </a:spcBef>
              <a:spcAft>
                <a:spcPts val="0"/>
              </a:spcAft>
              <a:buClrTx/>
              <a:buSzTx/>
              <a:buFont typeface="+mj-lt"/>
              <a:buAutoNum type="arabicPeriod"/>
              <a:tabLst/>
            </a:pPr>
            <a:endParaRPr lang="en-US" sz="2600" dirty="0"/>
          </a:p>
          <a:p>
            <a:pPr marL="514350" indent="-514350">
              <a:buFont typeface="+mj-lt"/>
              <a:buAutoNum type="arabicPeriod"/>
            </a:pPr>
            <a:r>
              <a:rPr lang="en-US" sz="2600" dirty="0"/>
              <a:t>Seek an order from the NCAT to end the perpetrator’s tenancy on the basis they have threatened, abused, intimidated or harassed the client </a:t>
            </a:r>
            <a:r>
              <a:rPr lang="en-US" sz="2200" dirty="0"/>
              <a:t>(Section 92 of the </a:t>
            </a:r>
            <a:r>
              <a:rPr lang="en-US" sz="2200" i="1" dirty="0"/>
              <a:t>RT Act</a:t>
            </a:r>
            <a:r>
              <a:rPr lang="en-US" sz="2200" dirty="0"/>
              <a:t>)</a:t>
            </a:r>
          </a:p>
          <a:p>
            <a:pPr marL="514350" indent="-514350">
              <a:buFont typeface="+mj-lt"/>
              <a:buAutoNum type="arabicPeriod"/>
            </a:pPr>
            <a:endParaRPr lang="en-US" sz="2600" dirty="0"/>
          </a:p>
          <a:p>
            <a:pPr marL="514350" indent="-514350">
              <a:buFont typeface="+mj-lt"/>
              <a:buAutoNum type="arabicPeriod"/>
            </a:pPr>
            <a:endParaRPr lang="en-US" sz="2600" dirty="0"/>
          </a:p>
          <a:p>
            <a:pPr marL="514350" marR="0" indent="-514350" algn="l" defTabSz="914400" rtl="0" fontAlgn="auto" latinLnBrk="0" hangingPunct="0">
              <a:lnSpc>
                <a:spcPct val="100000"/>
              </a:lnSpc>
              <a:spcBef>
                <a:spcPts val="0"/>
              </a:spcBef>
              <a:spcAft>
                <a:spcPts val="0"/>
              </a:spcAft>
              <a:buClrTx/>
              <a:buSzTx/>
              <a:buFont typeface="+mj-lt"/>
              <a:buAutoNum type="arabicPeriod"/>
              <a:tabLst/>
            </a:pPr>
            <a:endParaRPr lang="en-US" sz="2600" dirty="0"/>
          </a:p>
          <a:p>
            <a:pPr marL="514350" marR="0" indent="-514350" algn="l" defTabSz="914400" rtl="0" fontAlgn="auto" latinLnBrk="0" hangingPunct="0">
              <a:lnSpc>
                <a:spcPct val="100000"/>
              </a:lnSpc>
              <a:spcBef>
                <a:spcPts val="0"/>
              </a:spcBef>
              <a:spcAft>
                <a:spcPts val="0"/>
              </a:spcAft>
              <a:buClrTx/>
              <a:buSzTx/>
              <a:buFont typeface="+mj-lt"/>
              <a:buAutoNum type="arabicPeriod"/>
              <a:tabLst/>
            </a:pPr>
            <a:endParaRPr lang="en-US" sz="2600" dirty="0"/>
          </a:p>
        </p:txBody>
      </p:sp>
    </p:spTree>
    <p:extLst>
      <p:ext uri="{BB962C8B-B14F-4D97-AF65-F5344CB8AC3E}">
        <p14:creationId xmlns:p14="http://schemas.microsoft.com/office/powerpoint/2010/main" val="112722445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itle 1"/>
          <p:cNvSpPr txBox="1">
            <a:spLocks noGrp="1"/>
          </p:cNvSpPr>
          <p:nvPr>
            <p:ph type="title"/>
          </p:nvPr>
        </p:nvSpPr>
        <p:spPr>
          <a:xfrm>
            <a:off x="316356" y="631032"/>
            <a:ext cx="11408410" cy="1117908"/>
          </a:xfrm>
          <a:prstGeom prst="rect">
            <a:avLst/>
          </a:prstGeom>
        </p:spPr>
        <p:txBody>
          <a:bodyPr>
            <a:normAutofit/>
          </a:bodyPr>
          <a:lstStyle>
            <a:lvl1pPr defTabSz="859536">
              <a:defRPr sz="5076"/>
            </a:lvl1pPr>
          </a:lstStyle>
          <a:p>
            <a:r>
              <a:rPr lang="en-US" sz="4000" dirty="0"/>
              <a:t>When the client wants to stay</a:t>
            </a:r>
            <a:endParaRPr sz="4000" dirty="0"/>
          </a:p>
        </p:txBody>
      </p:sp>
      <p:sp>
        <p:nvSpPr>
          <p:cNvPr id="388" name="Rental bonds can only be charged where there is a social housing tenancy agreement between the tenant and either the New South Wales Land and Housing Corporation (‘LAHC’) or the Aboriginal Housing Office (‘AHO’)…"/>
          <p:cNvSpPr txBox="1"/>
          <p:nvPr/>
        </p:nvSpPr>
        <p:spPr>
          <a:xfrm>
            <a:off x="697867" y="1807442"/>
            <a:ext cx="10796265" cy="61555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AU" sz="3400" b="1" dirty="0"/>
              <a:t>Client is a Head-Tenant (continued)</a:t>
            </a:r>
          </a:p>
        </p:txBody>
      </p:sp>
      <p:sp>
        <p:nvSpPr>
          <p:cNvPr id="2" name="TextBox 1">
            <a:extLst>
              <a:ext uri="{FF2B5EF4-FFF2-40B4-BE49-F238E27FC236}">
                <a16:creationId xmlns:a16="http://schemas.microsoft.com/office/drawing/2014/main" id="{9183B3FB-0B99-064B-9B13-487BC982BB9C}"/>
              </a:ext>
            </a:extLst>
          </p:cNvPr>
          <p:cNvSpPr txBox="1"/>
          <p:nvPr/>
        </p:nvSpPr>
        <p:spPr>
          <a:xfrm>
            <a:off x="697867" y="2743200"/>
            <a:ext cx="10652304" cy="44319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14350" marR="0" indent="-514350" algn="l" defTabSz="914400" rtl="0" fontAlgn="auto" latinLnBrk="0" hangingPunct="0">
              <a:lnSpc>
                <a:spcPct val="100000"/>
              </a:lnSpc>
              <a:spcBef>
                <a:spcPts val="0"/>
              </a:spcBef>
              <a:spcAft>
                <a:spcPts val="0"/>
              </a:spcAft>
              <a:buClrTx/>
              <a:buSzTx/>
              <a:buFont typeface="+mj-lt"/>
              <a:buAutoNum type="arabicPeriod" startAt="4"/>
              <a:tabLst/>
            </a:pPr>
            <a:endParaRPr lang="en-US" sz="2600" dirty="0"/>
          </a:p>
          <a:p>
            <a:pPr marL="514350" indent="-514350">
              <a:buFont typeface="+mj-lt"/>
              <a:buAutoNum type="arabicPeriod" startAt="3"/>
            </a:pPr>
            <a:r>
              <a:rPr lang="en-US" sz="2600" dirty="0"/>
              <a:t>A </a:t>
            </a:r>
            <a:r>
              <a:rPr lang="en-US" sz="2600" b="1" dirty="0"/>
              <a:t>FINAL</a:t>
            </a:r>
            <a:r>
              <a:rPr lang="en-US" sz="2600" dirty="0"/>
              <a:t> AVO which excludes the perpetrator from the premises </a:t>
            </a:r>
            <a:r>
              <a:rPr lang="en-US" sz="2600" b="1" dirty="0"/>
              <a:t>ends the perpetrator’s tenancy</a:t>
            </a:r>
            <a:r>
              <a:rPr lang="en-US" sz="2600" dirty="0"/>
              <a:t> </a:t>
            </a:r>
            <a:r>
              <a:rPr lang="en-US" sz="2200" dirty="0"/>
              <a:t>(Section 79(1) of the </a:t>
            </a:r>
            <a:r>
              <a:rPr lang="en-US" sz="2200" i="1" dirty="0"/>
              <a:t>RT Act</a:t>
            </a:r>
            <a:r>
              <a:rPr lang="en-US" sz="2200" dirty="0"/>
              <a:t>) </a:t>
            </a:r>
          </a:p>
          <a:p>
            <a:pPr marL="514350" indent="-514350">
              <a:buFont typeface="+mj-lt"/>
              <a:buAutoNum type="arabicPeriod" startAt="3"/>
            </a:pPr>
            <a:endParaRPr lang="en-US" sz="2200" dirty="0"/>
          </a:p>
          <a:p>
            <a:pPr marL="514350" marR="0" indent="-514350" algn="l" defTabSz="914400" rtl="0" fontAlgn="auto" latinLnBrk="0" hangingPunct="0">
              <a:lnSpc>
                <a:spcPct val="100000"/>
              </a:lnSpc>
              <a:spcBef>
                <a:spcPts val="0"/>
              </a:spcBef>
              <a:spcAft>
                <a:spcPts val="0"/>
              </a:spcAft>
              <a:buClrTx/>
              <a:buSzTx/>
              <a:buFont typeface="+mj-lt"/>
              <a:buAutoNum type="arabicPeriod" startAt="3"/>
              <a:tabLst/>
            </a:pPr>
            <a:r>
              <a:rPr lang="en-US" sz="2600" dirty="0"/>
              <a:t>Seek an order from the NCAT to end the perpetrator’s tenancy on the basis that if the tenancy is not terminated, the client would suffer undue hardship, in the special circumstances of the case </a:t>
            </a:r>
            <a:r>
              <a:rPr lang="en-US" sz="2200" dirty="0"/>
              <a:t>(Section 93 of the </a:t>
            </a:r>
            <a:r>
              <a:rPr lang="en-US" sz="2200" i="1" dirty="0"/>
              <a:t>RT Act</a:t>
            </a:r>
            <a:r>
              <a:rPr lang="en-US" sz="2200" dirty="0"/>
              <a:t>)</a:t>
            </a:r>
          </a:p>
          <a:p>
            <a:pPr marL="514350" marR="0" indent="-514350" algn="l" defTabSz="914400" rtl="0" fontAlgn="auto" latinLnBrk="0" hangingPunct="0">
              <a:lnSpc>
                <a:spcPct val="100000"/>
              </a:lnSpc>
              <a:spcBef>
                <a:spcPts val="0"/>
              </a:spcBef>
              <a:spcAft>
                <a:spcPts val="0"/>
              </a:spcAft>
              <a:buClrTx/>
              <a:buSzTx/>
              <a:buFont typeface="+mj-lt"/>
              <a:buAutoNum type="arabicPeriod" startAt="3"/>
              <a:tabLst/>
            </a:pPr>
            <a:endParaRPr lang="en-US" sz="2600" dirty="0"/>
          </a:p>
          <a:p>
            <a:pPr marL="514350" indent="-514350">
              <a:buFont typeface="+mj-lt"/>
              <a:buAutoNum type="arabicPeriod" startAt="3"/>
            </a:pPr>
            <a:endParaRPr lang="en-US" sz="2600" dirty="0"/>
          </a:p>
          <a:p>
            <a:pPr marL="514350" marR="0" indent="-514350" algn="l" defTabSz="914400" rtl="0" fontAlgn="auto" latinLnBrk="0" hangingPunct="0">
              <a:lnSpc>
                <a:spcPct val="100000"/>
              </a:lnSpc>
              <a:spcBef>
                <a:spcPts val="0"/>
              </a:spcBef>
              <a:spcAft>
                <a:spcPts val="0"/>
              </a:spcAft>
              <a:buClrTx/>
              <a:buSzTx/>
              <a:buFont typeface="+mj-lt"/>
              <a:buAutoNum type="arabicPeriod" startAt="3"/>
              <a:tabLst/>
            </a:pPr>
            <a:endParaRPr lang="en-US" sz="2600" dirty="0"/>
          </a:p>
          <a:p>
            <a:pPr marL="514350" marR="0" indent="-514350" algn="l" defTabSz="914400" rtl="0" fontAlgn="auto" latinLnBrk="0" hangingPunct="0">
              <a:lnSpc>
                <a:spcPct val="100000"/>
              </a:lnSpc>
              <a:spcBef>
                <a:spcPts val="0"/>
              </a:spcBef>
              <a:spcAft>
                <a:spcPts val="0"/>
              </a:spcAft>
              <a:buClrTx/>
              <a:buSzTx/>
              <a:buFont typeface="+mj-lt"/>
              <a:buAutoNum type="arabicPeriod" startAt="3"/>
              <a:tabLst/>
            </a:pPr>
            <a:endParaRPr lang="en-US" sz="2600" dirty="0"/>
          </a:p>
        </p:txBody>
      </p:sp>
    </p:spTree>
    <p:extLst>
      <p:ext uri="{BB962C8B-B14F-4D97-AF65-F5344CB8AC3E}">
        <p14:creationId xmlns:p14="http://schemas.microsoft.com/office/powerpoint/2010/main" val="190383175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lide Number Placeholder 2"/>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16</a:t>
            </a:fld>
            <a:endParaRPr/>
          </a:p>
        </p:txBody>
      </p:sp>
      <p:sp>
        <p:nvSpPr>
          <p:cNvPr id="415" name="Subtitle 3"/>
          <p:cNvSpPr txBox="1">
            <a:spLocks noGrp="1"/>
          </p:cNvSpPr>
          <p:nvPr>
            <p:ph type="body" idx="1"/>
          </p:nvPr>
        </p:nvSpPr>
        <p:spPr>
          <a:xfrm>
            <a:off x="6524786" y="0"/>
            <a:ext cx="5667214" cy="6858000"/>
          </a:xfrm>
          <a:prstGeom prst="rect">
            <a:avLst/>
          </a:prstGeom>
        </p:spPr>
        <p:txBody>
          <a:bodyPr/>
          <a:lstStyle>
            <a:lvl1pPr>
              <a:defRPr sz="5400"/>
            </a:lvl1pPr>
          </a:lstStyle>
          <a:p>
            <a:pPr algn="l"/>
            <a:r>
              <a:rPr dirty="0"/>
              <a:t>4.</a:t>
            </a:r>
            <a:r>
              <a:rPr lang="en-AU" dirty="0"/>
              <a:t> Leaving the property</a:t>
            </a:r>
            <a:endParaRPr dirty="0"/>
          </a:p>
        </p:txBody>
      </p:sp>
      <p:pic>
        <p:nvPicPr>
          <p:cNvPr id="6" name="Picture 5">
            <a:extLst>
              <a:ext uri="{FF2B5EF4-FFF2-40B4-BE49-F238E27FC236}">
                <a16:creationId xmlns:a16="http://schemas.microsoft.com/office/drawing/2014/main" id="{A1930ECB-8735-FD4D-9398-CFFC9D744B9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9784" y="1050667"/>
            <a:ext cx="5682023" cy="4756665"/>
          </a:xfrm>
          <a:prstGeom prst="rect">
            <a:avLst/>
          </a:prstGeom>
        </p:spPr>
      </p:pic>
    </p:spTree>
    <p:extLst>
      <p:ext uri="{BB962C8B-B14F-4D97-AF65-F5344CB8AC3E}">
        <p14:creationId xmlns:p14="http://schemas.microsoft.com/office/powerpoint/2010/main" val="402226623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itle 1"/>
          <p:cNvSpPr txBox="1">
            <a:spLocks noGrp="1"/>
          </p:cNvSpPr>
          <p:nvPr>
            <p:ph type="title"/>
          </p:nvPr>
        </p:nvSpPr>
        <p:spPr>
          <a:xfrm>
            <a:off x="316356" y="631032"/>
            <a:ext cx="11408410" cy="1117908"/>
          </a:xfrm>
          <a:prstGeom prst="rect">
            <a:avLst/>
          </a:prstGeom>
        </p:spPr>
        <p:txBody>
          <a:bodyPr>
            <a:normAutofit/>
          </a:bodyPr>
          <a:lstStyle>
            <a:lvl1pPr defTabSz="859536">
              <a:defRPr sz="5076"/>
            </a:lvl1pPr>
          </a:lstStyle>
          <a:p>
            <a:r>
              <a:rPr lang="en-US" sz="4000" dirty="0"/>
              <a:t>When the client wants to leave</a:t>
            </a:r>
            <a:endParaRPr sz="4000" dirty="0"/>
          </a:p>
        </p:txBody>
      </p:sp>
      <p:sp>
        <p:nvSpPr>
          <p:cNvPr id="5" name="Rental bonds can only be charged where there is a social housing tenancy agreement between the tenant and either the New South Wales Land and Housing Corporation (‘LAHC’) or the Aboriginal Housing Office (‘AHO’)…">
            <a:extLst>
              <a:ext uri="{FF2B5EF4-FFF2-40B4-BE49-F238E27FC236}">
                <a16:creationId xmlns:a16="http://schemas.microsoft.com/office/drawing/2014/main" id="{2A83068B-CA8B-7A4D-B00A-08E8D5FBC929}"/>
              </a:ext>
            </a:extLst>
          </p:cNvPr>
          <p:cNvSpPr txBox="1"/>
          <p:nvPr/>
        </p:nvSpPr>
        <p:spPr>
          <a:xfrm>
            <a:off x="672637" y="1691323"/>
            <a:ext cx="10695847" cy="467820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lgn="ctr"/>
            <a:r>
              <a:rPr lang="en-AU" sz="3400" b="1" dirty="0"/>
              <a:t>Options can depend on:</a:t>
            </a:r>
          </a:p>
          <a:p>
            <a:pPr lvl="0" algn="ctr"/>
            <a:endParaRPr lang="en-AU" sz="3400" b="1" dirty="0"/>
          </a:p>
          <a:p>
            <a:pPr marL="457200" lvl="0" indent="-457200">
              <a:buFont typeface="Arial" panose="020B0604020202020204" pitchFamily="34" charset="0"/>
              <a:buChar char="•"/>
            </a:pPr>
            <a:r>
              <a:rPr lang="en-AU" sz="3400" dirty="0"/>
              <a:t>Client’s legal status </a:t>
            </a:r>
            <a:br>
              <a:rPr lang="en-AU" sz="3400" dirty="0"/>
            </a:br>
            <a:r>
              <a:rPr lang="en-AU" sz="2600" dirty="0"/>
              <a:t>(Co-Tenant/Sub-Tenant/Head-Tenant)</a:t>
            </a:r>
          </a:p>
          <a:p>
            <a:pPr marL="457200" lvl="0" indent="-457200">
              <a:buFont typeface="Arial" panose="020B0604020202020204" pitchFamily="34" charset="0"/>
              <a:buChar char="•"/>
            </a:pPr>
            <a:endParaRPr lang="en-AU" sz="3400" dirty="0"/>
          </a:p>
          <a:p>
            <a:pPr marL="457200" lvl="0" indent="-457200">
              <a:buFont typeface="Arial" panose="020B0604020202020204" pitchFamily="34" charset="0"/>
              <a:buChar char="•"/>
            </a:pPr>
            <a:r>
              <a:rPr lang="en-AU" sz="3400" dirty="0"/>
              <a:t>Whether agreement is a fixed term or a periodic agreement</a:t>
            </a:r>
          </a:p>
          <a:p>
            <a:pPr marL="457200" lvl="0" indent="-457200">
              <a:buFont typeface="Arial" panose="020B0604020202020204" pitchFamily="34" charset="0"/>
              <a:buChar char="•"/>
            </a:pPr>
            <a:endParaRPr lang="en-US" sz="3400" dirty="0"/>
          </a:p>
          <a:p>
            <a:pPr marL="457200" lvl="0" indent="-457200">
              <a:buFont typeface="Arial" panose="020B0604020202020204" pitchFamily="34" charset="0"/>
              <a:buChar char="•"/>
            </a:pPr>
            <a:r>
              <a:rPr lang="en-US" sz="3400" dirty="0"/>
              <a:t>Whether the client has evidence of the DV</a:t>
            </a:r>
            <a:endParaRPr lang="en-AU" sz="3400" dirty="0"/>
          </a:p>
        </p:txBody>
      </p:sp>
    </p:spTree>
    <p:extLst>
      <p:ext uri="{BB962C8B-B14F-4D97-AF65-F5344CB8AC3E}">
        <p14:creationId xmlns:p14="http://schemas.microsoft.com/office/powerpoint/2010/main" val="269414975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itle 1"/>
          <p:cNvSpPr txBox="1">
            <a:spLocks noGrp="1"/>
          </p:cNvSpPr>
          <p:nvPr>
            <p:ph type="title"/>
          </p:nvPr>
        </p:nvSpPr>
        <p:spPr>
          <a:xfrm>
            <a:off x="316356" y="631032"/>
            <a:ext cx="11408410" cy="1117908"/>
          </a:xfrm>
          <a:prstGeom prst="rect">
            <a:avLst/>
          </a:prstGeom>
        </p:spPr>
        <p:txBody>
          <a:bodyPr>
            <a:normAutofit/>
          </a:bodyPr>
          <a:lstStyle>
            <a:lvl1pPr defTabSz="859536">
              <a:defRPr sz="5076"/>
            </a:lvl1pPr>
          </a:lstStyle>
          <a:p>
            <a:r>
              <a:rPr lang="en-US" sz="4000" dirty="0"/>
              <a:t>Domestic Violence Termination Notice (DVTN)</a:t>
            </a:r>
            <a:endParaRPr sz="4000" dirty="0"/>
          </a:p>
        </p:txBody>
      </p:sp>
      <p:sp>
        <p:nvSpPr>
          <p:cNvPr id="6" name="Rental bonds can only be charged where there is a social housing tenancy agreement between the tenant and either the New South Wales Land and Housing Corporation (‘LAHC’) or the Aboriginal Housing Office (‘AHO’)…">
            <a:extLst>
              <a:ext uri="{FF2B5EF4-FFF2-40B4-BE49-F238E27FC236}">
                <a16:creationId xmlns:a16="http://schemas.microsoft.com/office/drawing/2014/main" id="{FBBA901A-F61F-B84D-8B69-AD57A3EF28A1}"/>
              </a:ext>
            </a:extLst>
          </p:cNvPr>
          <p:cNvSpPr txBox="1"/>
          <p:nvPr/>
        </p:nvSpPr>
        <p:spPr>
          <a:xfrm>
            <a:off x="558141" y="1661737"/>
            <a:ext cx="11166626" cy="517064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r>
              <a:rPr lang="en-AU" sz="3000" dirty="0"/>
              <a:t>A Tenant or Co-Tenant can give a DVTN if: </a:t>
            </a:r>
          </a:p>
          <a:p>
            <a:pPr marL="457200" lvl="0" indent="-457200">
              <a:buFont typeface="Arial" panose="020B0604020202020204" pitchFamily="34" charset="0"/>
              <a:buChar char="•"/>
            </a:pPr>
            <a:endParaRPr lang="en-AU" sz="3000" dirty="0"/>
          </a:p>
          <a:p>
            <a:pPr marL="457200" lvl="0" indent="-457200">
              <a:buFont typeface="Arial" panose="020B0604020202020204" pitchFamily="34" charset="0"/>
              <a:buChar char="•"/>
            </a:pPr>
            <a:r>
              <a:rPr lang="en-AU" sz="3000" dirty="0"/>
              <a:t>the Tenant, or</a:t>
            </a:r>
          </a:p>
          <a:p>
            <a:pPr marL="457200" lvl="0" indent="-457200">
              <a:buFont typeface="Arial" panose="020B0604020202020204" pitchFamily="34" charset="0"/>
              <a:buChar char="•"/>
            </a:pPr>
            <a:endParaRPr lang="en-US" sz="3000" dirty="0"/>
          </a:p>
          <a:p>
            <a:pPr marL="457200" lvl="0" indent="-457200">
              <a:buFont typeface="Arial" panose="020B0604020202020204" pitchFamily="34" charset="0"/>
              <a:buChar char="•"/>
            </a:pPr>
            <a:r>
              <a:rPr lang="en-US" sz="3000" dirty="0"/>
              <a:t>a Co-Tenant, or</a:t>
            </a:r>
          </a:p>
          <a:p>
            <a:pPr marL="457200" lvl="0" indent="-457200">
              <a:buFont typeface="Arial" panose="020B0604020202020204" pitchFamily="34" charset="0"/>
              <a:buChar char="•"/>
            </a:pPr>
            <a:endParaRPr lang="en-US" sz="3000" dirty="0"/>
          </a:p>
          <a:p>
            <a:pPr marL="457200" lvl="0" indent="-457200">
              <a:buFont typeface="Arial" panose="020B0604020202020204" pitchFamily="34" charset="0"/>
              <a:buChar char="•"/>
            </a:pPr>
            <a:r>
              <a:rPr lang="en-US" sz="3000" dirty="0"/>
              <a:t>an occupant child who is dependent on the Tenant or a Co-Tenant for support</a:t>
            </a:r>
          </a:p>
          <a:p>
            <a:pPr marL="457200" lvl="0" indent="-457200">
              <a:buFont typeface="Arial" panose="020B0604020202020204" pitchFamily="34" charset="0"/>
              <a:buChar char="•"/>
            </a:pPr>
            <a:endParaRPr lang="en-US" sz="3000" dirty="0"/>
          </a:p>
          <a:p>
            <a:pPr lvl="0"/>
            <a:r>
              <a:rPr lang="en-US" sz="3000" dirty="0"/>
              <a:t>is in </a:t>
            </a:r>
            <a:r>
              <a:rPr lang="en-US" sz="3000" b="1" i="1" dirty="0"/>
              <a:t>circumstances of domestic violence </a:t>
            </a:r>
            <a:r>
              <a:rPr lang="en-US" sz="2600" dirty="0"/>
              <a:t>(Section 105B of the </a:t>
            </a:r>
            <a:r>
              <a:rPr lang="en-US" sz="2600" i="1" dirty="0"/>
              <a:t>RT Act</a:t>
            </a:r>
            <a:r>
              <a:rPr lang="en-US" sz="2600" dirty="0"/>
              <a:t>)</a:t>
            </a:r>
            <a:endParaRPr lang="en-AU" sz="2600" dirty="0"/>
          </a:p>
          <a:p>
            <a:pPr marL="457200" lvl="0" indent="-457200">
              <a:buFont typeface="Arial" panose="020B0604020202020204" pitchFamily="34" charset="0"/>
              <a:buChar char="•"/>
            </a:pPr>
            <a:endParaRPr lang="en-AU" sz="3000" dirty="0"/>
          </a:p>
        </p:txBody>
      </p:sp>
    </p:spTree>
    <p:extLst>
      <p:ext uri="{BB962C8B-B14F-4D97-AF65-F5344CB8AC3E}">
        <p14:creationId xmlns:p14="http://schemas.microsoft.com/office/powerpoint/2010/main" val="221384405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itle 1"/>
          <p:cNvSpPr txBox="1">
            <a:spLocks noGrp="1"/>
          </p:cNvSpPr>
          <p:nvPr>
            <p:ph type="title"/>
          </p:nvPr>
        </p:nvSpPr>
        <p:spPr>
          <a:xfrm>
            <a:off x="316356" y="631032"/>
            <a:ext cx="11408410" cy="1117908"/>
          </a:xfrm>
          <a:prstGeom prst="rect">
            <a:avLst/>
          </a:prstGeom>
        </p:spPr>
        <p:txBody>
          <a:bodyPr>
            <a:normAutofit/>
          </a:bodyPr>
          <a:lstStyle>
            <a:lvl1pPr defTabSz="859536">
              <a:defRPr sz="5076"/>
            </a:lvl1pPr>
          </a:lstStyle>
          <a:p>
            <a:r>
              <a:rPr lang="en-US" sz="4000" dirty="0"/>
              <a:t>Domestic Violence Termination Notice (DVTN)</a:t>
            </a:r>
            <a:endParaRPr sz="4000" dirty="0"/>
          </a:p>
        </p:txBody>
      </p:sp>
      <p:sp>
        <p:nvSpPr>
          <p:cNvPr id="6" name="Rental bonds can only be charged where there is a social housing tenancy agreement between the tenant and either the New South Wales Land and Housing Corporation (‘LAHC’) or the Aboriginal Housing Office (‘AHO’)…">
            <a:extLst>
              <a:ext uri="{FF2B5EF4-FFF2-40B4-BE49-F238E27FC236}">
                <a16:creationId xmlns:a16="http://schemas.microsoft.com/office/drawing/2014/main" id="{FBBA901A-F61F-B84D-8B69-AD57A3EF28A1}"/>
              </a:ext>
            </a:extLst>
          </p:cNvPr>
          <p:cNvSpPr txBox="1"/>
          <p:nvPr/>
        </p:nvSpPr>
        <p:spPr>
          <a:xfrm>
            <a:off x="558140" y="1380383"/>
            <a:ext cx="11166626" cy="530914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lgn="ctr"/>
            <a:r>
              <a:rPr lang="en-US" sz="3400" b="1" dirty="0"/>
              <a:t>Circumstances of domestic violence</a:t>
            </a:r>
            <a:endParaRPr lang="en-AU" sz="3400" b="1" dirty="0"/>
          </a:p>
          <a:p>
            <a:pPr lvl="0"/>
            <a:endParaRPr lang="en-US" sz="2500" dirty="0"/>
          </a:p>
          <a:p>
            <a:pPr marL="457200" lvl="0" indent="-457200">
              <a:buFont typeface="Arial" panose="020B0604020202020204" pitchFamily="34" charset="0"/>
              <a:buChar char="•"/>
            </a:pPr>
            <a:r>
              <a:rPr lang="en-US" sz="2800" dirty="0"/>
              <a:t>Person was a victim of DV while they were a Tenant, Co-Tenant,  or dependent child </a:t>
            </a:r>
            <a:r>
              <a:rPr lang="en-US" sz="2800" b="1" dirty="0"/>
              <a:t>and</a:t>
            </a:r>
            <a:r>
              <a:rPr lang="en-US" sz="2800" dirty="0"/>
              <a:t> the perpetrator has been found guilty</a:t>
            </a:r>
          </a:p>
          <a:p>
            <a:pPr marL="457200" lvl="0" indent="-457200">
              <a:buFont typeface="Arial" panose="020B0604020202020204" pitchFamily="34" charset="0"/>
              <a:buChar char="•"/>
            </a:pPr>
            <a:endParaRPr lang="en-US" sz="2800" dirty="0"/>
          </a:p>
          <a:p>
            <a:pPr marL="457200" lvl="0" indent="-457200">
              <a:buFont typeface="Arial" panose="020B0604020202020204" pitchFamily="34" charset="0"/>
              <a:buChar char="•"/>
            </a:pPr>
            <a:r>
              <a:rPr lang="en-US" sz="2800" dirty="0"/>
              <a:t>Person protected by ADVO in force</a:t>
            </a:r>
          </a:p>
          <a:p>
            <a:pPr marL="457200" lvl="0" indent="-457200">
              <a:buFont typeface="Arial" panose="020B0604020202020204" pitchFamily="34" charset="0"/>
              <a:buChar char="•"/>
            </a:pPr>
            <a:endParaRPr lang="en-US" sz="2800" dirty="0"/>
          </a:p>
          <a:p>
            <a:pPr marL="457200" lvl="0" indent="-457200">
              <a:buFont typeface="Arial" panose="020B0604020202020204" pitchFamily="34" charset="0"/>
              <a:buChar char="•"/>
            </a:pPr>
            <a:r>
              <a:rPr lang="en-US" sz="2800" dirty="0"/>
              <a:t>Person protected by Family Law injunction under section 68Bor 114 of the </a:t>
            </a:r>
            <a:r>
              <a:rPr lang="en-US" sz="2800" i="1" dirty="0"/>
              <a:t>Family Law Act</a:t>
            </a:r>
          </a:p>
          <a:p>
            <a:pPr marL="457200" lvl="0" indent="-457200">
              <a:buFont typeface="Arial" panose="020B0604020202020204" pitchFamily="34" charset="0"/>
              <a:buChar char="•"/>
            </a:pPr>
            <a:endParaRPr lang="en-US" sz="2800" i="1" dirty="0"/>
          </a:p>
          <a:p>
            <a:pPr marL="457200" lvl="0" indent="-457200">
              <a:buFont typeface="Arial" panose="020B0604020202020204" pitchFamily="34" charset="0"/>
              <a:buChar char="•"/>
            </a:pPr>
            <a:r>
              <a:rPr lang="en-US" sz="2800" dirty="0"/>
              <a:t>Person declared by a “competent person” to be a victim of DV during the period of the tenancy agreement </a:t>
            </a:r>
          </a:p>
        </p:txBody>
      </p:sp>
    </p:spTree>
    <p:extLst>
      <p:ext uri="{BB962C8B-B14F-4D97-AF65-F5344CB8AC3E}">
        <p14:creationId xmlns:p14="http://schemas.microsoft.com/office/powerpoint/2010/main" val="7542545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Title 1"/>
          <p:cNvSpPr txBox="1">
            <a:spLocks noGrp="1"/>
          </p:cNvSpPr>
          <p:nvPr>
            <p:ph type="title"/>
          </p:nvPr>
        </p:nvSpPr>
        <p:spPr>
          <a:xfrm>
            <a:off x="990619" y="4299284"/>
            <a:ext cx="10360133" cy="665127"/>
          </a:xfrm>
          <a:prstGeom prst="rect">
            <a:avLst/>
          </a:prstGeom>
        </p:spPr>
        <p:txBody>
          <a:bodyPr/>
          <a:lstStyle/>
          <a:p>
            <a:r>
              <a:rPr lang="en-AU" dirty="0"/>
              <a:t>Kimberley Mackenzie</a:t>
            </a:r>
            <a:endParaRPr dirty="0"/>
          </a:p>
        </p:txBody>
      </p:sp>
      <p:sp>
        <p:nvSpPr>
          <p:cNvPr id="355" name="Text Placeholder 3"/>
          <p:cNvSpPr txBox="1">
            <a:spLocks noGrp="1"/>
          </p:cNvSpPr>
          <p:nvPr>
            <p:ph type="body" sz="quarter" idx="1"/>
          </p:nvPr>
        </p:nvSpPr>
        <p:spPr>
          <a:xfrm>
            <a:off x="978428" y="4964410"/>
            <a:ext cx="10384518" cy="1084263"/>
          </a:xfrm>
          <a:prstGeom prst="rect">
            <a:avLst/>
          </a:prstGeom>
        </p:spPr>
        <p:txBody>
          <a:bodyPr>
            <a:normAutofit fontScale="92500" lnSpcReduction="20000"/>
          </a:bodyPr>
          <a:lstStyle/>
          <a:p>
            <a:r>
              <a:rPr lang="en-AU" dirty="0"/>
              <a:t>Senior Solicitor</a:t>
            </a:r>
          </a:p>
          <a:p>
            <a:r>
              <a:rPr lang="en-AU" dirty="0"/>
              <a:t>Inner Sydney Tenants Advice &amp; Advocacy Service</a:t>
            </a:r>
            <a:endParaRPr dirty="0"/>
          </a:p>
          <a:p>
            <a:r>
              <a:rPr dirty="0"/>
              <a:t>Redfern Legal Centre</a:t>
            </a:r>
          </a:p>
        </p:txBody>
      </p:sp>
      <p:pic>
        <p:nvPicPr>
          <p:cNvPr id="5" name="Picture 4" descr="KimberleyBESTSMALL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6474" y="1190329"/>
            <a:ext cx="2338754" cy="2974285"/>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itle 1"/>
          <p:cNvSpPr txBox="1">
            <a:spLocks noGrp="1"/>
          </p:cNvSpPr>
          <p:nvPr>
            <p:ph type="title"/>
          </p:nvPr>
        </p:nvSpPr>
        <p:spPr>
          <a:xfrm>
            <a:off x="316356" y="631032"/>
            <a:ext cx="11408410" cy="1117908"/>
          </a:xfrm>
          <a:prstGeom prst="rect">
            <a:avLst/>
          </a:prstGeom>
        </p:spPr>
        <p:txBody>
          <a:bodyPr>
            <a:normAutofit/>
          </a:bodyPr>
          <a:lstStyle>
            <a:lvl1pPr defTabSz="859536">
              <a:defRPr sz="5076"/>
            </a:lvl1pPr>
          </a:lstStyle>
          <a:p>
            <a:r>
              <a:rPr lang="en-US" sz="4000" dirty="0"/>
              <a:t>Domestic Violence Termination Notice (DVTN)</a:t>
            </a:r>
            <a:endParaRPr sz="4000" dirty="0"/>
          </a:p>
        </p:txBody>
      </p:sp>
      <p:sp>
        <p:nvSpPr>
          <p:cNvPr id="6" name="Rental bonds can only be charged where there is a social housing tenancy agreement between the tenant and either the New South Wales Land and Housing Corporation (‘LAHC’) or the Aboriginal Housing Office (‘AHO’)…">
            <a:extLst>
              <a:ext uri="{FF2B5EF4-FFF2-40B4-BE49-F238E27FC236}">
                <a16:creationId xmlns:a16="http://schemas.microsoft.com/office/drawing/2014/main" id="{FBBA901A-F61F-B84D-8B69-AD57A3EF28A1}"/>
              </a:ext>
            </a:extLst>
          </p:cNvPr>
          <p:cNvSpPr txBox="1"/>
          <p:nvPr/>
        </p:nvSpPr>
        <p:spPr>
          <a:xfrm>
            <a:off x="558141" y="1661737"/>
            <a:ext cx="11166626" cy="575542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457200" lvl="0" indent="-457200">
              <a:buFont typeface="Arial" panose="020B0604020202020204" pitchFamily="34" charset="0"/>
              <a:buChar char="•"/>
            </a:pPr>
            <a:endParaRPr lang="en-AU" sz="2800" dirty="0"/>
          </a:p>
          <a:p>
            <a:pPr marL="457200" lvl="0" indent="-457200">
              <a:buFont typeface="Arial" panose="020B0604020202020204" pitchFamily="34" charset="0"/>
              <a:buChar char="•"/>
            </a:pPr>
            <a:r>
              <a:rPr lang="en-AU" sz="2600" dirty="0"/>
              <a:t>DVTN must specify the date of termination </a:t>
            </a:r>
          </a:p>
          <a:p>
            <a:pPr marL="457200" lvl="0" indent="-457200">
              <a:buFont typeface="Arial" panose="020B0604020202020204" pitchFamily="34" charset="0"/>
              <a:buChar char="•"/>
            </a:pPr>
            <a:endParaRPr lang="en-AU" sz="2600" dirty="0"/>
          </a:p>
          <a:p>
            <a:pPr marL="457200" lvl="0" indent="-457200">
              <a:buFont typeface="Arial" panose="020B0604020202020204" pitchFamily="34" charset="0"/>
              <a:buChar char="•"/>
            </a:pPr>
            <a:r>
              <a:rPr lang="en-AU" sz="2600" dirty="0"/>
              <a:t>Termination date can be BEFORE the end of the fixed term </a:t>
            </a:r>
          </a:p>
          <a:p>
            <a:pPr marL="457200" lvl="0" indent="-457200">
              <a:buFont typeface="Arial" panose="020B0604020202020204" pitchFamily="34" charset="0"/>
              <a:buChar char="•"/>
            </a:pPr>
            <a:endParaRPr lang="en-AU" sz="2600" dirty="0"/>
          </a:p>
          <a:p>
            <a:pPr marL="457200" lvl="0" indent="-457200">
              <a:buFont typeface="Arial" panose="020B0604020202020204" pitchFamily="34" charset="0"/>
              <a:buChar char="•"/>
            </a:pPr>
            <a:r>
              <a:rPr lang="en-AU" sz="2600" dirty="0"/>
              <a:t>Termination date can be ON or AFTER the date notice is given</a:t>
            </a:r>
            <a:br>
              <a:rPr lang="en-AU" sz="2600" dirty="0"/>
            </a:br>
            <a:endParaRPr lang="en-AU" sz="2600" dirty="0"/>
          </a:p>
          <a:p>
            <a:pPr marL="457200" lvl="0" indent="-457200">
              <a:buFont typeface="Arial" panose="020B0604020202020204" pitchFamily="34" charset="0"/>
              <a:buChar char="•"/>
            </a:pPr>
            <a:r>
              <a:rPr lang="en-AU" sz="2600" dirty="0"/>
              <a:t>Must be given to landlord/agent and all other co-tenants</a:t>
            </a:r>
          </a:p>
          <a:p>
            <a:pPr marL="457200" lvl="0" indent="-457200">
              <a:buFont typeface="Arial" panose="020B0604020202020204" pitchFamily="34" charset="0"/>
              <a:buChar char="•"/>
            </a:pPr>
            <a:endParaRPr lang="en-AU" sz="2600" dirty="0"/>
          </a:p>
          <a:p>
            <a:pPr marL="457200" lvl="0" indent="-457200">
              <a:buFont typeface="Arial" panose="020B0604020202020204" pitchFamily="34" charset="0"/>
              <a:buChar char="•"/>
            </a:pPr>
            <a:r>
              <a:rPr lang="en-AU" sz="2600" dirty="0"/>
              <a:t>DVTN given to landlord/agent must have evidence attached</a:t>
            </a:r>
          </a:p>
          <a:p>
            <a:pPr marL="457200" lvl="0" indent="-457200">
              <a:buFont typeface="Arial" panose="020B0604020202020204" pitchFamily="34" charset="0"/>
              <a:buChar char="•"/>
            </a:pPr>
            <a:endParaRPr lang="en-AU" sz="2600" dirty="0"/>
          </a:p>
          <a:p>
            <a:pPr lvl="0"/>
            <a:r>
              <a:rPr lang="en-AU" sz="2600" dirty="0"/>
              <a:t>(Section 105C of the </a:t>
            </a:r>
            <a:r>
              <a:rPr lang="en-AU" sz="2600" i="1" dirty="0"/>
              <a:t>RT Act</a:t>
            </a:r>
            <a:r>
              <a:rPr lang="en-AU" sz="2600" dirty="0"/>
              <a:t>)</a:t>
            </a:r>
            <a:br>
              <a:rPr lang="en-AU" sz="2600" dirty="0"/>
            </a:br>
            <a:endParaRPr lang="en-AU" sz="2600" dirty="0"/>
          </a:p>
          <a:p>
            <a:pPr marL="457200" lvl="0" indent="-457200">
              <a:buFont typeface="Arial" panose="020B0604020202020204" pitchFamily="34" charset="0"/>
              <a:buChar char="•"/>
            </a:pPr>
            <a:endParaRPr lang="en-AU" sz="2800" dirty="0"/>
          </a:p>
        </p:txBody>
      </p:sp>
    </p:spTree>
    <p:extLst>
      <p:ext uri="{BB962C8B-B14F-4D97-AF65-F5344CB8AC3E}">
        <p14:creationId xmlns:p14="http://schemas.microsoft.com/office/powerpoint/2010/main" val="72967237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itle 1"/>
          <p:cNvSpPr txBox="1">
            <a:spLocks noGrp="1"/>
          </p:cNvSpPr>
          <p:nvPr>
            <p:ph type="title"/>
          </p:nvPr>
        </p:nvSpPr>
        <p:spPr>
          <a:xfrm>
            <a:off x="316356" y="631032"/>
            <a:ext cx="11408410" cy="1117908"/>
          </a:xfrm>
          <a:prstGeom prst="rect">
            <a:avLst/>
          </a:prstGeom>
        </p:spPr>
        <p:txBody>
          <a:bodyPr>
            <a:normAutofit/>
          </a:bodyPr>
          <a:lstStyle>
            <a:lvl1pPr defTabSz="859536">
              <a:defRPr sz="5076"/>
            </a:lvl1pPr>
          </a:lstStyle>
          <a:p>
            <a:r>
              <a:rPr lang="en-US" sz="4000" dirty="0"/>
              <a:t>Domestic Violence Termination Notice (DVTN)</a:t>
            </a:r>
            <a:endParaRPr sz="4000" dirty="0"/>
          </a:p>
        </p:txBody>
      </p:sp>
      <p:pic>
        <p:nvPicPr>
          <p:cNvPr id="3" name="Picture 2">
            <a:extLst>
              <a:ext uri="{FF2B5EF4-FFF2-40B4-BE49-F238E27FC236}">
                <a16:creationId xmlns:a16="http://schemas.microsoft.com/office/drawing/2014/main" id="{24254CF6-DA5C-DE49-953C-22C3F0FD2D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5368" y="1569307"/>
            <a:ext cx="6409398" cy="4955060"/>
          </a:xfrm>
          <a:prstGeom prst="rect">
            <a:avLst/>
          </a:prstGeom>
        </p:spPr>
      </p:pic>
      <p:sp>
        <p:nvSpPr>
          <p:cNvPr id="7" name="Rental bonds can only be charged where there is a social housing tenancy agreement between the tenant and either the New South Wales Land and Housing Corporation (‘LAHC’) or the Aboriginal Housing Office (‘AHO’)…">
            <a:extLst>
              <a:ext uri="{FF2B5EF4-FFF2-40B4-BE49-F238E27FC236}">
                <a16:creationId xmlns:a16="http://schemas.microsoft.com/office/drawing/2014/main" id="{52CE4D71-16AD-C34A-BF24-5AD8917A1F33}"/>
              </a:ext>
            </a:extLst>
          </p:cNvPr>
          <p:cNvSpPr txBox="1"/>
          <p:nvPr/>
        </p:nvSpPr>
        <p:spPr>
          <a:xfrm>
            <a:off x="558141" y="2150076"/>
            <a:ext cx="3420735" cy="397031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r>
              <a:rPr lang="en-AU" sz="3400" dirty="0"/>
              <a:t>DVTN template available at:</a:t>
            </a:r>
          </a:p>
          <a:p>
            <a:pPr lvl="0"/>
            <a:endParaRPr lang="en-AU" sz="2600" dirty="0"/>
          </a:p>
          <a:p>
            <a:pPr lvl="0"/>
            <a:r>
              <a:rPr lang="en-AU" sz="2600" dirty="0">
                <a:hlinkClick r:id="rId3"/>
              </a:rPr>
              <a:t>https://www.tenants.org.au/sample/termination-domestic-violence</a:t>
            </a:r>
            <a:endParaRPr lang="en-AU" sz="2600" dirty="0"/>
          </a:p>
          <a:p>
            <a:pPr lvl="0"/>
            <a:br>
              <a:rPr lang="en-AU" sz="2600" dirty="0"/>
            </a:br>
            <a:endParaRPr lang="en-AU" sz="2600" dirty="0"/>
          </a:p>
          <a:p>
            <a:pPr marL="457200" lvl="0" indent="-457200">
              <a:buFont typeface="Arial" panose="020B0604020202020204" pitchFamily="34" charset="0"/>
              <a:buChar char="•"/>
            </a:pPr>
            <a:endParaRPr lang="en-AU" sz="2800" dirty="0"/>
          </a:p>
        </p:txBody>
      </p:sp>
      <p:sp>
        <p:nvSpPr>
          <p:cNvPr id="4" name="Right Arrow 3">
            <a:extLst>
              <a:ext uri="{FF2B5EF4-FFF2-40B4-BE49-F238E27FC236}">
                <a16:creationId xmlns:a16="http://schemas.microsoft.com/office/drawing/2014/main" id="{68BA2A04-D2B5-2B44-B4C5-7B1F08782A88}"/>
              </a:ext>
            </a:extLst>
          </p:cNvPr>
          <p:cNvSpPr/>
          <p:nvPr/>
        </p:nvSpPr>
        <p:spPr>
          <a:xfrm>
            <a:off x="3583459" y="2150076"/>
            <a:ext cx="1594022" cy="642551"/>
          </a:xfrm>
          <a:prstGeom prst="rightArrow">
            <a:avLst/>
          </a:prstGeom>
          <a:solidFill>
            <a:srgbClr val="7030A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303030"/>
              </a:solidFill>
              <a:effectLst/>
              <a:uFillTx/>
              <a:latin typeface="+mj-lt"/>
              <a:ea typeface="+mj-ea"/>
              <a:cs typeface="+mj-cs"/>
              <a:sym typeface="Calibri"/>
            </a:endParaRPr>
          </a:p>
        </p:txBody>
      </p:sp>
    </p:spTree>
    <p:extLst>
      <p:ext uri="{BB962C8B-B14F-4D97-AF65-F5344CB8AC3E}">
        <p14:creationId xmlns:p14="http://schemas.microsoft.com/office/powerpoint/2010/main" val="265700413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itle 1"/>
          <p:cNvSpPr txBox="1">
            <a:spLocks noGrp="1"/>
          </p:cNvSpPr>
          <p:nvPr>
            <p:ph type="title"/>
          </p:nvPr>
        </p:nvSpPr>
        <p:spPr>
          <a:xfrm>
            <a:off x="316356" y="631032"/>
            <a:ext cx="11408410" cy="1117908"/>
          </a:xfrm>
          <a:prstGeom prst="rect">
            <a:avLst/>
          </a:prstGeom>
        </p:spPr>
        <p:txBody>
          <a:bodyPr>
            <a:normAutofit/>
          </a:bodyPr>
          <a:lstStyle>
            <a:lvl1pPr defTabSz="859536">
              <a:defRPr sz="5076"/>
            </a:lvl1pPr>
          </a:lstStyle>
          <a:p>
            <a:r>
              <a:rPr lang="en-US" sz="4000" dirty="0"/>
              <a:t>Evidence for DVTN</a:t>
            </a:r>
            <a:endParaRPr sz="4000" dirty="0"/>
          </a:p>
        </p:txBody>
      </p:sp>
      <p:sp>
        <p:nvSpPr>
          <p:cNvPr id="388" name="Rental bonds can only be charged where there is a social housing tenancy agreement between the tenant and either the New South Wales Land and Housing Corporation (‘LAHC’) or the Aboriginal Housing Office (‘AHO’)…"/>
          <p:cNvSpPr txBox="1"/>
          <p:nvPr/>
        </p:nvSpPr>
        <p:spPr>
          <a:xfrm>
            <a:off x="697867" y="1807442"/>
            <a:ext cx="10796265" cy="39703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457200" lvl="0" indent="-457200">
              <a:buFont typeface="Arial" panose="020B0604020202020204" pitchFamily="34" charset="0"/>
              <a:buChar char="•"/>
            </a:pPr>
            <a:r>
              <a:rPr lang="en-AU" sz="2800" dirty="0"/>
              <a:t>Certificate of conviction of domestic violence offender, or</a:t>
            </a:r>
            <a:br>
              <a:rPr lang="en-AU" sz="2800" dirty="0"/>
            </a:br>
            <a:endParaRPr lang="en-AU" sz="2800" dirty="0"/>
          </a:p>
          <a:p>
            <a:pPr marL="457200" lvl="0" indent="-457200">
              <a:buFont typeface="Arial" panose="020B0604020202020204" pitchFamily="34" charset="0"/>
              <a:buChar char="•"/>
            </a:pPr>
            <a:r>
              <a:rPr lang="en-AU" sz="2800" dirty="0"/>
              <a:t>Copy of Apprehended Domestic Violence Order, or</a:t>
            </a:r>
            <a:br>
              <a:rPr lang="en-AU" sz="2800" dirty="0"/>
            </a:br>
            <a:endParaRPr lang="en-AU" sz="2800" dirty="0"/>
          </a:p>
          <a:p>
            <a:pPr marL="457200" lvl="0" indent="-457200">
              <a:buFont typeface="Arial" panose="020B0604020202020204" pitchFamily="34" charset="0"/>
              <a:buChar char="•"/>
            </a:pPr>
            <a:r>
              <a:rPr lang="en-AU" sz="2800" dirty="0"/>
              <a:t>Copy of injunction granted under section 68B or 114 of the </a:t>
            </a:r>
            <a:r>
              <a:rPr lang="en-AU" sz="2800" i="1" dirty="0"/>
              <a:t>Family Law Act 1975, </a:t>
            </a:r>
            <a:r>
              <a:rPr lang="en-AU" sz="2800" dirty="0"/>
              <a:t>or</a:t>
            </a:r>
            <a:br>
              <a:rPr lang="en-AU" sz="2800" dirty="0"/>
            </a:br>
            <a:endParaRPr lang="en-AU" sz="2800" dirty="0"/>
          </a:p>
          <a:p>
            <a:pPr marL="457200" lvl="0" indent="-457200">
              <a:buFont typeface="Arial" panose="020B0604020202020204" pitchFamily="34" charset="0"/>
              <a:buChar char="•"/>
            </a:pPr>
            <a:r>
              <a:rPr lang="en-AU" sz="2800" dirty="0"/>
              <a:t>Declaration by a “competent person” (</a:t>
            </a:r>
            <a:r>
              <a:rPr lang="en-AU" sz="2800" dirty="0" err="1"/>
              <a:t>ie</a:t>
            </a:r>
            <a:r>
              <a:rPr lang="en-AU" sz="2800" dirty="0"/>
              <a:t>: a doctor)</a:t>
            </a:r>
          </a:p>
          <a:p>
            <a:pPr marL="457200" lvl="0" indent="-457200">
              <a:buFont typeface="Arial" panose="020B0604020202020204" pitchFamily="34" charset="0"/>
              <a:buChar char="•"/>
            </a:pPr>
            <a:endParaRPr lang="en-AU" sz="2800" dirty="0"/>
          </a:p>
        </p:txBody>
      </p:sp>
    </p:spTree>
    <p:extLst>
      <p:ext uri="{BB962C8B-B14F-4D97-AF65-F5344CB8AC3E}">
        <p14:creationId xmlns:p14="http://schemas.microsoft.com/office/powerpoint/2010/main" val="287731150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itle 1"/>
          <p:cNvSpPr txBox="1">
            <a:spLocks noGrp="1"/>
          </p:cNvSpPr>
          <p:nvPr>
            <p:ph type="title"/>
          </p:nvPr>
        </p:nvSpPr>
        <p:spPr>
          <a:xfrm>
            <a:off x="316356" y="631032"/>
            <a:ext cx="11408410" cy="1117908"/>
          </a:xfrm>
          <a:prstGeom prst="rect">
            <a:avLst/>
          </a:prstGeom>
        </p:spPr>
        <p:txBody>
          <a:bodyPr>
            <a:normAutofit/>
          </a:bodyPr>
          <a:lstStyle>
            <a:lvl1pPr defTabSz="859536">
              <a:defRPr sz="5076"/>
            </a:lvl1pPr>
          </a:lstStyle>
          <a:p>
            <a:r>
              <a:rPr lang="en-US" sz="5400" dirty="0"/>
              <a:t>Declaration by doctor</a:t>
            </a:r>
            <a:endParaRPr sz="4000" dirty="0"/>
          </a:p>
        </p:txBody>
      </p:sp>
      <p:sp>
        <p:nvSpPr>
          <p:cNvPr id="388" name="Rental bonds can only be charged where there is a social housing tenancy agreement between the tenant and either the New South Wales Land and Housing Corporation (‘LAHC’) or the Aboriginal Housing Office (‘AHO’)…"/>
          <p:cNvSpPr txBox="1"/>
          <p:nvPr/>
        </p:nvSpPr>
        <p:spPr>
          <a:xfrm>
            <a:off x="697867" y="1807442"/>
            <a:ext cx="10796265" cy="440120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AU" sz="2800" dirty="0"/>
              <a:t>Information for doctors:</a:t>
            </a:r>
          </a:p>
          <a:p>
            <a:pPr marL="457200" lvl="0" indent="-457200">
              <a:buFont typeface="Arial" panose="020B0604020202020204" pitchFamily="34" charset="0"/>
              <a:buChar char="•"/>
            </a:pPr>
            <a:endParaRPr lang="en-AU" sz="2800" dirty="0"/>
          </a:p>
          <a:p>
            <a:pPr lvl="0"/>
            <a:r>
              <a:rPr lang="en-AU" sz="2800" dirty="0">
                <a:hlinkClick r:id="rId2"/>
              </a:rPr>
              <a:t>https://www.fairtrading.nsw.gov.au/housing-and-property/renting/ending-a-tenancy/domestic-violence-declaration</a:t>
            </a:r>
            <a:endParaRPr lang="en-AU" sz="2800" dirty="0"/>
          </a:p>
          <a:p>
            <a:pPr lvl="0"/>
            <a:endParaRPr lang="en-AU" sz="2800" dirty="0"/>
          </a:p>
          <a:p>
            <a:pPr lvl="0"/>
            <a:r>
              <a:rPr lang="en-AU" sz="2800" dirty="0"/>
              <a:t>Form for doctors making declaration:</a:t>
            </a:r>
          </a:p>
          <a:p>
            <a:pPr lvl="0"/>
            <a:endParaRPr lang="en-AU" sz="2800" dirty="0"/>
          </a:p>
          <a:p>
            <a:pPr lvl="0"/>
            <a:r>
              <a:rPr lang="en-AU" sz="2800" dirty="0">
                <a:hlinkClick r:id="rId3"/>
              </a:rPr>
              <a:t>https://www.fairtrading.nsw.gov.au/__data/assets/pdf_file/0007/453247/Declaration-by-medical-practitioner.pdf</a:t>
            </a:r>
            <a:endParaRPr lang="en-AU" sz="2800" dirty="0"/>
          </a:p>
          <a:p>
            <a:pPr marL="457200" lvl="0" indent="-457200">
              <a:buFont typeface="Arial" panose="020B0604020202020204" pitchFamily="34" charset="0"/>
              <a:buChar char="•"/>
            </a:pPr>
            <a:endParaRPr lang="en-AU" sz="2800" dirty="0"/>
          </a:p>
        </p:txBody>
      </p:sp>
    </p:spTree>
    <p:extLst>
      <p:ext uri="{BB962C8B-B14F-4D97-AF65-F5344CB8AC3E}">
        <p14:creationId xmlns:p14="http://schemas.microsoft.com/office/powerpoint/2010/main" val="256237870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itle 1"/>
          <p:cNvSpPr txBox="1">
            <a:spLocks noGrp="1"/>
          </p:cNvSpPr>
          <p:nvPr>
            <p:ph type="title"/>
          </p:nvPr>
        </p:nvSpPr>
        <p:spPr>
          <a:xfrm>
            <a:off x="316356" y="631032"/>
            <a:ext cx="11408410" cy="1117908"/>
          </a:xfrm>
          <a:prstGeom prst="rect">
            <a:avLst/>
          </a:prstGeom>
        </p:spPr>
        <p:txBody>
          <a:bodyPr>
            <a:normAutofit/>
          </a:bodyPr>
          <a:lstStyle>
            <a:lvl1pPr defTabSz="859536">
              <a:defRPr sz="5076"/>
            </a:lvl1pPr>
          </a:lstStyle>
          <a:p>
            <a:r>
              <a:rPr lang="en-US" sz="5400" dirty="0"/>
              <a:t>Serving the DVTN</a:t>
            </a:r>
            <a:endParaRPr sz="4000" dirty="0"/>
          </a:p>
        </p:txBody>
      </p:sp>
      <p:sp>
        <p:nvSpPr>
          <p:cNvPr id="388" name="Rental bonds can only be charged where there is a social housing tenancy agreement between the tenant and either the New South Wales Land and Housing Corporation (‘LAHC’) or the Aboriginal Housing Office (‘AHO’)…"/>
          <p:cNvSpPr txBox="1"/>
          <p:nvPr/>
        </p:nvSpPr>
        <p:spPr>
          <a:xfrm>
            <a:off x="697867" y="1807442"/>
            <a:ext cx="10796265" cy="39703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AU" sz="2800" dirty="0"/>
              <a:t>Important to ensure DVTN is served correctly, this can be done by:</a:t>
            </a:r>
          </a:p>
          <a:p>
            <a:pPr lvl="0"/>
            <a:endParaRPr lang="en-AU" sz="2800" dirty="0"/>
          </a:p>
          <a:p>
            <a:pPr marL="457200" lvl="0" indent="-457200">
              <a:buFont typeface="Arial" panose="020B0604020202020204" pitchFamily="34" charset="0"/>
              <a:buChar char="•"/>
            </a:pPr>
            <a:r>
              <a:rPr lang="en-AU" sz="2800" dirty="0"/>
              <a:t>Hand delivery</a:t>
            </a:r>
          </a:p>
          <a:p>
            <a:pPr marL="457200" lvl="0" indent="-457200">
              <a:buFont typeface="Arial" panose="020B0604020202020204" pitchFamily="34" charset="0"/>
              <a:buChar char="•"/>
            </a:pPr>
            <a:r>
              <a:rPr lang="en-AU" sz="2800" dirty="0"/>
              <a:t>Left in letter box</a:t>
            </a:r>
          </a:p>
          <a:p>
            <a:pPr marL="457200" lvl="0" indent="-457200">
              <a:buFont typeface="Arial" panose="020B0604020202020204" pitchFamily="34" charset="0"/>
              <a:buChar char="•"/>
            </a:pPr>
            <a:r>
              <a:rPr lang="en-AU" sz="2800" dirty="0"/>
              <a:t>By fax</a:t>
            </a:r>
          </a:p>
          <a:p>
            <a:pPr marL="457200" lvl="0" indent="-457200">
              <a:buFont typeface="Arial" panose="020B0604020202020204" pitchFamily="34" charset="0"/>
              <a:buChar char="•"/>
            </a:pPr>
            <a:r>
              <a:rPr lang="en-AU" sz="2800" dirty="0"/>
              <a:t>Post (must allow 7 business days)</a:t>
            </a:r>
          </a:p>
          <a:p>
            <a:pPr lvl="0"/>
            <a:endParaRPr lang="en-AU" sz="2800" b="1" dirty="0"/>
          </a:p>
          <a:p>
            <a:pPr lvl="0"/>
            <a:r>
              <a:rPr lang="en-AU" sz="2800" b="1" dirty="0">
                <a:hlinkClick r:id="rId2"/>
              </a:rPr>
              <a:t>https://www.tenants.org.au/sample/termination-domestic-violence</a:t>
            </a:r>
            <a:endParaRPr lang="en-AU" sz="2800" b="1" dirty="0"/>
          </a:p>
          <a:p>
            <a:pPr lvl="0"/>
            <a:endParaRPr lang="en-AU" sz="2800" b="1" dirty="0"/>
          </a:p>
        </p:txBody>
      </p:sp>
    </p:spTree>
    <p:extLst>
      <p:ext uri="{BB962C8B-B14F-4D97-AF65-F5344CB8AC3E}">
        <p14:creationId xmlns:p14="http://schemas.microsoft.com/office/powerpoint/2010/main" val="417505910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itle 1"/>
          <p:cNvSpPr txBox="1">
            <a:spLocks noGrp="1"/>
          </p:cNvSpPr>
          <p:nvPr>
            <p:ph type="title"/>
          </p:nvPr>
        </p:nvSpPr>
        <p:spPr>
          <a:xfrm>
            <a:off x="316356" y="631032"/>
            <a:ext cx="11408410" cy="1117908"/>
          </a:xfrm>
          <a:prstGeom prst="rect">
            <a:avLst/>
          </a:prstGeom>
        </p:spPr>
        <p:txBody>
          <a:bodyPr>
            <a:normAutofit/>
          </a:bodyPr>
          <a:lstStyle>
            <a:lvl1pPr defTabSz="859536">
              <a:defRPr sz="5076"/>
            </a:lvl1pPr>
          </a:lstStyle>
          <a:p>
            <a:r>
              <a:rPr lang="en-US" sz="4000" dirty="0"/>
              <a:t>When the client wants to leave</a:t>
            </a:r>
            <a:endParaRPr sz="4000" dirty="0"/>
          </a:p>
        </p:txBody>
      </p:sp>
      <p:sp>
        <p:nvSpPr>
          <p:cNvPr id="388" name="Rental bonds can only be charged where there is a social housing tenancy agreement between the tenant and either the New South Wales Land and Housing Corporation (‘LAHC’) or the Aboriginal Housing Office (‘AHO’)…"/>
          <p:cNvSpPr txBox="1"/>
          <p:nvPr/>
        </p:nvSpPr>
        <p:spPr>
          <a:xfrm>
            <a:off x="697867" y="1807442"/>
            <a:ext cx="10796265" cy="61555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AU" sz="3400" b="1" dirty="0"/>
              <a:t>Client is a Co-Tenant in a </a:t>
            </a:r>
            <a:r>
              <a:rPr lang="en-AU" sz="3400" b="1" u="sng" dirty="0"/>
              <a:t>fixed term </a:t>
            </a:r>
            <a:r>
              <a:rPr lang="en-AU" sz="3400" b="1" dirty="0"/>
              <a:t>agreement</a:t>
            </a:r>
          </a:p>
        </p:txBody>
      </p:sp>
      <p:sp>
        <p:nvSpPr>
          <p:cNvPr id="2" name="TextBox 1">
            <a:extLst>
              <a:ext uri="{FF2B5EF4-FFF2-40B4-BE49-F238E27FC236}">
                <a16:creationId xmlns:a16="http://schemas.microsoft.com/office/drawing/2014/main" id="{9183B3FB-0B99-064B-9B13-487BC982BB9C}"/>
              </a:ext>
            </a:extLst>
          </p:cNvPr>
          <p:cNvSpPr txBox="1"/>
          <p:nvPr/>
        </p:nvSpPr>
        <p:spPr>
          <a:xfrm>
            <a:off x="697867" y="2743200"/>
            <a:ext cx="10652304" cy="16927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14350" marR="0" indent="-514350" algn="l" defTabSz="914400" rtl="0" fontAlgn="auto" latinLnBrk="0" hangingPunct="0">
              <a:lnSpc>
                <a:spcPct val="100000"/>
              </a:lnSpc>
              <a:spcBef>
                <a:spcPts val="0"/>
              </a:spcBef>
              <a:spcAft>
                <a:spcPts val="0"/>
              </a:spcAft>
              <a:buClrTx/>
              <a:buSzTx/>
              <a:buFont typeface="+mj-lt"/>
              <a:buAutoNum type="arabicPeriod"/>
              <a:tabLst/>
            </a:pPr>
            <a:r>
              <a:rPr kumimoji="0" lang="en-US" sz="2600" b="0" i="0" u="none" strike="noStrike" cap="none" spc="0" normalizeH="0" baseline="0" dirty="0">
                <a:ln>
                  <a:noFill/>
                </a:ln>
                <a:solidFill>
                  <a:srgbClr val="303030"/>
                </a:solidFill>
                <a:effectLst/>
                <a:uFillTx/>
                <a:latin typeface="+mj-lt"/>
                <a:ea typeface="+mj-ea"/>
                <a:cs typeface="+mj-cs"/>
                <a:sym typeface="Calibri"/>
              </a:rPr>
              <a:t>Serve a DVTN on the Co-Tenant and the Landlord</a:t>
            </a:r>
          </a:p>
          <a:p>
            <a:pPr marL="514350" marR="0" indent="-514350" algn="l" defTabSz="914400" rtl="0" fontAlgn="auto" latinLnBrk="0" hangingPunct="0">
              <a:lnSpc>
                <a:spcPct val="100000"/>
              </a:lnSpc>
              <a:spcBef>
                <a:spcPts val="0"/>
              </a:spcBef>
              <a:spcAft>
                <a:spcPts val="0"/>
              </a:spcAft>
              <a:buClrTx/>
              <a:buSzTx/>
              <a:buFont typeface="+mj-lt"/>
              <a:buAutoNum type="arabicPeriod"/>
              <a:tabLst/>
            </a:pPr>
            <a:endParaRPr lang="en-US" sz="2600" dirty="0"/>
          </a:p>
          <a:p>
            <a:pPr marL="514350" marR="0" indent="-514350" algn="l" defTabSz="914400" rtl="0" fontAlgn="auto" latinLnBrk="0" hangingPunct="0">
              <a:lnSpc>
                <a:spcPct val="100000"/>
              </a:lnSpc>
              <a:spcBef>
                <a:spcPts val="0"/>
              </a:spcBef>
              <a:spcAft>
                <a:spcPts val="0"/>
              </a:spcAft>
              <a:buClrTx/>
              <a:buSzTx/>
              <a:buFont typeface="+mj-lt"/>
              <a:buAutoNum type="arabicPeriod"/>
              <a:tabLst/>
            </a:pPr>
            <a:r>
              <a:rPr kumimoji="0" lang="en-US" sz="2600" b="0" i="0" u="none" strike="noStrike" cap="none" spc="0" normalizeH="0" baseline="0" dirty="0">
                <a:ln>
                  <a:noFill/>
                </a:ln>
                <a:solidFill>
                  <a:srgbClr val="303030"/>
                </a:solidFill>
                <a:effectLst/>
                <a:uFillTx/>
                <a:latin typeface="+mj-lt"/>
                <a:ea typeface="+mj-ea"/>
                <a:cs typeface="+mj-cs"/>
                <a:sym typeface="Calibri"/>
              </a:rPr>
              <a:t>Seek an order from the NCAT to end </a:t>
            </a:r>
            <a:r>
              <a:rPr kumimoji="0" lang="en-US" sz="2600" b="0" i="0" u="none" strike="noStrike" cap="none" spc="0" normalizeH="0" baseline="0">
                <a:ln>
                  <a:noFill/>
                </a:ln>
                <a:solidFill>
                  <a:srgbClr val="303030"/>
                </a:solidFill>
                <a:effectLst/>
                <a:uFillTx/>
                <a:latin typeface="+mj-lt"/>
                <a:ea typeface="+mj-ea"/>
                <a:cs typeface="+mj-cs"/>
                <a:sym typeface="Calibri"/>
              </a:rPr>
              <a:t>the client’s</a:t>
            </a:r>
            <a:r>
              <a:rPr lang="en-US" sz="2600"/>
              <a:t> </a:t>
            </a:r>
            <a:r>
              <a:rPr lang="en-US" sz="2600" dirty="0"/>
              <a:t>tenancy in the special circumstances of the case  </a:t>
            </a:r>
            <a:r>
              <a:rPr lang="en-US" sz="2200" dirty="0"/>
              <a:t>(</a:t>
            </a:r>
            <a:r>
              <a:rPr kumimoji="0" lang="en-US" sz="2200" b="0" i="0" u="none" strike="noStrike" cap="none" spc="0" normalizeH="0" baseline="0" dirty="0">
                <a:ln>
                  <a:noFill/>
                </a:ln>
                <a:solidFill>
                  <a:srgbClr val="303030"/>
                </a:solidFill>
                <a:effectLst/>
                <a:uFillTx/>
                <a:latin typeface="+mj-lt"/>
                <a:ea typeface="+mj-ea"/>
                <a:cs typeface="+mj-cs"/>
                <a:sym typeface="Calibri"/>
              </a:rPr>
              <a:t>Section 102 of the </a:t>
            </a:r>
            <a:r>
              <a:rPr kumimoji="0" lang="en-US" sz="2200" b="0" i="1" u="none" strike="noStrike" cap="none" spc="0" normalizeH="0" baseline="0" dirty="0">
                <a:ln>
                  <a:noFill/>
                </a:ln>
                <a:solidFill>
                  <a:srgbClr val="303030"/>
                </a:solidFill>
                <a:effectLst/>
                <a:uFillTx/>
                <a:latin typeface="+mj-lt"/>
                <a:ea typeface="+mj-ea"/>
                <a:cs typeface="+mj-cs"/>
                <a:sym typeface="Calibri"/>
              </a:rPr>
              <a:t>RT Act</a:t>
            </a:r>
            <a:r>
              <a:rPr kumimoji="0" lang="en-US" sz="2200" b="0" u="none" strike="noStrike" cap="none" spc="0" normalizeH="0" baseline="0" dirty="0">
                <a:ln>
                  <a:noFill/>
                </a:ln>
                <a:solidFill>
                  <a:srgbClr val="303030"/>
                </a:solidFill>
                <a:effectLst/>
                <a:uFillTx/>
                <a:latin typeface="+mj-lt"/>
                <a:ea typeface="+mj-ea"/>
                <a:cs typeface="+mj-cs"/>
                <a:sym typeface="Calibri"/>
              </a:rPr>
              <a:t>)</a:t>
            </a:r>
            <a:endParaRPr kumimoji="0" lang="en-US" sz="2200" b="0" i="1" u="none" strike="noStrike" cap="none" spc="0" normalizeH="0" baseline="0" dirty="0">
              <a:ln>
                <a:noFill/>
              </a:ln>
              <a:solidFill>
                <a:srgbClr val="303030"/>
              </a:solidFill>
              <a:effectLst/>
              <a:uFillTx/>
              <a:latin typeface="+mj-lt"/>
              <a:ea typeface="+mj-ea"/>
              <a:cs typeface="+mj-cs"/>
              <a:sym typeface="Calibri"/>
            </a:endParaRPr>
          </a:p>
        </p:txBody>
      </p:sp>
    </p:spTree>
    <p:extLst>
      <p:ext uri="{BB962C8B-B14F-4D97-AF65-F5344CB8AC3E}">
        <p14:creationId xmlns:p14="http://schemas.microsoft.com/office/powerpoint/2010/main" val="81260348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itle 1"/>
          <p:cNvSpPr txBox="1">
            <a:spLocks noGrp="1"/>
          </p:cNvSpPr>
          <p:nvPr>
            <p:ph type="title"/>
          </p:nvPr>
        </p:nvSpPr>
        <p:spPr>
          <a:xfrm>
            <a:off x="316356" y="631032"/>
            <a:ext cx="11408410" cy="1117908"/>
          </a:xfrm>
          <a:prstGeom prst="rect">
            <a:avLst/>
          </a:prstGeom>
        </p:spPr>
        <p:txBody>
          <a:bodyPr>
            <a:normAutofit/>
          </a:bodyPr>
          <a:lstStyle>
            <a:lvl1pPr defTabSz="859536">
              <a:defRPr sz="5076"/>
            </a:lvl1pPr>
          </a:lstStyle>
          <a:p>
            <a:r>
              <a:rPr lang="en-US" sz="4000" dirty="0"/>
              <a:t>When the client wants to leave</a:t>
            </a:r>
            <a:endParaRPr sz="4000" dirty="0"/>
          </a:p>
        </p:txBody>
      </p:sp>
      <p:sp>
        <p:nvSpPr>
          <p:cNvPr id="388" name="Rental bonds can only be charged where there is a social housing tenancy agreement between the tenant and either the New South Wales Land and Housing Corporation (‘LAHC’) or the Aboriginal Housing Office (‘AHO’)…"/>
          <p:cNvSpPr txBox="1"/>
          <p:nvPr/>
        </p:nvSpPr>
        <p:spPr>
          <a:xfrm>
            <a:off x="697867" y="1807442"/>
            <a:ext cx="10796265" cy="61555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AU" sz="3400" b="1" dirty="0"/>
              <a:t>Client is a Co-Tenant in a </a:t>
            </a:r>
            <a:r>
              <a:rPr lang="en-AU" sz="3400" b="1" u="sng" dirty="0"/>
              <a:t>periodic </a:t>
            </a:r>
            <a:r>
              <a:rPr lang="en-AU" sz="3400" b="1" dirty="0"/>
              <a:t>agreement</a:t>
            </a:r>
          </a:p>
        </p:txBody>
      </p:sp>
      <p:sp>
        <p:nvSpPr>
          <p:cNvPr id="2" name="TextBox 1">
            <a:extLst>
              <a:ext uri="{FF2B5EF4-FFF2-40B4-BE49-F238E27FC236}">
                <a16:creationId xmlns:a16="http://schemas.microsoft.com/office/drawing/2014/main" id="{9183B3FB-0B99-064B-9B13-487BC982BB9C}"/>
              </a:ext>
            </a:extLst>
          </p:cNvPr>
          <p:cNvSpPr txBox="1"/>
          <p:nvPr/>
        </p:nvSpPr>
        <p:spPr>
          <a:xfrm>
            <a:off x="697867" y="2743200"/>
            <a:ext cx="10652304" cy="45550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14350" indent="-514350">
              <a:buFont typeface="+mj-lt"/>
              <a:buAutoNum type="arabicPeriod"/>
            </a:pPr>
            <a:r>
              <a:rPr lang="en-US" sz="2600" dirty="0"/>
              <a:t>Serve a DVTN on the Co-Tenant and the Landlord</a:t>
            </a:r>
          </a:p>
          <a:p>
            <a:pPr marL="514350" marR="0" indent="-514350" algn="l" defTabSz="914400" rtl="0" fontAlgn="auto" latinLnBrk="0" hangingPunct="0">
              <a:lnSpc>
                <a:spcPct val="100000"/>
              </a:lnSpc>
              <a:spcBef>
                <a:spcPts val="0"/>
              </a:spcBef>
              <a:spcAft>
                <a:spcPts val="0"/>
              </a:spcAft>
              <a:buClrTx/>
              <a:buSzTx/>
              <a:buFont typeface="+mj-lt"/>
              <a:buAutoNum type="arabicPeriod"/>
              <a:tabLst/>
            </a:pPr>
            <a:endParaRPr kumimoji="0" lang="en-US" sz="2600" b="0" i="0" u="none" strike="noStrike" cap="none" spc="0" normalizeH="0" baseline="0" dirty="0">
              <a:ln>
                <a:noFill/>
              </a:ln>
              <a:solidFill>
                <a:srgbClr val="303030"/>
              </a:solidFill>
              <a:effectLst/>
              <a:uFillTx/>
              <a:latin typeface="+mj-lt"/>
              <a:ea typeface="+mj-ea"/>
              <a:cs typeface="+mj-cs"/>
              <a:sym typeface="Calibri"/>
            </a:endParaRPr>
          </a:p>
          <a:p>
            <a:pPr marL="514350" marR="0" indent="-514350" algn="l" defTabSz="914400" rtl="0" fontAlgn="auto" latinLnBrk="0" hangingPunct="0">
              <a:lnSpc>
                <a:spcPct val="100000"/>
              </a:lnSpc>
              <a:spcBef>
                <a:spcPts val="0"/>
              </a:spcBef>
              <a:spcAft>
                <a:spcPts val="0"/>
              </a:spcAft>
              <a:buClrTx/>
              <a:buSzTx/>
              <a:buFont typeface="+mj-lt"/>
              <a:buAutoNum type="arabicPeriod"/>
              <a:tabLst/>
            </a:pPr>
            <a:r>
              <a:rPr kumimoji="0" lang="en-US" sz="2600" b="0" i="0" u="none" strike="noStrike" cap="none" spc="0" normalizeH="0" baseline="0" dirty="0">
                <a:ln>
                  <a:noFill/>
                </a:ln>
                <a:solidFill>
                  <a:srgbClr val="303030"/>
                </a:solidFill>
                <a:effectLst/>
                <a:uFillTx/>
                <a:latin typeface="+mj-lt"/>
                <a:ea typeface="+mj-ea"/>
                <a:cs typeface="+mj-cs"/>
                <a:sym typeface="Calibri"/>
              </a:rPr>
              <a:t>21 days written Notice of Termination to other Co-Tenant/s</a:t>
            </a:r>
            <a:r>
              <a:rPr kumimoji="0" lang="en-US" sz="2600" b="0" i="0" u="none" strike="noStrike" cap="none" spc="0" normalizeH="0" dirty="0">
                <a:ln>
                  <a:noFill/>
                </a:ln>
                <a:solidFill>
                  <a:srgbClr val="303030"/>
                </a:solidFill>
                <a:effectLst/>
                <a:uFillTx/>
                <a:latin typeface="+mj-lt"/>
                <a:ea typeface="+mj-ea"/>
                <a:cs typeface="+mj-cs"/>
                <a:sym typeface="Calibri"/>
              </a:rPr>
              <a:t> and the landlord</a:t>
            </a:r>
            <a:r>
              <a:rPr kumimoji="0" lang="en-US" sz="2600" b="0" i="0" u="none" strike="noStrike" cap="none" spc="0" normalizeH="0" baseline="0" dirty="0">
                <a:ln>
                  <a:noFill/>
                </a:ln>
                <a:solidFill>
                  <a:srgbClr val="303030"/>
                </a:solidFill>
                <a:effectLst/>
                <a:uFillTx/>
                <a:latin typeface="+mj-lt"/>
                <a:ea typeface="+mj-ea"/>
                <a:cs typeface="+mj-cs"/>
                <a:sym typeface="Calibri"/>
              </a:rPr>
              <a:t> </a:t>
            </a:r>
            <a:r>
              <a:rPr lang="en-US" sz="2200" dirty="0"/>
              <a:t>(</a:t>
            </a:r>
            <a:r>
              <a:rPr kumimoji="0" lang="en-US" sz="2200" b="0" i="0" u="none" strike="noStrike" cap="none" spc="0" normalizeH="0" baseline="0" dirty="0">
                <a:ln>
                  <a:noFill/>
                </a:ln>
                <a:solidFill>
                  <a:srgbClr val="303030"/>
                </a:solidFill>
                <a:effectLst/>
                <a:uFillTx/>
                <a:latin typeface="+mj-lt"/>
                <a:ea typeface="+mj-ea"/>
                <a:cs typeface="+mj-cs"/>
                <a:sym typeface="Calibri"/>
              </a:rPr>
              <a:t>Section 101 of the </a:t>
            </a:r>
            <a:r>
              <a:rPr kumimoji="0" lang="en-US" sz="2200" b="0" i="1" u="none" strike="noStrike" cap="none" spc="0" normalizeH="0" baseline="0" dirty="0">
                <a:ln>
                  <a:noFill/>
                </a:ln>
                <a:solidFill>
                  <a:srgbClr val="303030"/>
                </a:solidFill>
                <a:effectLst/>
                <a:uFillTx/>
                <a:latin typeface="+mj-lt"/>
                <a:ea typeface="+mj-ea"/>
                <a:cs typeface="+mj-cs"/>
                <a:sym typeface="Calibri"/>
              </a:rPr>
              <a:t>RT Act</a:t>
            </a:r>
            <a:r>
              <a:rPr kumimoji="0" lang="en-US" sz="2200" b="0" u="none" strike="noStrike" cap="none" spc="0" normalizeH="0" baseline="0" dirty="0">
                <a:ln>
                  <a:noFill/>
                </a:ln>
                <a:solidFill>
                  <a:srgbClr val="303030"/>
                </a:solidFill>
                <a:effectLst/>
                <a:uFillTx/>
                <a:latin typeface="+mj-lt"/>
                <a:ea typeface="+mj-ea"/>
                <a:cs typeface="+mj-cs"/>
                <a:sym typeface="Calibri"/>
              </a:rPr>
              <a:t>)</a:t>
            </a:r>
          </a:p>
          <a:p>
            <a:pPr marL="514350" marR="0" indent="-514350" algn="l" defTabSz="914400" rtl="0" fontAlgn="auto" latinLnBrk="0" hangingPunct="0">
              <a:lnSpc>
                <a:spcPct val="100000"/>
              </a:lnSpc>
              <a:spcBef>
                <a:spcPts val="0"/>
              </a:spcBef>
              <a:spcAft>
                <a:spcPts val="0"/>
              </a:spcAft>
              <a:buClrTx/>
              <a:buSzTx/>
              <a:buFont typeface="+mj-lt"/>
              <a:buAutoNum type="arabicPeriod"/>
              <a:tabLst/>
            </a:pPr>
            <a:endParaRPr lang="en-US" sz="2200" dirty="0"/>
          </a:p>
          <a:p>
            <a:pPr marL="514350" indent="-514350">
              <a:buFont typeface="+mj-lt"/>
              <a:buAutoNum type="arabicPeriod"/>
            </a:pPr>
            <a:r>
              <a:rPr lang="en-AU" sz="2600" dirty="0"/>
              <a:t>Application to NCAT (tribunal) – hardship/special circumstances </a:t>
            </a:r>
            <a:r>
              <a:rPr lang="en-AU" sz="2200" dirty="0"/>
              <a:t>(Section 102 of the </a:t>
            </a:r>
            <a:r>
              <a:rPr lang="en-AU" sz="2200" i="1" dirty="0"/>
              <a:t>RT Act</a:t>
            </a:r>
            <a:r>
              <a:rPr lang="en-AU" sz="2200" dirty="0"/>
              <a:t>)</a:t>
            </a:r>
          </a:p>
          <a:p>
            <a:pPr marL="514350" marR="0" indent="-514350" algn="l" defTabSz="914400" rtl="0" fontAlgn="auto" latinLnBrk="0" hangingPunct="0">
              <a:lnSpc>
                <a:spcPct val="100000"/>
              </a:lnSpc>
              <a:spcBef>
                <a:spcPts val="0"/>
              </a:spcBef>
              <a:spcAft>
                <a:spcPts val="0"/>
              </a:spcAft>
              <a:buClrTx/>
              <a:buSzTx/>
              <a:buFont typeface="+mj-lt"/>
              <a:buAutoNum type="arabicPeriod"/>
              <a:tabLst/>
            </a:pPr>
            <a:endParaRPr kumimoji="0" lang="en-US" sz="2200" b="0" u="none" strike="noStrike" cap="none" spc="0" normalizeH="0" baseline="0" dirty="0">
              <a:ln>
                <a:noFill/>
              </a:ln>
              <a:solidFill>
                <a:srgbClr val="303030"/>
              </a:solidFill>
              <a:effectLst/>
              <a:uFillTx/>
              <a:latin typeface="+mj-lt"/>
              <a:ea typeface="+mj-ea"/>
              <a:cs typeface="+mj-cs"/>
              <a:sym typeface="Calibri"/>
            </a:endParaRPr>
          </a:p>
          <a:p>
            <a:pPr marL="514350" marR="0" indent="-514350" algn="l" defTabSz="914400" rtl="0" fontAlgn="auto" latinLnBrk="0" hangingPunct="0">
              <a:lnSpc>
                <a:spcPct val="100000"/>
              </a:lnSpc>
              <a:spcBef>
                <a:spcPts val="0"/>
              </a:spcBef>
              <a:spcAft>
                <a:spcPts val="0"/>
              </a:spcAft>
              <a:buClrTx/>
              <a:buSzTx/>
              <a:buFont typeface="+mj-lt"/>
              <a:buAutoNum type="arabicPeriod"/>
              <a:tabLst/>
            </a:pPr>
            <a:endParaRPr lang="en-US" sz="2200" i="1" dirty="0"/>
          </a:p>
          <a:p>
            <a:pPr marL="514350" marR="0" indent="-514350" algn="l" defTabSz="914400" rtl="0" fontAlgn="auto" latinLnBrk="0" hangingPunct="0">
              <a:lnSpc>
                <a:spcPct val="100000"/>
              </a:lnSpc>
              <a:spcBef>
                <a:spcPts val="0"/>
              </a:spcBef>
              <a:spcAft>
                <a:spcPts val="0"/>
              </a:spcAft>
              <a:buClrTx/>
              <a:buSzTx/>
              <a:buFont typeface="+mj-lt"/>
              <a:buAutoNum type="arabicPeriod"/>
              <a:tabLst/>
            </a:pPr>
            <a:endParaRPr lang="en-US" sz="2600" dirty="0"/>
          </a:p>
          <a:p>
            <a:pPr marL="514350" marR="0" indent="-514350" algn="l" defTabSz="914400" rtl="0" fontAlgn="auto" latinLnBrk="0" hangingPunct="0">
              <a:lnSpc>
                <a:spcPct val="100000"/>
              </a:lnSpc>
              <a:spcBef>
                <a:spcPts val="0"/>
              </a:spcBef>
              <a:spcAft>
                <a:spcPts val="0"/>
              </a:spcAft>
              <a:buClrTx/>
              <a:buSzTx/>
              <a:buFont typeface="+mj-lt"/>
              <a:buAutoNum type="arabicPeriod"/>
              <a:tabLst/>
            </a:pPr>
            <a:endParaRPr kumimoji="0" lang="en-US" sz="2600" b="0" i="1" u="none" strike="noStrike" cap="none" spc="0" normalizeH="0" baseline="0" dirty="0">
              <a:ln>
                <a:noFill/>
              </a:ln>
              <a:solidFill>
                <a:srgbClr val="303030"/>
              </a:solidFill>
              <a:effectLst/>
              <a:uFillTx/>
              <a:latin typeface="+mj-lt"/>
              <a:ea typeface="+mj-ea"/>
              <a:cs typeface="+mj-cs"/>
              <a:sym typeface="Calibri"/>
            </a:endParaRPr>
          </a:p>
          <a:p>
            <a:pPr marL="514350" marR="0" indent="-514350" algn="l" defTabSz="914400" rtl="0" fontAlgn="auto" latinLnBrk="0" hangingPunct="0">
              <a:lnSpc>
                <a:spcPct val="100000"/>
              </a:lnSpc>
              <a:spcBef>
                <a:spcPts val="0"/>
              </a:spcBef>
              <a:spcAft>
                <a:spcPts val="0"/>
              </a:spcAft>
              <a:buClrTx/>
              <a:buSzTx/>
              <a:buFont typeface="+mj-lt"/>
              <a:buAutoNum type="arabicPeriod"/>
              <a:tabLst/>
            </a:pPr>
            <a:endParaRPr kumimoji="0" lang="en-US" sz="2200" b="0" u="none" strike="noStrike" cap="none" spc="0" normalizeH="0" baseline="0" dirty="0">
              <a:ln>
                <a:noFill/>
              </a:ln>
              <a:solidFill>
                <a:srgbClr val="303030"/>
              </a:solidFill>
              <a:effectLst/>
              <a:uFillTx/>
              <a:latin typeface="+mj-lt"/>
              <a:ea typeface="+mj-ea"/>
              <a:cs typeface="+mj-cs"/>
              <a:sym typeface="Calibri"/>
            </a:endParaRPr>
          </a:p>
        </p:txBody>
      </p:sp>
    </p:spTree>
    <p:extLst>
      <p:ext uri="{BB962C8B-B14F-4D97-AF65-F5344CB8AC3E}">
        <p14:creationId xmlns:p14="http://schemas.microsoft.com/office/powerpoint/2010/main" val="141645002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lide Number Placeholder 2"/>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27</a:t>
            </a:fld>
            <a:endParaRPr/>
          </a:p>
        </p:txBody>
      </p:sp>
      <p:sp>
        <p:nvSpPr>
          <p:cNvPr id="415" name="Subtitle 3"/>
          <p:cNvSpPr txBox="1">
            <a:spLocks noGrp="1"/>
          </p:cNvSpPr>
          <p:nvPr>
            <p:ph type="body" idx="1"/>
          </p:nvPr>
        </p:nvSpPr>
        <p:spPr>
          <a:xfrm>
            <a:off x="6524786" y="0"/>
            <a:ext cx="5667214" cy="6858000"/>
          </a:xfrm>
          <a:prstGeom prst="rect">
            <a:avLst/>
          </a:prstGeom>
        </p:spPr>
        <p:txBody>
          <a:bodyPr/>
          <a:lstStyle>
            <a:lvl1pPr>
              <a:defRPr sz="5400"/>
            </a:lvl1pPr>
          </a:lstStyle>
          <a:p>
            <a:pPr algn="l"/>
            <a:r>
              <a:rPr dirty="0"/>
              <a:t>4.</a:t>
            </a:r>
            <a:r>
              <a:rPr lang="en-AU" dirty="0"/>
              <a:t> Damage to the property</a:t>
            </a:r>
            <a:endParaRPr dirty="0"/>
          </a:p>
        </p:txBody>
      </p:sp>
      <p:pic>
        <p:nvPicPr>
          <p:cNvPr id="5" name="Picture 4">
            <a:extLst>
              <a:ext uri="{FF2B5EF4-FFF2-40B4-BE49-F238E27FC236}">
                <a16:creationId xmlns:a16="http://schemas.microsoft.com/office/drawing/2014/main" id="{13C3B365-80D2-9A40-ADC5-C17E2351ADE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556" y="702111"/>
            <a:ext cx="6117755" cy="5649460"/>
          </a:xfrm>
          <a:prstGeom prst="rect">
            <a:avLst/>
          </a:prstGeom>
        </p:spPr>
      </p:pic>
    </p:spTree>
    <p:extLst>
      <p:ext uri="{BB962C8B-B14F-4D97-AF65-F5344CB8AC3E}">
        <p14:creationId xmlns:p14="http://schemas.microsoft.com/office/powerpoint/2010/main" val="199335051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Title 1"/>
          <p:cNvSpPr txBox="1">
            <a:spLocks noGrp="1"/>
          </p:cNvSpPr>
          <p:nvPr>
            <p:ph type="title"/>
          </p:nvPr>
        </p:nvSpPr>
        <p:spPr>
          <a:xfrm>
            <a:off x="316356" y="631032"/>
            <a:ext cx="11408410" cy="1117908"/>
          </a:xfrm>
          <a:prstGeom prst="rect">
            <a:avLst/>
          </a:prstGeom>
        </p:spPr>
        <p:txBody>
          <a:bodyPr>
            <a:noAutofit/>
          </a:bodyPr>
          <a:lstStyle>
            <a:lvl1pPr defTabSz="676655">
              <a:defRPr sz="3552"/>
            </a:lvl1pPr>
          </a:lstStyle>
          <a:p>
            <a:r>
              <a:rPr lang="en-US" sz="4800" dirty="0"/>
              <a:t>Liability for damage</a:t>
            </a:r>
            <a:endParaRPr sz="3600" dirty="0"/>
          </a:p>
        </p:txBody>
      </p:sp>
      <p:sp>
        <p:nvSpPr>
          <p:cNvPr id="406" name="If there has been domestic violence in the household and;…"/>
          <p:cNvSpPr txBox="1"/>
          <p:nvPr/>
        </p:nvSpPr>
        <p:spPr>
          <a:xfrm>
            <a:off x="879579" y="1938510"/>
            <a:ext cx="10281964" cy="483209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457200" indent="-457200">
              <a:buFont typeface="Arial" panose="020B0604020202020204" pitchFamily="34" charset="0"/>
              <a:buChar char="•"/>
            </a:pPr>
            <a:r>
              <a:rPr lang="en-AU" sz="2800" dirty="0"/>
              <a:t>Usually a Tenant or Co-Tenant can be held responsible for damage caused by others in their property.</a:t>
            </a:r>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r>
              <a:rPr lang="en-AU" sz="2800" dirty="0"/>
              <a:t>A tenant who has experienced DV is not responsible for damage caused by the perpetrator during a DV offence - </a:t>
            </a:r>
            <a:r>
              <a:rPr lang="en-AU" sz="2800" i="1" dirty="0"/>
              <a:t>if the perpetrator is not a Co-Tenant </a:t>
            </a:r>
            <a:r>
              <a:rPr lang="en-AU" sz="2200" dirty="0"/>
              <a:t>(Section 54 of the </a:t>
            </a:r>
            <a:r>
              <a:rPr lang="en-AU" sz="2200" i="1" dirty="0"/>
              <a:t>RT Act</a:t>
            </a:r>
            <a:r>
              <a:rPr lang="en-AU" sz="2200" dirty="0"/>
              <a:t>)</a:t>
            </a:r>
            <a:br>
              <a:rPr lang="en-AU" sz="2800" i="1" dirty="0"/>
            </a:br>
            <a:endParaRPr lang="en-AU" sz="2800" i="1" dirty="0"/>
          </a:p>
          <a:p>
            <a:pPr marL="457200" indent="-457200">
              <a:buFont typeface="Arial" panose="020B0604020202020204" pitchFamily="34" charset="0"/>
              <a:buChar char="•"/>
            </a:pPr>
            <a:r>
              <a:rPr lang="en-AU" sz="2800" dirty="0"/>
              <a:t>An exempted Co-Tenant is not responsible for damage caused by the perpetrator during a DV offence </a:t>
            </a:r>
            <a:r>
              <a:rPr lang="en-AU" sz="2800" i="1" dirty="0"/>
              <a:t>- if the perpetrator is not a Co-Tenant </a:t>
            </a:r>
            <a:r>
              <a:rPr lang="en-AU" sz="2200" dirty="0"/>
              <a:t>(Section 54 of the </a:t>
            </a:r>
            <a:r>
              <a:rPr lang="en-AU" sz="2200" i="1" dirty="0"/>
              <a:t>RT Act</a:t>
            </a:r>
            <a:r>
              <a:rPr lang="en-AU" sz="2200" dirty="0"/>
              <a:t>)</a:t>
            </a:r>
            <a:br>
              <a:rPr lang="en-AU" sz="2200" i="1" dirty="0"/>
            </a:br>
            <a:endParaRPr lang="en-AU" sz="2200" i="1" dirty="0"/>
          </a:p>
        </p:txBody>
      </p:sp>
    </p:spTree>
    <p:extLst>
      <p:ext uri="{BB962C8B-B14F-4D97-AF65-F5344CB8AC3E}">
        <p14:creationId xmlns:p14="http://schemas.microsoft.com/office/powerpoint/2010/main" val="168679232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lide Number Placeholder 2"/>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29</a:t>
            </a:fld>
            <a:endParaRPr/>
          </a:p>
        </p:txBody>
      </p:sp>
      <p:sp>
        <p:nvSpPr>
          <p:cNvPr id="415" name="Subtitle 3"/>
          <p:cNvSpPr txBox="1">
            <a:spLocks noGrp="1"/>
          </p:cNvSpPr>
          <p:nvPr>
            <p:ph type="body" idx="1"/>
          </p:nvPr>
        </p:nvSpPr>
        <p:spPr>
          <a:xfrm>
            <a:off x="6524786" y="0"/>
            <a:ext cx="5667214" cy="6858000"/>
          </a:xfrm>
          <a:prstGeom prst="rect">
            <a:avLst/>
          </a:prstGeom>
        </p:spPr>
        <p:txBody>
          <a:bodyPr/>
          <a:lstStyle>
            <a:lvl1pPr>
              <a:defRPr sz="5400"/>
            </a:lvl1pPr>
          </a:lstStyle>
          <a:p>
            <a:pPr algn="l"/>
            <a:r>
              <a:rPr dirty="0"/>
              <a:t>4.</a:t>
            </a:r>
            <a:r>
              <a:rPr lang="en-AU" dirty="0"/>
              <a:t> Changing the locks</a:t>
            </a:r>
            <a:endParaRPr dirty="0"/>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788" y="1413164"/>
            <a:ext cx="6674826" cy="3757352"/>
          </a:xfrm>
          <a:prstGeom prst="rect">
            <a:avLst/>
          </a:prstGeom>
        </p:spPr>
      </p:pic>
    </p:spTree>
    <p:extLst>
      <p:ext uri="{BB962C8B-B14F-4D97-AF65-F5344CB8AC3E}">
        <p14:creationId xmlns:p14="http://schemas.microsoft.com/office/powerpoint/2010/main" val="271372733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Title 1"/>
          <p:cNvSpPr txBox="1">
            <a:spLocks noGrp="1"/>
          </p:cNvSpPr>
          <p:nvPr>
            <p:ph type="title"/>
          </p:nvPr>
        </p:nvSpPr>
        <p:spPr>
          <a:xfrm>
            <a:off x="316356" y="631032"/>
            <a:ext cx="11408410" cy="1117908"/>
          </a:xfrm>
          <a:prstGeom prst="rect">
            <a:avLst/>
          </a:prstGeom>
        </p:spPr>
        <p:txBody>
          <a:bodyPr>
            <a:normAutofit/>
          </a:bodyPr>
          <a:lstStyle/>
          <a:p>
            <a:r>
              <a:rPr lang="en-AU" sz="4000" dirty="0"/>
              <a:t>Changing the locks</a:t>
            </a:r>
            <a:endParaRPr sz="4000" dirty="0"/>
          </a:p>
        </p:txBody>
      </p:sp>
      <p:sp>
        <p:nvSpPr>
          <p:cNvPr id="418" name="A break fee is an amount of money that may be charged by a landlord in the event that a tenant terminates the lease prior to the end of a fixed term…"/>
          <p:cNvSpPr txBox="1"/>
          <p:nvPr/>
        </p:nvSpPr>
        <p:spPr>
          <a:xfrm>
            <a:off x="1623033" y="2113279"/>
            <a:ext cx="9760718" cy="389337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AU" sz="2800" dirty="0"/>
              <a:t>A tenant can change the locks only if they have:</a:t>
            </a:r>
          </a:p>
          <a:p>
            <a:endParaRPr lang="en-AU" sz="2800" dirty="0"/>
          </a:p>
          <a:p>
            <a:pPr marL="457200" indent="-457200">
              <a:buFont typeface="Arial" panose="020B0604020202020204" pitchFamily="34" charset="0"/>
              <a:buChar char="•"/>
            </a:pPr>
            <a:r>
              <a:rPr lang="en-AU" sz="2800" dirty="0"/>
              <a:t>The landlord’s permission, or</a:t>
            </a:r>
          </a:p>
          <a:p>
            <a:pPr marL="457200" indent="-457200">
              <a:buFont typeface="Wingdings" charset="2"/>
              <a:buChar char="§"/>
            </a:pPr>
            <a:endParaRPr lang="en-AU" sz="2800" dirty="0"/>
          </a:p>
          <a:p>
            <a:pPr marL="457200" indent="-457200">
              <a:buFont typeface="Arial" panose="020B0604020202020204" pitchFamily="34" charset="0"/>
              <a:buChar char="•"/>
            </a:pPr>
            <a:r>
              <a:rPr lang="en-AU" sz="2800" dirty="0"/>
              <a:t>A reasonable excuse</a:t>
            </a:r>
          </a:p>
          <a:p>
            <a:r>
              <a:rPr lang="en-US" sz="2800" dirty="0"/>
              <a:t>	</a:t>
            </a:r>
            <a:r>
              <a:rPr lang="en-US" sz="2300" dirty="0"/>
              <a:t>EG: Tenant or Occupant is prohibited from entering the premises by AVO</a:t>
            </a:r>
          </a:p>
          <a:p>
            <a:endParaRPr lang="en-US" sz="2300" dirty="0"/>
          </a:p>
          <a:p>
            <a:r>
              <a:rPr lang="en-US" sz="2800" i="1" dirty="0"/>
              <a:t>Note: A copy of the new key is to be provided to the landlord within 7 days</a:t>
            </a:r>
            <a:endParaRPr lang="en-AU" sz="2800" i="1"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puter ancien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6851" y="118884"/>
            <a:ext cx="11090659" cy="6739115"/>
          </a:xfrm>
          <a:prstGeom prst="rect">
            <a:avLst/>
          </a:prstGeom>
        </p:spPr>
      </p:pic>
      <p:sp>
        <p:nvSpPr>
          <p:cNvPr id="414" name="Slide Number Placeholder 2"/>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31</a:t>
            </a:fld>
            <a:endParaRPr/>
          </a:p>
        </p:txBody>
      </p:sp>
      <p:sp>
        <p:nvSpPr>
          <p:cNvPr id="415" name="Subtitle 3"/>
          <p:cNvSpPr txBox="1">
            <a:spLocks noGrp="1"/>
          </p:cNvSpPr>
          <p:nvPr>
            <p:ph type="body" idx="1"/>
          </p:nvPr>
        </p:nvSpPr>
        <p:spPr>
          <a:xfrm>
            <a:off x="6617110" y="-58009"/>
            <a:ext cx="7276332" cy="7274546"/>
          </a:xfrm>
          <a:prstGeom prst="rect">
            <a:avLst/>
          </a:prstGeom>
        </p:spPr>
        <p:txBody>
          <a:bodyPr>
            <a:normAutofit/>
          </a:bodyPr>
          <a:lstStyle>
            <a:lvl1pPr>
              <a:defRPr sz="5400"/>
            </a:lvl1pPr>
          </a:lstStyle>
          <a:p>
            <a:pPr algn="l"/>
            <a:r>
              <a:rPr sz="4800" dirty="0"/>
              <a:t>4.</a:t>
            </a:r>
            <a:r>
              <a:rPr lang="en-AU" sz="4800" dirty="0"/>
              <a:t> “Bad” tenant database listings</a:t>
            </a:r>
            <a:endParaRPr sz="4800" dirty="0"/>
          </a:p>
        </p:txBody>
      </p:sp>
    </p:spTree>
    <p:extLst>
      <p:ext uri="{BB962C8B-B14F-4D97-AF65-F5344CB8AC3E}">
        <p14:creationId xmlns:p14="http://schemas.microsoft.com/office/powerpoint/2010/main" val="43645884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Title 1"/>
          <p:cNvSpPr txBox="1">
            <a:spLocks noGrp="1"/>
          </p:cNvSpPr>
          <p:nvPr>
            <p:ph type="title"/>
          </p:nvPr>
        </p:nvSpPr>
        <p:spPr>
          <a:xfrm>
            <a:off x="316356" y="631032"/>
            <a:ext cx="11408410" cy="1117908"/>
          </a:xfrm>
          <a:prstGeom prst="rect">
            <a:avLst/>
          </a:prstGeom>
        </p:spPr>
        <p:txBody>
          <a:bodyPr>
            <a:normAutofit/>
          </a:bodyPr>
          <a:lstStyle/>
          <a:p>
            <a:r>
              <a:rPr lang="en-AU" sz="4000" dirty="0"/>
              <a:t>Restrictions on “bad tenant” database listings</a:t>
            </a:r>
            <a:endParaRPr sz="4000" dirty="0"/>
          </a:p>
        </p:txBody>
      </p:sp>
      <p:sp>
        <p:nvSpPr>
          <p:cNvPr id="418" name="A break fee is an amount of money that may be charged by a landlord in the event that a tenant terminates the lease prior to the end of a fixed term…"/>
          <p:cNvSpPr txBox="1"/>
          <p:nvPr/>
        </p:nvSpPr>
        <p:spPr>
          <a:xfrm>
            <a:off x="1623033" y="1572948"/>
            <a:ext cx="9760718" cy="483209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AU" sz="2800" dirty="0"/>
              <a:t>A landlord/agent must not list personal information about a person in a residential tenancy database if:</a:t>
            </a:r>
            <a:br>
              <a:rPr lang="en-AU" sz="2800" dirty="0"/>
            </a:br>
            <a:endParaRPr lang="en-AU" sz="2800" dirty="0"/>
          </a:p>
          <a:p>
            <a:r>
              <a:rPr lang="en-AU" sz="2800" dirty="0"/>
              <a:t>(a)  the person was named as a tenant in a residential tenancy agreement that was terminated, or</a:t>
            </a:r>
            <a:br>
              <a:rPr lang="en-AU" sz="2800" dirty="0"/>
            </a:br>
            <a:endParaRPr lang="en-AU" sz="2800" dirty="0"/>
          </a:p>
          <a:p>
            <a:r>
              <a:rPr lang="en-AU" sz="2800" dirty="0"/>
              <a:t>(b)  the person’s co-tenancy was terminated</a:t>
            </a:r>
          </a:p>
          <a:p>
            <a:endParaRPr lang="en-AU" sz="2800" dirty="0"/>
          </a:p>
          <a:p>
            <a:r>
              <a:rPr lang="en-AU" sz="2800" dirty="0"/>
              <a:t>and the person was the tenant, or the co-tenant who gave a DVTN.</a:t>
            </a:r>
          </a:p>
          <a:p>
            <a:r>
              <a:rPr lang="en-AU" sz="2400" dirty="0"/>
              <a:t>(Section 213A of the </a:t>
            </a:r>
            <a:r>
              <a:rPr lang="en-AU" sz="2400" i="1" dirty="0"/>
              <a:t>RT Act</a:t>
            </a:r>
            <a:r>
              <a:rPr lang="en-AU" sz="2400" dirty="0"/>
              <a:t>)</a:t>
            </a:r>
          </a:p>
        </p:txBody>
      </p:sp>
    </p:spTree>
    <p:extLst>
      <p:ext uri="{BB962C8B-B14F-4D97-AF65-F5344CB8AC3E}">
        <p14:creationId xmlns:p14="http://schemas.microsoft.com/office/powerpoint/2010/main" val="138039062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LCstaffMinisterEtc.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7781" y="456608"/>
            <a:ext cx="9031827" cy="5930900"/>
          </a:xfrm>
          <a:prstGeom prst="rect">
            <a:avLst/>
          </a:prstGeom>
        </p:spPr>
      </p:pic>
      <p:sp>
        <p:nvSpPr>
          <p:cNvPr id="414" name="Slide Number Placeholder 2"/>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33</a:t>
            </a:fld>
            <a:endParaRPr/>
          </a:p>
        </p:txBody>
      </p:sp>
      <p:sp>
        <p:nvSpPr>
          <p:cNvPr id="415" name="Subtitle 3"/>
          <p:cNvSpPr txBox="1">
            <a:spLocks noGrp="1"/>
          </p:cNvSpPr>
          <p:nvPr>
            <p:ph type="body" idx="1"/>
          </p:nvPr>
        </p:nvSpPr>
        <p:spPr>
          <a:xfrm>
            <a:off x="6617110" y="-58009"/>
            <a:ext cx="7276332" cy="7274546"/>
          </a:xfrm>
          <a:prstGeom prst="rect">
            <a:avLst/>
          </a:prstGeom>
        </p:spPr>
        <p:txBody>
          <a:bodyPr>
            <a:normAutofit/>
          </a:bodyPr>
          <a:lstStyle>
            <a:lvl1pPr>
              <a:defRPr sz="5400"/>
            </a:lvl1pPr>
          </a:lstStyle>
          <a:p>
            <a:pPr algn="l"/>
            <a:r>
              <a:rPr sz="4800" dirty="0"/>
              <a:t>4.</a:t>
            </a:r>
            <a:r>
              <a:rPr lang="en-AU" sz="4800" dirty="0"/>
              <a:t> Resources &amp; where to get </a:t>
            </a:r>
            <a:br>
              <a:rPr lang="en-AU" sz="4800" dirty="0"/>
            </a:br>
            <a:r>
              <a:rPr lang="en-AU" sz="4800" dirty="0"/>
              <a:t>help</a:t>
            </a:r>
            <a:endParaRPr sz="4800" dirty="0"/>
          </a:p>
        </p:txBody>
      </p:sp>
    </p:spTree>
    <p:extLst>
      <p:ext uri="{BB962C8B-B14F-4D97-AF65-F5344CB8AC3E}">
        <p14:creationId xmlns:p14="http://schemas.microsoft.com/office/powerpoint/2010/main" val="46706152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Investigation of breach by Fair Trading"/>
          <p:cNvSpPr txBox="1">
            <a:spLocks noGrp="1"/>
          </p:cNvSpPr>
          <p:nvPr>
            <p:ph type="title"/>
          </p:nvPr>
        </p:nvSpPr>
        <p:spPr>
          <a:prstGeom prst="rect">
            <a:avLst/>
          </a:prstGeom>
        </p:spPr>
        <p:txBody>
          <a:bodyPr>
            <a:normAutofit/>
          </a:bodyPr>
          <a:lstStyle>
            <a:lvl1pPr defTabSz="813816">
              <a:defRPr sz="4806"/>
            </a:lvl1pPr>
          </a:lstStyle>
          <a:p>
            <a:r>
              <a:rPr lang="en-AU" sz="4000" dirty="0"/>
              <a:t>Resources / Where to get help</a:t>
            </a:r>
            <a:endParaRPr sz="4000" dirty="0"/>
          </a:p>
        </p:txBody>
      </p:sp>
      <p:sp>
        <p:nvSpPr>
          <p:cNvPr id="438" name="Both landlords and tenants will be able to make an application (for a fee) to NSW Fair Trading for the investigation of damage (tenants) and failure to repair (landlord)…"/>
          <p:cNvSpPr txBox="1"/>
          <p:nvPr/>
        </p:nvSpPr>
        <p:spPr>
          <a:xfrm>
            <a:off x="1419982" y="2246629"/>
            <a:ext cx="9742362" cy="39703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US" sz="3400" b="1" dirty="0"/>
              <a:t>White Ribbon Australia</a:t>
            </a:r>
          </a:p>
          <a:p>
            <a:r>
              <a:rPr lang="en-US" sz="2800" dirty="0"/>
              <a:t>1800RESPECT / 1800 737 732)</a:t>
            </a:r>
          </a:p>
          <a:p>
            <a:pPr marL="342900" indent="-342900">
              <a:buFont typeface="Arial" panose="020B0604020202020204" pitchFamily="34" charset="0"/>
              <a:buChar char="•"/>
            </a:pPr>
            <a:r>
              <a:rPr lang="en-US" sz="2400" i="1" dirty="0"/>
              <a:t>24 hour national sexual assault, family and domestic violence counselling line</a:t>
            </a:r>
          </a:p>
          <a:p>
            <a:endParaRPr lang="en-US" sz="2400" dirty="0"/>
          </a:p>
          <a:p>
            <a:r>
              <a:rPr lang="en-US" sz="3400" b="1" dirty="0" err="1"/>
              <a:t>Womens</a:t>
            </a:r>
            <a:r>
              <a:rPr lang="en-US" sz="3400" b="1" dirty="0"/>
              <a:t> Domestic Violence Court Advocacy Services </a:t>
            </a:r>
          </a:p>
          <a:p>
            <a:r>
              <a:rPr lang="en-US" sz="2800" dirty="0"/>
              <a:t>1800 WDVCAS / 1800 938 227)</a:t>
            </a:r>
          </a:p>
          <a:p>
            <a:r>
              <a:rPr lang="en-US" sz="2800" dirty="0">
                <a:hlinkClick r:id="rId3"/>
              </a:rPr>
              <a:t>https://www.wdvcasnsw.org.au/</a:t>
            </a:r>
            <a:endParaRPr lang="en-US" sz="2800" dirty="0"/>
          </a:p>
          <a:p>
            <a:endParaRPr lang="en-US" sz="2800"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Investigation of breach by Fair Trading"/>
          <p:cNvSpPr txBox="1">
            <a:spLocks noGrp="1"/>
          </p:cNvSpPr>
          <p:nvPr>
            <p:ph type="title"/>
          </p:nvPr>
        </p:nvSpPr>
        <p:spPr>
          <a:prstGeom prst="rect">
            <a:avLst/>
          </a:prstGeom>
        </p:spPr>
        <p:txBody>
          <a:bodyPr>
            <a:normAutofit/>
          </a:bodyPr>
          <a:lstStyle>
            <a:lvl1pPr defTabSz="813816">
              <a:defRPr sz="4806"/>
            </a:lvl1pPr>
          </a:lstStyle>
          <a:p>
            <a:r>
              <a:rPr lang="en-AU" sz="4000" dirty="0"/>
              <a:t>Resources / Where to get help</a:t>
            </a:r>
            <a:endParaRPr sz="4000" dirty="0"/>
          </a:p>
        </p:txBody>
      </p:sp>
      <p:sp>
        <p:nvSpPr>
          <p:cNvPr id="438" name="Both landlords and tenants will be able to make an application (for a fee) to NSW Fair Trading for the investigation of damage (tenants) and failure to repair (landlord)…"/>
          <p:cNvSpPr txBox="1"/>
          <p:nvPr/>
        </p:nvSpPr>
        <p:spPr>
          <a:xfrm>
            <a:off x="1419982" y="2246629"/>
            <a:ext cx="9742362" cy="310854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a:pPr>
            <a:r>
              <a:rPr lang="en-US" sz="2800" b="1" dirty="0"/>
              <a:t>Staying Home Leaving Violence program:</a:t>
            </a:r>
            <a:endParaRPr lang="en-US" sz="2400" b="1" dirty="0"/>
          </a:p>
          <a:p>
            <a:pPr>
              <a:defRPr/>
            </a:pPr>
            <a:r>
              <a:rPr lang="en-US" sz="2800" dirty="0">
                <a:hlinkClick r:id="rId3"/>
              </a:rPr>
              <a:t>https://www.facs.nsw.gov.au/domestic-violence/services-and-support/programs/staying-home-leaving-violence</a:t>
            </a:r>
            <a:endParaRPr lang="en-US" sz="2800" dirty="0"/>
          </a:p>
          <a:p>
            <a:pPr>
              <a:defRPr/>
            </a:pPr>
            <a:endParaRPr lang="en-US" sz="2800" dirty="0"/>
          </a:p>
          <a:p>
            <a:pPr marL="457200" indent="-457200">
              <a:buFont typeface="Arial"/>
              <a:buChar char="•"/>
              <a:defRPr/>
            </a:pPr>
            <a:r>
              <a:rPr lang="en-US" sz="2800" dirty="0"/>
              <a:t>Remove violent partner from home</a:t>
            </a:r>
          </a:p>
          <a:p>
            <a:pPr marL="457200" indent="-457200">
              <a:buFont typeface="Arial"/>
              <a:buChar char="•"/>
              <a:defRPr/>
            </a:pPr>
            <a:r>
              <a:rPr lang="en-US" sz="2800" dirty="0"/>
              <a:t>Provide safety and security upgrades</a:t>
            </a:r>
          </a:p>
          <a:p>
            <a:pPr marL="457200" indent="-457200">
              <a:buFont typeface="Arial"/>
              <a:buChar char="•"/>
              <a:defRPr/>
            </a:pPr>
            <a:r>
              <a:rPr lang="en-US" sz="2800" dirty="0"/>
              <a:t>Support and prevention of further violence</a:t>
            </a:r>
          </a:p>
        </p:txBody>
      </p:sp>
    </p:spTree>
    <p:extLst>
      <p:ext uri="{BB962C8B-B14F-4D97-AF65-F5344CB8AC3E}">
        <p14:creationId xmlns:p14="http://schemas.microsoft.com/office/powerpoint/2010/main" val="248743621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Investigation of breach by Fair Trading"/>
          <p:cNvSpPr txBox="1">
            <a:spLocks noGrp="1"/>
          </p:cNvSpPr>
          <p:nvPr>
            <p:ph type="title"/>
          </p:nvPr>
        </p:nvSpPr>
        <p:spPr>
          <a:prstGeom prst="rect">
            <a:avLst/>
          </a:prstGeom>
        </p:spPr>
        <p:txBody>
          <a:bodyPr>
            <a:normAutofit/>
          </a:bodyPr>
          <a:lstStyle>
            <a:lvl1pPr defTabSz="813816">
              <a:defRPr sz="4806"/>
            </a:lvl1pPr>
          </a:lstStyle>
          <a:p>
            <a:r>
              <a:rPr lang="en-AU" sz="4000" dirty="0"/>
              <a:t>Resources / Where to get help</a:t>
            </a:r>
            <a:endParaRPr sz="4000" dirty="0"/>
          </a:p>
        </p:txBody>
      </p:sp>
      <p:sp>
        <p:nvSpPr>
          <p:cNvPr id="438" name="Both landlords and tenants will be able to make an application (for a fee) to NSW Fair Trading for the investigation of damage (tenants) and failure to repair (landlord)…"/>
          <p:cNvSpPr txBox="1"/>
          <p:nvPr/>
        </p:nvSpPr>
        <p:spPr>
          <a:xfrm>
            <a:off x="1419982" y="2246629"/>
            <a:ext cx="9742362" cy="224676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a:pPr>
            <a:r>
              <a:rPr lang="en-US" sz="2800" b="1" dirty="0"/>
              <a:t>The Tenant’s Union of NSW</a:t>
            </a:r>
          </a:p>
          <a:p>
            <a:pPr>
              <a:defRPr/>
            </a:pPr>
            <a:endParaRPr lang="en-US" sz="2800" b="1" dirty="0"/>
          </a:p>
          <a:p>
            <a:pPr>
              <a:defRPr/>
            </a:pPr>
            <a:r>
              <a:rPr lang="en-US" sz="2800" dirty="0">
                <a:hlinkClick r:id="rId3"/>
              </a:rPr>
              <a:t>https://www.tenants.org.au/resources/domestic-violence</a:t>
            </a:r>
            <a:endParaRPr lang="en-US" sz="2800" dirty="0"/>
          </a:p>
          <a:p>
            <a:pPr>
              <a:defRPr/>
            </a:pPr>
            <a:endParaRPr lang="en-US" sz="2800" b="1" dirty="0"/>
          </a:p>
          <a:p>
            <a:pPr>
              <a:defRPr/>
            </a:pPr>
            <a:endParaRPr lang="en-US" sz="2800" b="1" dirty="0"/>
          </a:p>
        </p:txBody>
      </p:sp>
    </p:spTree>
    <p:extLst>
      <p:ext uri="{BB962C8B-B14F-4D97-AF65-F5344CB8AC3E}">
        <p14:creationId xmlns:p14="http://schemas.microsoft.com/office/powerpoint/2010/main" val="62015342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Title 1"/>
          <p:cNvSpPr txBox="1">
            <a:spLocks noGrp="1"/>
          </p:cNvSpPr>
          <p:nvPr>
            <p:ph type="title"/>
          </p:nvPr>
        </p:nvSpPr>
        <p:spPr>
          <a:prstGeom prst="rect">
            <a:avLst/>
          </a:prstGeom>
        </p:spPr>
        <p:txBody>
          <a:bodyPr/>
          <a:lstStyle/>
          <a:p>
            <a:r>
              <a:rPr lang="en-US" dirty="0"/>
              <a:t>Kimberley Mackenzie</a:t>
            </a:r>
            <a:endParaRPr dirty="0"/>
          </a:p>
        </p:txBody>
      </p:sp>
      <p:sp>
        <p:nvSpPr>
          <p:cNvPr id="441" name="Text Placeholder 3"/>
          <p:cNvSpPr txBox="1">
            <a:spLocks noGrp="1"/>
          </p:cNvSpPr>
          <p:nvPr>
            <p:ph type="body" sz="quarter" idx="1"/>
          </p:nvPr>
        </p:nvSpPr>
        <p:spPr>
          <a:prstGeom prst="rect">
            <a:avLst/>
          </a:prstGeom>
        </p:spPr>
        <p:txBody>
          <a:bodyPr/>
          <a:lstStyle/>
          <a:p>
            <a:pPr>
              <a:lnSpc>
                <a:spcPct val="90000"/>
              </a:lnSpc>
            </a:pPr>
            <a:r>
              <a:rPr lang="en-US" dirty="0"/>
              <a:t>Senior Solicitor</a:t>
            </a:r>
            <a:endParaRPr dirty="0"/>
          </a:p>
          <a:p>
            <a:pPr>
              <a:lnSpc>
                <a:spcPct val="90000"/>
              </a:lnSpc>
            </a:pPr>
            <a:r>
              <a:rPr dirty="0"/>
              <a:t>Redfern Legal Centre</a:t>
            </a:r>
          </a:p>
        </p:txBody>
      </p:sp>
      <p:sp>
        <p:nvSpPr>
          <p:cNvPr id="442" name="Text Placeholder 3"/>
          <p:cNvSpPr>
            <a:spLocks noGrp="1"/>
          </p:cNvSpPr>
          <p:nvPr>
            <p:ph type="pic" idx="13"/>
          </p:nvPr>
        </p:nvSpPr>
        <p:spPr>
          <a:xfrm>
            <a:off x="2642235" y="5874849"/>
            <a:ext cx="6871018" cy="618516"/>
          </a:xfrm>
          <a:prstGeom prst="rect">
            <a:avLst/>
          </a:prstGeom>
          <a:solidFill>
            <a:srgbClr val="FFFFFF"/>
          </a:solidFill>
          <a:extLst>
            <a:ext uri="{C572A759-6A51-4108-AA02-DFA0A04FC94B}">
              <ma14:wrappingTextBoxFlag xmlns="" xmlns:ma14="http://schemas.microsoft.com/office/mac/drawingml/2011/main" val="1"/>
            </a:ext>
          </a:extLst>
        </p:spPr>
        <p:txBody>
          <a:bodyPr lIns="45719" rIns="45719">
            <a:normAutofit/>
          </a:bodyPr>
          <a:lstStyle/>
          <a:p>
            <a:pPr>
              <a:defRPr b="1"/>
            </a:pPr>
            <a:r>
              <a:rPr dirty="0"/>
              <a:t>Resources</a:t>
            </a:r>
            <a:r>
              <a:rPr b="0" dirty="0">
                <a:solidFill>
                  <a:srgbClr val="989898"/>
                </a:solidFill>
              </a:rPr>
              <a:t>: </a:t>
            </a:r>
            <a:r>
              <a:rPr lang="en-US" u="sng" dirty="0">
                <a:solidFill>
                  <a:srgbClr val="229CD0"/>
                </a:solidFill>
                <a:uFill>
                  <a:solidFill>
                    <a:srgbClr val="229CD0"/>
                  </a:solidFill>
                </a:uFill>
                <a:hlinkClick r:id="rId3"/>
              </a:rPr>
              <a:t>www.rlc.org.au/training/resources/dvt</a:t>
            </a:r>
            <a:endParaRPr u="sng" dirty="0">
              <a:solidFill>
                <a:srgbClr val="229CD0"/>
              </a:solidFill>
              <a:uFill>
                <a:solidFill>
                  <a:srgbClr val="229CD0"/>
                </a:solidFill>
              </a:uFill>
              <a:hlinkClick r:id="rId4"/>
            </a:endParaRPr>
          </a:p>
        </p:txBody>
      </p:sp>
      <p:pic>
        <p:nvPicPr>
          <p:cNvPr id="6" name="Picture 5" descr="KimberleyBESTSMALLER.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577" y="962777"/>
            <a:ext cx="2098152" cy="2668301"/>
          </a:xfrm>
          <a:prstGeom prst="rect">
            <a:avLst/>
          </a:prstGeom>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Text Placeholder 2"/>
          <p:cNvSpPr txBox="1">
            <a:spLocks noGrp="1"/>
          </p:cNvSpPr>
          <p:nvPr>
            <p:ph type="body" sz="half" idx="1"/>
          </p:nvPr>
        </p:nvSpPr>
        <p:spPr>
          <a:xfrm>
            <a:off x="7464062" y="311523"/>
            <a:ext cx="3941696" cy="6353339"/>
          </a:xfrm>
          <a:prstGeom prst="rect">
            <a:avLst/>
          </a:prstGeom>
        </p:spPr>
        <p:txBody>
          <a:bodyPr anchor="t">
            <a:normAutofit fontScale="77500" lnSpcReduction="20000"/>
          </a:bodyPr>
          <a:lstStyle/>
          <a:p>
            <a:pPr>
              <a:lnSpc>
                <a:spcPct val="88000"/>
              </a:lnSpc>
              <a:spcBef>
                <a:spcPts val="1200"/>
              </a:spcBef>
              <a:defRPr sz="2900" b="1"/>
            </a:pPr>
            <a:endParaRPr lang="en-AU"/>
          </a:p>
          <a:p>
            <a:pPr>
              <a:lnSpc>
                <a:spcPct val="88000"/>
              </a:lnSpc>
              <a:spcBef>
                <a:spcPts val="1200"/>
              </a:spcBef>
              <a:defRPr sz="2900" b="1"/>
            </a:pPr>
            <a:endParaRPr lang="en-AU" sz="4000"/>
          </a:p>
          <a:p>
            <a:pPr algn="ctr">
              <a:lnSpc>
                <a:spcPct val="88000"/>
              </a:lnSpc>
              <a:spcBef>
                <a:spcPts val="1200"/>
              </a:spcBef>
              <a:defRPr sz="2900" b="1"/>
            </a:pPr>
            <a:r>
              <a:rPr sz="5200"/>
              <a:t>Tenants </a:t>
            </a:r>
            <a:br>
              <a:rPr lang="en-AU" sz="5200"/>
            </a:br>
            <a:r>
              <a:rPr sz="5200"/>
              <a:t>Advice &amp; Advocacy Services</a:t>
            </a:r>
            <a:br>
              <a:rPr sz="4300"/>
            </a:br>
            <a:endParaRPr sz="4300"/>
          </a:p>
          <a:p>
            <a:pPr algn="ctr">
              <a:lnSpc>
                <a:spcPct val="88000"/>
              </a:lnSpc>
              <a:spcBef>
                <a:spcPts val="1200"/>
              </a:spcBef>
              <a:defRPr sz="2900"/>
            </a:pPr>
            <a:r>
              <a:rPr lang="en-US"/>
              <a:t>www.tenants.org.au</a:t>
            </a:r>
          </a:p>
          <a:p>
            <a:pPr algn="ctr">
              <a:lnSpc>
                <a:spcPct val="88000"/>
              </a:lnSpc>
              <a:spcBef>
                <a:spcPts val="1200"/>
              </a:spcBef>
              <a:defRPr sz="2900"/>
            </a:pPr>
            <a:endParaRPr lang="en-AU"/>
          </a:p>
          <a:p>
            <a:pPr algn="ctr">
              <a:lnSpc>
                <a:spcPct val="88000"/>
              </a:lnSpc>
              <a:spcBef>
                <a:spcPts val="1200"/>
              </a:spcBef>
              <a:defRPr sz="2900"/>
            </a:pPr>
            <a:endParaRPr/>
          </a:p>
          <a:p>
            <a:pPr algn="ctr">
              <a:lnSpc>
                <a:spcPct val="88000"/>
              </a:lnSpc>
              <a:spcBef>
                <a:spcPts val="1200"/>
              </a:spcBef>
              <a:defRPr sz="2900"/>
            </a:pPr>
            <a:r>
              <a:rPr lang="en-AU"/>
              <a:t>fact sheets and sample letters</a:t>
            </a:r>
          </a:p>
          <a:p>
            <a:pPr algn="ctr">
              <a:lnSpc>
                <a:spcPct val="88000"/>
              </a:lnSpc>
              <a:spcBef>
                <a:spcPts val="1200"/>
              </a:spcBef>
              <a:defRPr sz="2900"/>
            </a:pPr>
            <a:endParaRPr lang="en-AU"/>
          </a:p>
          <a:p>
            <a:pPr algn="ctr">
              <a:lnSpc>
                <a:spcPct val="88000"/>
              </a:lnSpc>
              <a:spcBef>
                <a:spcPts val="1200"/>
              </a:spcBef>
              <a:defRPr sz="2900"/>
            </a:pPr>
            <a:endParaRPr lang="en-AU"/>
          </a:p>
          <a:p>
            <a:pPr algn="ctr">
              <a:lnSpc>
                <a:spcPct val="88000"/>
              </a:lnSpc>
              <a:spcBef>
                <a:spcPts val="1200"/>
              </a:spcBef>
              <a:defRPr sz="2900"/>
            </a:pPr>
            <a:r>
              <a:t>free confidential legal advice on social housing</a:t>
            </a:r>
          </a:p>
          <a:p>
            <a:pPr algn="ctr">
              <a:lnSpc>
                <a:spcPct val="88000"/>
              </a:lnSpc>
              <a:spcBef>
                <a:spcPts val="1200"/>
              </a:spcBef>
              <a:defRPr sz="2900"/>
            </a:pPr>
            <a:r>
              <a:rPr lang="en-AU"/>
              <a:t>- e</a:t>
            </a:r>
            <a:r>
              <a:t>nter your suburb</a:t>
            </a:r>
          </a:p>
        </p:txBody>
      </p:sp>
      <p:pic>
        <p:nvPicPr>
          <p:cNvPr id="445" name="Picture 3" descr="Picture 3"/>
          <p:cNvPicPr>
            <a:picLocks noChangeAspect="1"/>
          </p:cNvPicPr>
          <p:nvPr/>
        </p:nvPicPr>
        <p:blipFill>
          <a:blip r:embed="rId3"/>
          <a:stretch>
            <a:fillRect/>
          </a:stretch>
        </p:blipFill>
        <p:spPr>
          <a:xfrm>
            <a:off x="1037825" y="0"/>
            <a:ext cx="6421658" cy="6858000"/>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9" name="Picture Placeholder 3"/>
          <p:cNvGrpSpPr/>
          <p:nvPr/>
        </p:nvGrpSpPr>
        <p:grpSpPr>
          <a:xfrm>
            <a:off x="2982915" y="3587806"/>
            <a:ext cx="1824361" cy="1868023"/>
            <a:chOff x="0" y="0"/>
            <a:chExt cx="1824359" cy="1868022"/>
          </a:xfrm>
        </p:grpSpPr>
        <p:sp>
          <p:nvSpPr>
            <p:cNvPr id="447" name="Rectangle"/>
            <p:cNvSpPr/>
            <p:nvPr/>
          </p:nvSpPr>
          <p:spPr>
            <a:xfrm>
              <a:off x="0" y="0"/>
              <a:ext cx="1824360" cy="1868023"/>
            </a:xfrm>
            <a:prstGeom prst="rect">
              <a:avLst/>
            </a:prstGeom>
            <a:blipFill rotWithShape="1">
              <a:blip r:embed="rId2" cstate="screen">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ctr">
              <a:noAutofit/>
            </a:bodyPr>
            <a:lstStyle/>
            <a:p>
              <a:endParaRPr/>
            </a:p>
          </p:txBody>
        </p:sp>
        <p:pic>
          <p:nvPicPr>
            <p:cNvPr id="448" name="image10.png" descr="image10.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
              <a:ext cx="1824360" cy="1868023"/>
            </a:xfrm>
            <a:prstGeom prst="rect">
              <a:avLst/>
            </a:prstGeom>
            <a:ln w="12700" cap="flat">
              <a:noFill/>
              <a:miter lim="400000"/>
            </a:ln>
            <a:effectLst/>
          </p:spPr>
        </p:pic>
      </p:grpSp>
      <p:sp>
        <p:nvSpPr>
          <p:cNvPr id="450" name="Title 2"/>
          <p:cNvSpPr txBox="1">
            <a:spLocks noGrp="1"/>
          </p:cNvSpPr>
          <p:nvPr>
            <p:ph type="title"/>
          </p:nvPr>
        </p:nvSpPr>
        <p:spPr>
          <a:xfrm>
            <a:off x="935300" y="814834"/>
            <a:ext cx="10296002" cy="887361"/>
          </a:xfrm>
          <a:prstGeom prst="rect">
            <a:avLst/>
          </a:prstGeom>
        </p:spPr>
        <p:txBody>
          <a:bodyPr/>
          <a:lstStyle>
            <a:lvl1pPr defTabSz="886968">
              <a:defRPr sz="5238"/>
            </a:lvl1pPr>
          </a:lstStyle>
          <a:p>
            <a:r>
              <a:t>Before You Go</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Title 1"/>
          <p:cNvSpPr txBox="1">
            <a:spLocks noGrp="1"/>
          </p:cNvSpPr>
          <p:nvPr>
            <p:ph type="title"/>
          </p:nvPr>
        </p:nvSpPr>
        <p:spPr>
          <a:xfrm>
            <a:off x="325305" y="457200"/>
            <a:ext cx="11408410" cy="1002661"/>
          </a:xfrm>
          <a:prstGeom prst="rect">
            <a:avLst/>
          </a:prstGeom>
        </p:spPr>
        <p:txBody>
          <a:bodyPr/>
          <a:lstStyle/>
          <a:p>
            <a:r>
              <a:rPr sz="4000"/>
              <a:t>Outline</a:t>
            </a:r>
          </a:p>
        </p:txBody>
      </p:sp>
      <p:sp>
        <p:nvSpPr>
          <p:cNvPr id="363" name="Text Placeholder 2"/>
          <p:cNvSpPr txBox="1">
            <a:spLocks noGrp="1"/>
          </p:cNvSpPr>
          <p:nvPr>
            <p:ph type="body" idx="1"/>
          </p:nvPr>
        </p:nvSpPr>
        <p:spPr>
          <a:xfrm>
            <a:off x="767443" y="1459861"/>
            <a:ext cx="5078186" cy="3747139"/>
          </a:xfrm>
          <a:prstGeom prst="rect">
            <a:avLst/>
          </a:prstGeom>
        </p:spPr>
        <p:txBody>
          <a:bodyPr>
            <a:noAutofit/>
          </a:bodyPr>
          <a:lstStyle/>
          <a:p>
            <a:r>
              <a:rPr lang="en-US" sz="2800" dirty="0">
                <a:solidFill>
                  <a:schemeClr val="tx1"/>
                </a:solidFill>
              </a:rPr>
              <a:t>Tenancy law and domestic violence</a:t>
            </a:r>
          </a:p>
          <a:p>
            <a:endParaRPr lang="en-US" sz="2800" dirty="0">
              <a:solidFill>
                <a:schemeClr val="tx1"/>
              </a:solidFill>
            </a:endParaRPr>
          </a:p>
          <a:p>
            <a:r>
              <a:rPr lang="en-US" sz="2800" dirty="0">
                <a:solidFill>
                  <a:schemeClr val="tx1"/>
                </a:solidFill>
              </a:rPr>
              <a:t>Staying in the property</a:t>
            </a:r>
          </a:p>
          <a:p>
            <a:endParaRPr lang="en-US" sz="2800" dirty="0">
              <a:solidFill>
                <a:schemeClr val="tx1"/>
              </a:solidFill>
            </a:endParaRPr>
          </a:p>
          <a:p>
            <a:r>
              <a:rPr lang="en-US" sz="2800" dirty="0">
                <a:solidFill>
                  <a:schemeClr val="tx1"/>
                </a:solidFill>
              </a:rPr>
              <a:t>Leaving the property</a:t>
            </a:r>
          </a:p>
          <a:p>
            <a:pPr lvl="0">
              <a:buFont typeface="+mj-lt"/>
              <a:buAutoNum type="arabicPeriod"/>
            </a:pPr>
            <a:endParaRPr lang="en-US" sz="2800" dirty="0">
              <a:solidFill>
                <a:schemeClr val="tx1"/>
              </a:solidFill>
            </a:endParaRPr>
          </a:p>
          <a:p>
            <a:r>
              <a:rPr lang="en-US" sz="2800" dirty="0">
                <a:solidFill>
                  <a:schemeClr val="tx1"/>
                </a:solidFill>
              </a:rPr>
              <a:t>Damage to the property</a:t>
            </a:r>
          </a:p>
          <a:p>
            <a:pPr lvl="0">
              <a:buFont typeface="+mj-lt"/>
              <a:buAutoNum type="arabicPeriod"/>
            </a:pPr>
            <a:endParaRPr lang="en-US" sz="2800" dirty="0">
              <a:solidFill>
                <a:schemeClr val="tx1"/>
              </a:solidFill>
            </a:endParaRPr>
          </a:p>
        </p:txBody>
      </p:sp>
      <p:sp>
        <p:nvSpPr>
          <p:cNvPr id="364" name="Text Placeholder 3"/>
          <p:cNvSpPr>
            <a:spLocks noGrp="1"/>
          </p:cNvSpPr>
          <p:nvPr>
            <p:ph type="body" idx="13"/>
          </p:nvPr>
        </p:nvSpPr>
        <p:spPr>
          <a:prstGeom prst="rect">
            <a:avLst/>
          </a:prstGeom>
          <a:solidFill>
            <a:srgbClr val="FFFFFF"/>
          </a:solidFill>
          <a:extLst>
            <a:ext uri="{C572A759-6A51-4108-AA02-DFA0A04FC94B}">
              <ma14:wrappingTextBoxFlag xmlns="" xmlns:ma14="http://schemas.microsoft.com/office/mac/drawingml/2011/main" val="1"/>
            </a:ext>
          </a:extLst>
        </p:spPr>
        <p:txBody>
          <a:bodyPr/>
          <a:lstStyle/>
          <a:p>
            <a:pPr>
              <a:defRPr sz="2800" b="1"/>
            </a:pPr>
            <a:r>
              <a:rPr dirty="0"/>
              <a:t>Resources</a:t>
            </a:r>
            <a:r>
              <a:rPr dirty="0">
                <a:solidFill>
                  <a:srgbClr val="FFFFFF"/>
                </a:solidFill>
              </a:rPr>
              <a:t>: </a:t>
            </a:r>
            <a:r>
              <a:rPr u="sng" dirty="0">
                <a:solidFill>
                  <a:srgbClr val="229CD0"/>
                </a:solidFill>
                <a:uFill>
                  <a:solidFill>
                    <a:srgbClr val="229CD0"/>
                  </a:solidFill>
                </a:uFill>
                <a:hlinkClick r:id="rId3"/>
              </a:rPr>
              <a:t>www.rlc.org.au/training/resources/</a:t>
            </a:r>
            <a:r>
              <a:rPr lang="en-AU" u="sng" dirty="0" err="1">
                <a:solidFill>
                  <a:srgbClr val="229CD0"/>
                </a:solidFill>
                <a:uFill>
                  <a:solidFill>
                    <a:srgbClr val="229CD0"/>
                  </a:solidFill>
                </a:uFill>
                <a:hlinkClick r:id="rId3"/>
              </a:rPr>
              <a:t>dvt</a:t>
            </a:r>
            <a:endParaRPr u="sng" dirty="0">
              <a:solidFill>
                <a:srgbClr val="229CD0"/>
              </a:solidFill>
              <a:uFill>
                <a:solidFill>
                  <a:srgbClr val="229CD0"/>
                </a:solidFill>
              </a:uFill>
              <a:hlinkClick r:id="rId4"/>
            </a:endParaRPr>
          </a:p>
        </p:txBody>
      </p:sp>
      <p:sp>
        <p:nvSpPr>
          <p:cNvPr id="6" name="Text Placeholder 2">
            <a:extLst>
              <a:ext uri="{FF2B5EF4-FFF2-40B4-BE49-F238E27FC236}">
                <a16:creationId xmlns:a16="http://schemas.microsoft.com/office/drawing/2014/main" id="{6C1362FC-0C9F-AF49-836B-28F1A9E8326F}"/>
              </a:ext>
            </a:extLst>
          </p:cNvPr>
          <p:cNvSpPr txBox="1">
            <a:spLocks/>
          </p:cNvSpPr>
          <p:nvPr/>
        </p:nvSpPr>
        <p:spPr>
          <a:xfrm>
            <a:off x="6346373" y="773723"/>
            <a:ext cx="5387341" cy="443327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Autofit/>
          </a:bodyPr>
          <a:lstStyle>
            <a:lvl1pPr marL="514350" marR="0" indent="-514350" algn="l" defTabSz="914400" rtl="0" latinLnBrk="0">
              <a:lnSpc>
                <a:spcPct val="100000"/>
              </a:lnSpc>
              <a:spcBef>
                <a:spcPts val="500"/>
              </a:spcBef>
              <a:spcAft>
                <a:spcPts val="0"/>
              </a:spcAft>
              <a:buClrTx/>
              <a:buSzPct val="100000"/>
              <a:buFontTx/>
              <a:buAutoNum type="arabicPeriod"/>
              <a:tabLst/>
              <a:defRPr sz="3600" b="0" i="0" u="none" strike="noStrike" cap="none" spc="0" baseline="0">
                <a:ln>
                  <a:noFill/>
                </a:ln>
                <a:solidFill>
                  <a:srgbClr val="3A3A3A"/>
                </a:solidFill>
                <a:uFillTx/>
                <a:latin typeface="+mn-lt"/>
                <a:ea typeface="+mn-ea"/>
                <a:cs typeface="+mn-cs"/>
                <a:sym typeface="Helvetica"/>
              </a:defRPr>
            </a:lvl1pPr>
            <a:lvl2pPr marL="388799" marR="0" indent="-388799" algn="l" defTabSz="914400" rtl="0" latinLnBrk="0">
              <a:lnSpc>
                <a:spcPct val="100000"/>
              </a:lnSpc>
              <a:spcBef>
                <a:spcPts val="500"/>
              </a:spcBef>
              <a:spcAft>
                <a:spcPts val="0"/>
              </a:spcAft>
              <a:buClrTx/>
              <a:buSzPct val="125000"/>
              <a:buFontTx/>
              <a:buChar char="•"/>
              <a:tabLst/>
              <a:defRPr sz="3600" b="0" i="0" u="none" strike="noStrike" cap="none" spc="0" baseline="0">
                <a:ln>
                  <a:noFill/>
                </a:ln>
                <a:solidFill>
                  <a:srgbClr val="3A3A3A"/>
                </a:solidFill>
                <a:uFillTx/>
                <a:latin typeface="+mn-lt"/>
                <a:ea typeface="+mn-ea"/>
                <a:cs typeface="+mn-cs"/>
                <a:sym typeface="Helvetica"/>
              </a:defRPr>
            </a:lvl2pPr>
            <a:lvl3pPr marL="604800" marR="0" indent="-388800" algn="l" defTabSz="914400" rtl="0" latinLnBrk="0">
              <a:lnSpc>
                <a:spcPct val="100000"/>
              </a:lnSpc>
              <a:spcBef>
                <a:spcPts val="500"/>
              </a:spcBef>
              <a:spcAft>
                <a:spcPts val="0"/>
              </a:spcAft>
              <a:buClrTx/>
              <a:buSzPct val="100000"/>
              <a:buFontTx/>
              <a:buChar char="•"/>
              <a:tabLst/>
              <a:defRPr sz="3600" b="0" i="0" u="none" strike="noStrike" cap="none" spc="0" baseline="0">
                <a:ln>
                  <a:noFill/>
                </a:ln>
                <a:solidFill>
                  <a:srgbClr val="3A3A3A"/>
                </a:solidFill>
                <a:uFillTx/>
                <a:latin typeface="+mn-lt"/>
                <a:ea typeface="+mn-ea"/>
                <a:cs typeface="+mn-cs"/>
                <a:sym typeface="Helvetica"/>
              </a:defRPr>
            </a:lvl3pPr>
            <a:lvl4pPr marL="0" marR="0" indent="0" algn="l" defTabSz="914400" rtl="0" latinLnBrk="0">
              <a:lnSpc>
                <a:spcPct val="100000"/>
              </a:lnSpc>
              <a:spcBef>
                <a:spcPts val="500"/>
              </a:spcBef>
              <a:spcAft>
                <a:spcPts val="0"/>
              </a:spcAft>
              <a:buClrTx/>
              <a:buSzTx/>
              <a:buFontTx/>
              <a:buNone/>
              <a:tabLst/>
              <a:defRPr sz="3600" b="0" i="0" u="none" strike="noStrike" cap="none" spc="0" baseline="0">
                <a:ln>
                  <a:noFill/>
                </a:ln>
                <a:solidFill>
                  <a:srgbClr val="3A3A3A"/>
                </a:solidFill>
                <a:uFillTx/>
                <a:latin typeface="+mn-lt"/>
                <a:ea typeface="+mn-ea"/>
                <a:cs typeface="+mn-cs"/>
                <a:sym typeface="Helvetica"/>
              </a:defRPr>
            </a:lvl4pPr>
            <a:lvl5pPr marL="0" marR="0" indent="0" algn="l" defTabSz="914400" rtl="0" latinLnBrk="0">
              <a:lnSpc>
                <a:spcPct val="100000"/>
              </a:lnSpc>
              <a:spcBef>
                <a:spcPts val="500"/>
              </a:spcBef>
              <a:spcAft>
                <a:spcPts val="0"/>
              </a:spcAft>
              <a:buClrTx/>
              <a:buSzTx/>
              <a:buFontTx/>
              <a:buNone/>
              <a:tabLst/>
              <a:defRPr sz="3600" b="0" i="0" u="none" strike="noStrike" cap="none" spc="0" baseline="0">
                <a:ln>
                  <a:noFill/>
                </a:ln>
                <a:solidFill>
                  <a:srgbClr val="3A3A3A"/>
                </a:solidFill>
                <a:uFillTx/>
                <a:latin typeface="+mn-lt"/>
                <a:ea typeface="+mn-ea"/>
                <a:cs typeface="+mn-cs"/>
                <a:sym typeface="Helvetica"/>
              </a:defRPr>
            </a:lvl5pPr>
            <a:lvl6pPr marL="0" marR="0" indent="0" algn="l" defTabSz="914400" rtl="0" latinLnBrk="0">
              <a:lnSpc>
                <a:spcPct val="100000"/>
              </a:lnSpc>
              <a:spcBef>
                <a:spcPts val="500"/>
              </a:spcBef>
              <a:spcAft>
                <a:spcPts val="0"/>
              </a:spcAft>
              <a:buClrTx/>
              <a:buSzTx/>
              <a:buFontTx/>
              <a:buNone/>
              <a:tabLst/>
              <a:defRPr sz="2000" b="0" i="0" u="none" strike="noStrike" cap="none" spc="0" baseline="0">
                <a:ln>
                  <a:noFill/>
                </a:ln>
                <a:solidFill>
                  <a:srgbClr val="303030"/>
                </a:solidFill>
                <a:uFillTx/>
                <a:latin typeface="+mn-lt"/>
                <a:ea typeface="+mn-ea"/>
                <a:cs typeface="+mn-cs"/>
                <a:sym typeface="Helvetica"/>
              </a:defRPr>
            </a:lvl6pPr>
            <a:lvl7pPr marL="0" marR="0" indent="0" algn="l" defTabSz="914400" rtl="0" latinLnBrk="0">
              <a:lnSpc>
                <a:spcPct val="100000"/>
              </a:lnSpc>
              <a:spcBef>
                <a:spcPts val="500"/>
              </a:spcBef>
              <a:spcAft>
                <a:spcPts val="0"/>
              </a:spcAft>
              <a:buClrTx/>
              <a:buSzTx/>
              <a:buFontTx/>
              <a:buNone/>
              <a:tabLst/>
              <a:defRPr sz="2000" b="0" i="0" u="none" strike="noStrike" cap="none" spc="0" baseline="0">
                <a:ln>
                  <a:noFill/>
                </a:ln>
                <a:solidFill>
                  <a:srgbClr val="303030"/>
                </a:solidFill>
                <a:uFillTx/>
                <a:latin typeface="+mn-lt"/>
                <a:ea typeface="+mn-ea"/>
                <a:cs typeface="+mn-cs"/>
                <a:sym typeface="Helvetica"/>
              </a:defRPr>
            </a:lvl7pPr>
            <a:lvl8pPr marL="0" marR="0" indent="0" algn="l" defTabSz="914400" rtl="0" latinLnBrk="0">
              <a:lnSpc>
                <a:spcPct val="100000"/>
              </a:lnSpc>
              <a:spcBef>
                <a:spcPts val="500"/>
              </a:spcBef>
              <a:spcAft>
                <a:spcPts val="0"/>
              </a:spcAft>
              <a:buClrTx/>
              <a:buSzTx/>
              <a:buFontTx/>
              <a:buNone/>
              <a:tabLst/>
              <a:defRPr sz="2000" b="0" i="0" u="none" strike="noStrike" cap="none" spc="0" baseline="0">
                <a:ln>
                  <a:noFill/>
                </a:ln>
                <a:solidFill>
                  <a:srgbClr val="303030"/>
                </a:solidFill>
                <a:uFillTx/>
                <a:latin typeface="+mn-lt"/>
                <a:ea typeface="+mn-ea"/>
                <a:cs typeface="+mn-cs"/>
                <a:sym typeface="Helvetica"/>
              </a:defRPr>
            </a:lvl8pPr>
            <a:lvl9pPr marL="0" marR="0" indent="0" algn="l" defTabSz="914400" rtl="0" latinLnBrk="0">
              <a:lnSpc>
                <a:spcPct val="100000"/>
              </a:lnSpc>
              <a:spcBef>
                <a:spcPts val="500"/>
              </a:spcBef>
              <a:spcAft>
                <a:spcPts val="0"/>
              </a:spcAft>
              <a:buClrTx/>
              <a:buSzTx/>
              <a:buFontTx/>
              <a:buNone/>
              <a:tabLst/>
              <a:defRPr sz="2000" b="0" i="0" u="none" strike="noStrike" cap="none" spc="0" baseline="0">
                <a:ln>
                  <a:noFill/>
                </a:ln>
                <a:solidFill>
                  <a:srgbClr val="303030"/>
                </a:solidFill>
                <a:uFillTx/>
                <a:latin typeface="+mn-lt"/>
                <a:ea typeface="+mn-ea"/>
                <a:cs typeface="+mn-cs"/>
                <a:sym typeface="Helvetica"/>
              </a:defRPr>
            </a:lvl9pPr>
          </a:lstStyle>
          <a:p>
            <a:pPr>
              <a:buAutoNum type="arabicPeriod" startAt="5"/>
            </a:pPr>
            <a:r>
              <a:rPr lang="en-US" sz="2800" dirty="0">
                <a:solidFill>
                  <a:schemeClr val="tx1"/>
                </a:solidFill>
              </a:rPr>
              <a:t>Changing the locks</a:t>
            </a:r>
          </a:p>
          <a:p>
            <a:pPr>
              <a:buAutoNum type="arabicPeriod" startAt="5"/>
            </a:pPr>
            <a:endParaRPr lang="en-US" sz="2800" dirty="0">
              <a:solidFill>
                <a:schemeClr val="tx1"/>
              </a:solidFill>
            </a:endParaRPr>
          </a:p>
          <a:p>
            <a:pPr>
              <a:buAutoNum type="arabicPeriod" startAt="5"/>
            </a:pPr>
            <a:r>
              <a:rPr lang="en-US" sz="2800" dirty="0">
                <a:solidFill>
                  <a:schemeClr val="tx1"/>
                </a:solidFill>
              </a:rPr>
              <a:t>“Bad” tenant database listings</a:t>
            </a:r>
          </a:p>
          <a:p>
            <a:pPr>
              <a:buAutoNum type="arabicPeriod" startAt="5"/>
            </a:pPr>
            <a:endParaRPr lang="en-US" sz="2800" dirty="0">
              <a:solidFill>
                <a:schemeClr val="tx1"/>
              </a:solidFill>
            </a:endParaRPr>
          </a:p>
          <a:p>
            <a:pPr>
              <a:buAutoNum type="arabicPeriod" startAt="5"/>
            </a:pPr>
            <a:r>
              <a:rPr lang="en-US" sz="2800" dirty="0">
                <a:solidFill>
                  <a:schemeClr val="tx1"/>
                </a:solidFill>
              </a:rPr>
              <a:t>Resources/where to get help </a:t>
            </a:r>
          </a:p>
          <a:p>
            <a:pPr lvl="0">
              <a:buFont typeface="+mj-lt"/>
              <a:buAutoNum type="arabicPeriod" startAt="5"/>
            </a:pPr>
            <a:endParaRPr lang="en-US" sz="2800" dirty="0">
              <a:solidFill>
                <a:schemeClr val="tx1"/>
              </a:solidFill>
            </a:endParaRPr>
          </a:p>
          <a:p>
            <a:pPr>
              <a:buAutoNum type="arabicPeriod" startAt="5"/>
            </a:pPr>
            <a:r>
              <a:rPr lang="en-US" sz="2800" dirty="0">
                <a:solidFill>
                  <a:schemeClr val="tx1"/>
                </a:solidFill>
              </a:rPr>
              <a:t>Questions</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Title 1"/>
          <p:cNvSpPr txBox="1">
            <a:spLocks noGrp="1"/>
          </p:cNvSpPr>
          <p:nvPr>
            <p:ph type="title"/>
          </p:nvPr>
        </p:nvSpPr>
        <p:spPr>
          <a:xfrm>
            <a:off x="935300" y="814834"/>
            <a:ext cx="10296002" cy="887361"/>
          </a:xfrm>
          <a:prstGeom prst="rect">
            <a:avLst/>
          </a:prstGeom>
        </p:spPr>
        <p:txBody>
          <a:bodyPr/>
          <a:lstStyle>
            <a:lvl1pPr defTabSz="886968">
              <a:defRPr sz="5238"/>
            </a:lvl1pPr>
          </a:lstStyle>
          <a:p>
            <a:r>
              <a:t>We Can Come to You</a:t>
            </a:r>
          </a:p>
        </p:txBody>
      </p:sp>
      <p:grpSp>
        <p:nvGrpSpPr>
          <p:cNvPr id="456" name="Picture Placeholder 5"/>
          <p:cNvGrpSpPr/>
          <p:nvPr/>
        </p:nvGrpSpPr>
        <p:grpSpPr>
          <a:xfrm>
            <a:off x="3057115" y="4465768"/>
            <a:ext cx="1824361" cy="1868023"/>
            <a:chOff x="0" y="0"/>
            <a:chExt cx="1824359" cy="1868022"/>
          </a:xfrm>
        </p:grpSpPr>
        <p:sp>
          <p:nvSpPr>
            <p:cNvPr id="454" name="Rectangle"/>
            <p:cNvSpPr/>
            <p:nvPr/>
          </p:nvSpPr>
          <p:spPr>
            <a:xfrm>
              <a:off x="0" y="0"/>
              <a:ext cx="1824360" cy="1868023"/>
            </a:xfrm>
            <a:prstGeom prst="rect">
              <a:avLst/>
            </a:prstGeom>
            <a:blipFill rotWithShape="1">
              <a:blip r:embed="rId2" cstate="screen">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ctr">
              <a:noAutofit/>
            </a:bodyPr>
            <a:lstStyle/>
            <a:p>
              <a:endParaRPr/>
            </a:p>
          </p:txBody>
        </p:sp>
        <p:pic>
          <p:nvPicPr>
            <p:cNvPr id="455" name="image10.png" descr="image10.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
              <a:ext cx="1824360" cy="1868023"/>
            </a:xfrm>
            <a:prstGeom prst="rect">
              <a:avLst/>
            </a:prstGeom>
            <a:ln w="12700" cap="flat">
              <a:noFill/>
              <a:miter lim="400000"/>
            </a:ln>
            <a:effectLst/>
          </p:spPr>
        </p:pic>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lide Number Placeholder 2"/>
          <p:cNvSpPr txBox="1">
            <a:spLocks noGrp="1"/>
          </p:cNvSpPr>
          <p:nvPr>
            <p:ph type="sldNum" sz="quarter" idx="2"/>
          </p:nvPr>
        </p:nvSpPr>
        <p:spPr>
          <a:xfrm>
            <a:off x="10960058" y="6172501"/>
            <a:ext cx="224022" cy="3581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a:t>
            </a:fld>
            <a:endParaRPr/>
          </a:p>
        </p:txBody>
      </p:sp>
      <p:sp>
        <p:nvSpPr>
          <p:cNvPr id="375" name="Subtitle 3"/>
          <p:cNvSpPr txBox="1">
            <a:spLocks noGrp="1"/>
          </p:cNvSpPr>
          <p:nvPr>
            <p:ph type="body" idx="1"/>
          </p:nvPr>
        </p:nvSpPr>
        <p:spPr>
          <a:xfrm>
            <a:off x="5094514" y="1"/>
            <a:ext cx="7107955" cy="6857999"/>
          </a:xfrm>
          <a:prstGeom prst="rect">
            <a:avLst/>
          </a:prstGeom>
        </p:spPr>
        <p:txBody>
          <a:bodyPr>
            <a:normAutofit/>
          </a:bodyPr>
          <a:lstStyle>
            <a:lvl1pPr>
              <a:defRPr sz="5400"/>
            </a:lvl1pPr>
          </a:lstStyle>
          <a:p>
            <a:pPr lvl="0" algn="l"/>
            <a:r>
              <a:rPr dirty="0"/>
              <a:t>1</a:t>
            </a:r>
            <a:r>
              <a:rPr lang="en-AU" dirty="0"/>
              <a:t>. </a:t>
            </a:r>
            <a:r>
              <a:rPr lang="en-US" dirty="0">
                <a:solidFill>
                  <a:schemeClr val="bg1"/>
                </a:solidFill>
              </a:rPr>
              <a:t>Tenancy law and domestic violence</a:t>
            </a:r>
          </a:p>
        </p:txBody>
      </p:sp>
      <p:pic>
        <p:nvPicPr>
          <p:cNvPr id="9" name="Picture 4" descr="https://cdn.pixabay.com/photo/2017/06/09/22/56/lady-justice-2388500_960_720.jpg">
            <a:extLst>
              <a:ext uri="{FF2B5EF4-FFF2-40B4-BE49-F238E27FC236}">
                <a16:creationId xmlns:a16="http://schemas.microsoft.com/office/drawing/2014/main" id="{030AD675-1C3F-C843-A104-A219745AB47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 y="1469476"/>
            <a:ext cx="5094514" cy="380980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itle 1"/>
          <p:cNvSpPr txBox="1">
            <a:spLocks noGrp="1"/>
          </p:cNvSpPr>
          <p:nvPr>
            <p:ph type="title"/>
          </p:nvPr>
        </p:nvSpPr>
        <p:spPr>
          <a:xfrm>
            <a:off x="316356" y="631032"/>
            <a:ext cx="11408410" cy="1117908"/>
          </a:xfrm>
          <a:prstGeom prst="rect">
            <a:avLst/>
          </a:prstGeom>
        </p:spPr>
        <p:txBody>
          <a:bodyPr>
            <a:normAutofit fontScale="90000"/>
          </a:bodyPr>
          <a:lstStyle>
            <a:lvl1pPr>
              <a:defRPr sz="4800"/>
            </a:lvl1pPr>
          </a:lstStyle>
          <a:p>
            <a:r>
              <a:rPr lang="en-AU" sz="4000" dirty="0"/>
              <a:t>How the law may help tenants experiencing DV</a:t>
            </a:r>
            <a:endParaRPr sz="4000" dirty="0"/>
          </a:p>
        </p:txBody>
      </p:sp>
      <p:sp>
        <p:nvSpPr>
          <p:cNvPr id="378" name="As of 28 February 2019, a number of changes to NSW rental laws are in place. The rest are likely to follow the election in March 2019.…"/>
          <p:cNvSpPr txBox="1"/>
          <p:nvPr/>
        </p:nvSpPr>
        <p:spPr>
          <a:xfrm>
            <a:off x="841338" y="1783079"/>
            <a:ext cx="10509323" cy="483209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457200" indent="-457200">
              <a:buFont typeface="Arial" panose="020B0604020202020204" pitchFamily="34" charset="0"/>
              <a:buChar char="•"/>
            </a:pPr>
            <a:r>
              <a:rPr lang="en-US" sz="2800" dirty="0"/>
              <a:t>Want the perpetrator to leave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Want to end own tenancy without penalty</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Want to change the locks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Avoid financial liability for damage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Avoid being blacklisted as a “bad” tenant</a:t>
            </a:r>
          </a:p>
          <a:p>
            <a:pPr marL="457200" indent="-457200">
              <a:buFont typeface="Wingdings" charset="2"/>
              <a:buChar char="§"/>
            </a:pPr>
            <a:endParaRPr lang="en-US" sz="2800" dirty="0"/>
          </a:p>
          <a:p>
            <a:pPr marL="457200" indent="-457200">
              <a:buFont typeface="Wingdings" charset="2"/>
              <a:buChar char="§"/>
            </a:pPr>
            <a:endParaRPr lang="en-US" sz="2800"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itle 1"/>
          <p:cNvSpPr txBox="1">
            <a:spLocks noGrp="1"/>
          </p:cNvSpPr>
          <p:nvPr>
            <p:ph type="title"/>
          </p:nvPr>
        </p:nvSpPr>
        <p:spPr>
          <a:xfrm>
            <a:off x="316356" y="631032"/>
            <a:ext cx="11408410" cy="1117908"/>
          </a:xfrm>
          <a:prstGeom prst="rect">
            <a:avLst/>
          </a:prstGeom>
        </p:spPr>
        <p:txBody>
          <a:bodyPr>
            <a:normAutofit fontScale="90000"/>
          </a:bodyPr>
          <a:lstStyle>
            <a:lvl1pPr>
              <a:defRPr sz="4800"/>
            </a:lvl1pPr>
          </a:lstStyle>
          <a:p>
            <a:r>
              <a:rPr lang="en-AU" sz="4000" dirty="0"/>
              <a:t>How the law may help tenants experiencing DV</a:t>
            </a:r>
            <a:endParaRPr sz="4000" dirty="0"/>
          </a:p>
        </p:txBody>
      </p:sp>
      <p:sp>
        <p:nvSpPr>
          <p:cNvPr id="378" name="As of 28 February 2019, a number of changes to NSW rental laws are in place. The rest are likely to follow the election in March 2019.…"/>
          <p:cNvSpPr txBox="1"/>
          <p:nvPr/>
        </p:nvSpPr>
        <p:spPr>
          <a:xfrm>
            <a:off x="841338" y="1783079"/>
            <a:ext cx="10509323" cy="463203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3100" dirty="0"/>
              <a:t>Amendments to the NSW </a:t>
            </a:r>
            <a:r>
              <a:rPr lang="en-US" sz="3100" i="1" dirty="0"/>
              <a:t>Residential Tenancies Act 2010 </a:t>
            </a:r>
            <a:r>
              <a:rPr lang="en-US" sz="3100" dirty="0"/>
              <a:t>(RT Act) commenced on 28 February 2019</a:t>
            </a:r>
          </a:p>
          <a:p>
            <a:pPr marL="457200" indent="-457200">
              <a:buFont typeface="Arial" panose="020B0604020202020204" pitchFamily="34" charset="0"/>
              <a:buChar char="•"/>
            </a:pPr>
            <a:endParaRPr lang="en-US" sz="3100" dirty="0"/>
          </a:p>
          <a:p>
            <a:pPr marL="457200" indent="-457200">
              <a:buFont typeface="Arial" panose="020B0604020202020204" pitchFamily="34" charset="0"/>
              <a:buChar char="•"/>
            </a:pPr>
            <a:r>
              <a:rPr lang="en-US" sz="3100" dirty="0"/>
              <a:t>Some of the amendments provide additional protections for tenants who have experienced domestic violence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Wingdings" charset="2"/>
              <a:buChar char="§"/>
            </a:pPr>
            <a:endParaRPr lang="en-US" sz="2800" dirty="0"/>
          </a:p>
          <a:p>
            <a:pPr marL="457200" indent="-457200">
              <a:buFont typeface="Wingdings" charset="2"/>
              <a:buChar char="§"/>
            </a:pPr>
            <a:endParaRPr lang="en-US" sz="2800" dirty="0"/>
          </a:p>
        </p:txBody>
      </p:sp>
    </p:spTree>
    <p:extLst>
      <p:ext uri="{BB962C8B-B14F-4D97-AF65-F5344CB8AC3E}">
        <p14:creationId xmlns:p14="http://schemas.microsoft.com/office/powerpoint/2010/main" val="272150389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itle 1"/>
          <p:cNvSpPr txBox="1">
            <a:spLocks noGrp="1"/>
          </p:cNvSpPr>
          <p:nvPr>
            <p:ph type="title"/>
          </p:nvPr>
        </p:nvSpPr>
        <p:spPr>
          <a:xfrm>
            <a:off x="316356" y="631032"/>
            <a:ext cx="11408410" cy="1117908"/>
          </a:xfrm>
          <a:prstGeom prst="rect">
            <a:avLst/>
          </a:prstGeom>
        </p:spPr>
        <p:txBody>
          <a:bodyPr>
            <a:normAutofit/>
          </a:bodyPr>
          <a:lstStyle>
            <a:lvl1pPr>
              <a:defRPr sz="4800"/>
            </a:lvl1pPr>
          </a:lstStyle>
          <a:p>
            <a:pPr hangingPunct="0">
              <a:lnSpc>
                <a:spcPct val="100000"/>
              </a:lnSpc>
            </a:pPr>
            <a:r>
              <a:rPr lang="en-AU" sz="4000" dirty="0"/>
              <a:t>Relevant provisions of the NSW RT Act</a:t>
            </a:r>
            <a:endParaRPr lang="en-US" sz="4000" dirty="0">
              <a:solidFill>
                <a:srgbClr val="0927D3"/>
              </a:solidFill>
              <a:latin typeface="+mn-ea"/>
              <a:sym typeface="Calibri"/>
            </a:endParaRPr>
          </a:p>
        </p:txBody>
      </p:sp>
      <p:graphicFrame>
        <p:nvGraphicFramePr>
          <p:cNvPr id="2" name="Table 1">
            <a:extLst>
              <a:ext uri="{FF2B5EF4-FFF2-40B4-BE49-F238E27FC236}">
                <a16:creationId xmlns:a16="http://schemas.microsoft.com/office/drawing/2014/main" id="{19C89CEF-07D9-D849-9184-8CD27BFEC36E}"/>
              </a:ext>
            </a:extLst>
          </p:cNvPr>
          <p:cNvGraphicFramePr>
            <a:graphicFrameLocks noGrp="1"/>
          </p:cNvGraphicFramePr>
          <p:nvPr>
            <p:extLst>
              <p:ext uri="{D42A27DB-BD31-4B8C-83A1-F6EECF244321}">
                <p14:modId xmlns:p14="http://schemas.microsoft.com/office/powerpoint/2010/main" val="4242060368"/>
              </p:ext>
            </p:extLst>
          </p:nvPr>
        </p:nvGraphicFramePr>
        <p:xfrm>
          <a:off x="897467" y="1490133"/>
          <a:ext cx="10600265" cy="5113868"/>
        </p:xfrm>
        <a:graphic>
          <a:graphicData uri="http://schemas.openxmlformats.org/drawingml/2006/table">
            <a:tbl>
              <a:tblPr firstRow="1" bandRow="1">
                <a:tableStyleId>{5940675A-B579-460E-94D1-54222C63F5DA}</a:tableStyleId>
              </a:tblPr>
              <a:tblGrid>
                <a:gridCol w="1744133">
                  <a:extLst>
                    <a:ext uri="{9D8B030D-6E8A-4147-A177-3AD203B41FA5}">
                      <a16:colId xmlns:a16="http://schemas.microsoft.com/office/drawing/2014/main" val="2259824974"/>
                    </a:ext>
                  </a:extLst>
                </a:gridCol>
                <a:gridCol w="8856132">
                  <a:extLst>
                    <a:ext uri="{9D8B030D-6E8A-4147-A177-3AD203B41FA5}">
                      <a16:colId xmlns:a16="http://schemas.microsoft.com/office/drawing/2014/main" val="713289078"/>
                    </a:ext>
                  </a:extLst>
                </a:gridCol>
              </a:tblGrid>
              <a:tr h="474718">
                <a:tc>
                  <a:txBody>
                    <a:bodyPr/>
                    <a:lstStyle/>
                    <a:p>
                      <a:pPr algn="l"/>
                      <a:r>
                        <a:rPr lang="en-US" sz="2000" b="1" dirty="0">
                          <a:solidFill>
                            <a:schemeClr val="bg1"/>
                          </a:solidFill>
                        </a:rPr>
                        <a:t>Section</a:t>
                      </a:r>
                    </a:p>
                  </a:txBody>
                  <a:tcPr>
                    <a:solidFill>
                      <a:schemeClr val="accent2">
                        <a:lumMod val="75000"/>
                      </a:schemeClr>
                    </a:solidFill>
                  </a:tcPr>
                </a:tc>
                <a:tc>
                  <a:txBody>
                    <a:bodyPr/>
                    <a:lstStyle/>
                    <a:p>
                      <a:pPr algn="l"/>
                      <a:r>
                        <a:rPr lang="en-US" sz="2000" b="1" dirty="0">
                          <a:solidFill>
                            <a:schemeClr val="bg1"/>
                          </a:solidFill>
                        </a:rPr>
                        <a:t>What is relevant about the section</a:t>
                      </a:r>
                    </a:p>
                  </a:txBody>
                  <a:tcPr>
                    <a:solidFill>
                      <a:schemeClr val="accent2">
                        <a:lumMod val="75000"/>
                      </a:schemeClr>
                    </a:solidFill>
                  </a:tcPr>
                </a:tc>
                <a:extLst>
                  <a:ext uri="{0D108BD9-81ED-4DB2-BD59-A6C34878D82A}">
                    <a16:rowId xmlns:a16="http://schemas.microsoft.com/office/drawing/2014/main" val="240319640"/>
                  </a:ext>
                </a:extLst>
              </a:tr>
              <a:tr h="841406">
                <a:tc>
                  <a:txBody>
                    <a:bodyPr/>
                    <a:lstStyle/>
                    <a:p>
                      <a:pPr algn="ctr"/>
                      <a:r>
                        <a:rPr lang="en-US" sz="1600" dirty="0"/>
                        <a:t>3</a:t>
                      </a:r>
                    </a:p>
                  </a:txBody>
                  <a:tcPr/>
                </a:tc>
                <a:tc>
                  <a:txBody>
                    <a:bodyPr/>
                    <a:lstStyle/>
                    <a:p>
                      <a:pPr algn="l"/>
                      <a:r>
                        <a:rPr lang="en-US" sz="1600" dirty="0"/>
                        <a:t>Definitions of: </a:t>
                      </a:r>
                    </a:p>
                    <a:p>
                      <a:pPr algn="l"/>
                      <a:r>
                        <a:rPr lang="en-US" sz="1600" dirty="0"/>
                        <a:t>- Apprehended Violence Order </a:t>
                      </a:r>
                    </a:p>
                    <a:p>
                      <a:pPr algn="l"/>
                      <a:r>
                        <a:rPr lang="en-US" sz="1600" dirty="0"/>
                        <a:t>- Domestic Violence offence</a:t>
                      </a:r>
                    </a:p>
                  </a:txBody>
                  <a:tcPr/>
                </a:tc>
                <a:extLst>
                  <a:ext uri="{0D108BD9-81ED-4DB2-BD59-A6C34878D82A}">
                    <a16:rowId xmlns:a16="http://schemas.microsoft.com/office/drawing/2014/main" val="1269607848"/>
                  </a:ext>
                </a:extLst>
              </a:tr>
              <a:tr h="474718">
                <a:tc>
                  <a:txBody>
                    <a:bodyPr/>
                    <a:lstStyle/>
                    <a:p>
                      <a:pPr algn="ctr"/>
                      <a:r>
                        <a:rPr lang="en-US" sz="1600" dirty="0"/>
                        <a:t>54(1A) and (1B)</a:t>
                      </a:r>
                    </a:p>
                  </a:txBody>
                  <a:tcPr/>
                </a:tc>
                <a:tc>
                  <a:txBody>
                    <a:bodyPr/>
                    <a:lstStyle/>
                    <a:p>
                      <a:pPr algn="l"/>
                      <a:r>
                        <a:rPr lang="en-US" sz="1600" dirty="0"/>
                        <a:t>Limits vicarious liability (damage) if perpetrator is </a:t>
                      </a:r>
                      <a:r>
                        <a:rPr lang="en-US" sz="1600" b="1" dirty="0"/>
                        <a:t>NOT </a:t>
                      </a:r>
                      <a:r>
                        <a:rPr lang="en-US" sz="1600" b="0" dirty="0"/>
                        <a:t>a tenant</a:t>
                      </a:r>
                      <a:endParaRPr lang="en-US" sz="1600" dirty="0"/>
                    </a:p>
                  </a:txBody>
                  <a:tcPr/>
                </a:tc>
                <a:extLst>
                  <a:ext uri="{0D108BD9-81ED-4DB2-BD59-A6C34878D82A}">
                    <a16:rowId xmlns:a16="http://schemas.microsoft.com/office/drawing/2014/main" val="3928221352"/>
                  </a:ext>
                </a:extLst>
              </a:tr>
              <a:tr h="4747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71</a:t>
                      </a:r>
                    </a:p>
                  </a:txBody>
                  <a:tcPr/>
                </a:tc>
                <a:tc>
                  <a:txBody>
                    <a:bodyPr/>
                    <a:lstStyle/>
                    <a:p>
                      <a:pPr algn="l"/>
                      <a:r>
                        <a:rPr lang="en-US" sz="1600" dirty="0"/>
                        <a:t>Circumstance in which tenant can change locks</a:t>
                      </a:r>
                    </a:p>
                  </a:txBody>
                  <a:tcPr/>
                </a:tc>
                <a:extLst>
                  <a:ext uri="{0D108BD9-81ED-4DB2-BD59-A6C34878D82A}">
                    <a16:rowId xmlns:a16="http://schemas.microsoft.com/office/drawing/2014/main" val="2544963555"/>
                  </a:ext>
                </a:extLst>
              </a:tr>
              <a:tr h="474718">
                <a:tc>
                  <a:txBody>
                    <a:bodyPr/>
                    <a:lstStyle/>
                    <a:p>
                      <a:pPr algn="ctr"/>
                      <a:r>
                        <a:rPr lang="en-US" sz="1600" dirty="0"/>
                        <a:t>72(2)</a:t>
                      </a:r>
                    </a:p>
                  </a:txBody>
                  <a:tcPr/>
                </a:tc>
                <a:tc>
                  <a:txBody>
                    <a:bodyPr/>
                    <a:lstStyle/>
                    <a:p>
                      <a:pPr algn="l"/>
                      <a:r>
                        <a:rPr lang="en-US" sz="1600" dirty="0"/>
                        <a:t>New keys do not have to be given to a person excluded from property by AVO</a:t>
                      </a:r>
                    </a:p>
                  </a:txBody>
                  <a:tcPr/>
                </a:tc>
                <a:extLst>
                  <a:ext uri="{0D108BD9-81ED-4DB2-BD59-A6C34878D82A}">
                    <a16:rowId xmlns:a16="http://schemas.microsoft.com/office/drawing/2014/main" val="2779187416"/>
                  </a:ext>
                </a:extLst>
              </a:tr>
              <a:tr h="474718">
                <a:tc>
                  <a:txBody>
                    <a:bodyPr/>
                    <a:lstStyle/>
                    <a:p>
                      <a:pPr algn="ctr"/>
                      <a:r>
                        <a:rPr lang="en-US" sz="1600" dirty="0"/>
                        <a:t>79</a:t>
                      </a:r>
                    </a:p>
                  </a:txBody>
                  <a:tcPr/>
                </a:tc>
                <a:tc>
                  <a:txBody>
                    <a:bodyPr/>
                    <a:lstStyle/>
                    <a:p>
                      <a:pPr algn="l"/>
                      <a:r>
                        <a:rPr lang="en-US" sz="1600" dirty="0"/>
                        <a:t>Change of tenants after AVO</a:t>
                      </a:r>
                    </a:p>
                  </a:txBody>
                  <a:tcPr/>
                </a:tc>
                <a:extLst>
                  <a:ext uri="{0D108BD9-81ED-4DB2-BD59-A6C34878D82A}">
                    <a16:rowId xmlns:a16="http://schemas.microsoft.com/office/drawing/2014/main" val="924683348"/>
                  </a:ext>
                </a:extLst>
              </a:tr>
              <a:tr h="474718">
                <a:tc>
                  <a:txBody>
                    <a:bodyPr/>
                    <a:lstStyle/>
                    <a:p>
                      <a:pPr algn="ctr"/>
                      <a:r>
                        <a:rPr lang="en-US" sz="1600" dirty="0"/>
                        <a:t>95(4)</a:t>
                      </a:r>
                    </a:p>
                  </a:txBody>
                  <a:tcPr/>
                </a:tc>
                <a:tc>
                  <a:txBody>
                    <a:bodyPr/>
                    <a:lstStyle/>
                    <a:p>
                      <a:pPr algn="l"/>
                      <a:r>
                        <a:rPr lang="en-US" sz="1600" dirty="0"/>
                        <a:t>Prevents eviction of occupant who has not had opportunity to use s79</a:t>
                      </a:r>
                    </a:p>
                  </a:txBody>
                  <a:tcPr/>
                </a:tc>
                <a:extLst>
                  <a:ext uri="{0D108BD9-81ED-4DB2-BD59-A6C34878D82A}">
                    <a16:rowId xmlns:a16="http://schemas.microsoft.com/office/drawing/2014/main" val="1064881165"/>
                  </a:ext>
                </a:extLst>
              </a:tr>
              <a:tr h="474718">
                <a:tc>
                  <a:txBody>
                    <a:bodyPr/>
                    <a:lstStyle/>
                    <a:p>
                      <a:pPr algn="ctr"/>
                      <a:r>
                        <a:rPr lang="en-US" sz="1600" dirty="0"/>
                        <a:t>105A</a:t>
                      </a:r>
                    </a:p>
                  </a:txBody>
                  <a:tcPr/>
                </a:tc>
                <a:tc>
                  <a:txBody>
                    <a:bodyPr/>
                    <a:lstStyle/>
                    <a:p>
                      <a:pPr algn="l"/>
                      <a:r>
                        <a:rPr lang="en-US" sz="1600" dirty="0"/>
                        <a:t>Termination by tenant in circumstances of domestic violence</a:t>
                      </a:r>
                    </a:p>
                  </a:txBody>
                  <a:tcPr/>
                </a:tc>
                <a:extLst>
                  <a:ext uri="{0D108BD9-81ED-4DB2-BD59-A6C34878D82A}">
                    <a16:rowId xmlns:a16="http://schemas.microsoft.com/office/drawing/2014/main" val="823039938"/>
                  </a:ext>
                </a:extLst>
              </a:tr>
              <a:tr h="474718">
                <a:tc>
                  <a:txBody>
                    <a:bodyPr/>
                    <a:lstStyle/>
                    <a:p>
                      <a:pPr algn="ctr"/>
                      <a:r>
                        <a:rPr lang="en-US" sz="1600" dirty="0"/>
                        <a:t>174(4)</a:t>
                      </a:r>
                    </a:p>
                  </a:txBody>
                  <a:tcPr/>
                </a:tc>
                <a:tc>
                  <a:txBody>
                    <a:bodyPr/>
                    <a:lstStyle/>
                    <a:p>
                      <a:pPr algn="l"/>
                      <a:r>
                        <a:rPr lang="en-US" sz="1600" dirty="0"/>
                        <a:t>Repayment of bond to former co-tenant who is subject to AVO</a:t>
                      </a:r>
                    </a:p>
                  </a:txBody>
                  <a:tcPr/>
                </a:tc>
                <a:extLst>
                  <a:ext uri="{0D108BD9-81ED-4DB2-BD59-A6C34878D82A}">
                    <a16:rowId xmlns:a16="http://schemas.microsoft.com/office/drawing/2014/main" val="252820111"/>
                  </a:ext>
                </a:extLst>
              </a:tr>
              <a:tr h="474718">
                <a:tc>
                  <a:txBody>
                    <a:bodyPr/>
                    <a:lstStyle/>
                    <a:p>
                      <a:pPr algn="ctr"/>
                      <a:r>
                        <a:rPr lang="en-US" sz="1600" dirty="0"/>
                        <a:t>213A</a:t>
                      </a:r>
                    </a:p>
                  </a:txBody>
                  <a:tcPr/>
                </a:tc>
                <a:tc>
                  <a:txBody>
                    <a:bodyPr/>
                    <a:lstStyle/>
                    <a:p>
                      <a:pPr algn="l"/>
                      <a:r>
                        <a:rPr lang="en-US" sz="1600" dirty="0"/>
                        <a:t>Restrictions of database listing for person who give DV termination notice</a:t>
                      </a:r>
                    </a:p>
                  </a:txBody>
                  <a:tcPr/>
                </a:tc>
                <a:extLst>
                  <a:ext uri="{0D108BD9-81ED-4DB2-BD59-A6C34878D82A}">
                    <a16:rowId xmlns:a16="http://schemas.microsoft.com/office/drawing/2014/main" val="1837933132"/>
                  </a:ext>
                </a:extLst>
              </a:tr>
            </a:tbl>
          </a:graphicData>
        </a:graphic>
      </p:graphicFrame>
    </p:spTree>
    <p:extLst>
      <p:ext uri="{BB962C8B-B14F-4D97-AF65-F5344CB8AC3E}">
        <p14:creationId xmlns:p14="http://schemas.microsoft.com/office/powerpoint/2010/main" val="223560778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itle 1"/>
          <p:cNvSpPr txBox="1">
            <a:spLocks noGrp="1"/>
          </p:cNvSpPr>
          <p:nvPr>
            <p:ph type="title"/>
          </p:nvPr>
        </p:nvSpPr>
        <p:spPr>
          <a:xfrm>
            <a:off x="316356" y="631032"/>
            <a:ext cx="11408410" cy="1117908"/>
          </a:xfrm>
          <a:prstGeom prst="rect">
            <a:avLst/>
          </a:prstGeom>
        </p:spPr>
        <p:txBody>
          <a:bodyPr>
            <a:normAutofit/>
          </a:bodyPr>
          <a:lstStyle>
            <a:lvl1pPr>
              <a:defRPr sz="4800"/>
            </a:lvl1pPr>
          </a:lstStyle>
          <a:p>
            <a:r>
              <a:rPr lang="en-AU" sz="4000" dirty="0"/>
              <a:t>Questions to ask the client</a:t>
            </a:r>
            <a:endParaRPr sz="4000" dirty="0"/>
          </a:p>
        </p:txBody>
      </p:sp>
      <p:pic>
        <p:nvPicPr>
          <p:cNvPr id="2052" name="Picture 4" descr="Question Mark, Note, Request, Matter, Requests">
            <a:extLst>
              <a:ext uri="{FF2B5EF4-FFF2-40B4-BE49-F238E27FC236}">
                <a16:creationId xmlns:a16="http://schemas.microsoft.com/office/drawing/2014/main" id="{2703889B-1605-6A4C-A4EE-25A80F403FF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4911" y="419059"/>
            <a:ext cx="1364020" cy="1364020"/>
          </a:xfrm>
          <a:prstGeom prst="rect">
            <a:avLst/>
          </a:prstGeom>
          <a:noFill/>
          <a:extLst>
            <a:ext uri="{909E8E84-426E-40dd-AFC4-6F175D3DCCD1}">
              <a14:hiddenFill xmlns="" xmlns:a14="http://schemas.microsoft.com/office/drawing/2010/main">
                <a:solidFill>
                  <a:srgbClr val="FFFFFF"/>
                </a:solidFill>
              </a14:hiddenFill>
            </a:ext>
          </a:extLst>
        </p:spPr>
      </p:pic>
      <p:sp>
        <p:nvSpPr>
          <p:cNvPr id="378" name="As of 28 February 2019, a number of changes to NSW rental laws are in place. The rest are likely to follow the election in March 2019.…"/>
          <p:cNvSpPr txBox="1"/>
          <p:nvPr/>
        </p:nvSpPr>
        <p:spPr>
          <a:xfrm>
            <a:off x="841338" y="1783079"/>
            <a:ext cx="10509323" cy="440120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457200" indent="-457200">
              <a:buFont typeface="Wingdings" charset="2"/>
              <a:buChar char="§"/>
            </a:pPr>
            <a:endParaRPr lang="en-US" sz="2800" dirty="0"/>
          </a:p>
          <a:p>
            <a:pPr marL="457200" indent="-457200">
              <a:buFont typeface="Wingdings" charset="2"/>
              <a:buChar char="§"/>
            </a:pPr>
            <a:r>
              <a:rPr lang="en-US" sz="2800" dirty="0"/>
              <a:t>Do you want to stay or leave?</a:t>
            </a:r>
          </a:p>
          <a:p>
            <a:pPr marL="457200" indent="-457200">
              <a:buFont typeface="Wingdings" charset="2"/>
              <a:buChar char="§"/>
            </a:pPr>
            <a:endParaRPr lang="en-US" sz="2800" dirty="0"/>
          </a:p>
          <a:p>
            <a:pPr marL="457200" indent="-457200">
              <a:buFont typeface="Wingdings" charset="2"/>
              <a:buChar char="§"/>
            </a:pPr>
            <a:r>
              <a:rPr lang="en-US" sz="2800" dirty="0"/>
              <a:t>Are you on the lease?</a:t>
            </a:r>
          </a:p>
          <a:p>
            <a:pPr marL="457200" indent="-457200">
              <a:buFont typeface="Wingdings" charset="2"/>
              <a:buChar char="§"/>
            </a:pPr>
            <a:endParaRPr lang="en-US" sz="2800" dirty="0"/>
          </a:p>
          <a:p>
            <a:pPr marL="457200" indent="-457200">
              <a:buFont typeface="Wingdings" charset="2"/>
              <a:buChar char="§"/>
            </a:pPr>
            <a:r>
              <a:rPr lang="en-US" sz="2800" dirty="0"/>
              <a:t>Is the perpetrator on the lease?</a:t>
            </a:r>
          </a:p>
          <a:p>
            <a:pPr marL="457200" indent="-457200">
              <a:buFont typeface="Wingdings" charset="2"/>
              <a:buChar char="§"/>
            </a:pPr>
            <a:endParaRPr lang="en-US" sz="2800" dirty="0"/>
          </a:p>
          <a:p>
            <a:pPr marL="457200" indent="-457200">
              <a:buFont typeface="Wingdings" charset="2"/>
              <a:buChar char="§"/>
            </a:pPr>
            <a:r>
              <a:rPr lang="en-US" sz="2800" dirty="0"/>
              <a:t>Is the lease for a fixed term? If so, has the fixed term ended?</a:t>
            </a:r>
          </a:p>
          <a:p>
            <a:pPr marL="457200" indent="-457200">
              <a:buFont typeface="Wingdings" charset="2"/>
              <a:buChar char="§"/>
            </a:pPr>
            <a:endParaRPr lang="en-US" sz="2800" dirty="0"/>
          </a:p>
          <a:p>
            <a:pPr marL="457200" indent="-457200">
              <a:buFont typeface="Wingdings" charset="2"/>
              <a:buChar char="§"/>
            </a:pPr>
            <a:r>
              <a:rPr lang="en-US" sz="2800" dirty="0"/>
              <a:t>Is there an AVO?</a:t>
            </a:r>
          </a:p>
        </p:txBody>
      </p:sp>
    </p:spTree>
    <p:extLst>
      <p:ext uri="{BB962C8B-B14F-4D97-AF65-F5344CB8AC3E}">
        <p14:creationId xmlns:p14="http://schemas.microsoft.com/office/powerpoint/2010/main" val="827960881"/>
      </p:ext>
    </p:extLst>
  </p:cSld>
  <p:clrMapOvr>
    <a:masterClrMapping/>
  </p:clrMapOvr>
  <p:transition spd="med"/>
</p:sld>
</file>

<file path=ppt/theme/theme1.xml><?xml version="1.0" encoding="utf-8"?>
<a:theme xmlns:a="http://schemas.openxmlformats.org/drawingml/2006/main" name="University of Melbourne">
  <a:themeElements>
    <a:clrScheme name="University of Melbourne">
      <a:dk1>
        <a:srgbClr val="303030"/>
      </a:dk1>
      <a:lt1>
        <a:srgbClr val="FFFFFF"/>
      </a:lt1>
      <a:dk2>
        <a:srgbClr val="A7A7A7"/>
      </a:dk2>
      <a:lt2>
        <a:srgbClr val="535353"/>
      </a:lt2>
      <a:accent1>
        <a:srgbClr val="094183"/>
      </a:accent1>
      <a:accent2>
        <a:srgbClr val="4597AD"/>
      </a:accent2>
      <a:accent3>
        <a:srgbClr val="FF9200"/>
      </a:accent3>
      <a:accent4>
        <a:srgbClr val="5D7FBE"/>
      </a:accent4>
      <a:accent5>
        <a:srgbClr val="DDAD6A"/>
      </a:accent5>
      <a:accent6>
        <a:srgbClr val="D1694C"/>
      </a:accent6>
      <a:hlink>
        <a:srgbClr val="0000FF"/>
      </a:hlink>
      <a:folHlink>
        <a:srgbClr val="FF00FF"/>
      </a:folHlink>
    </a:clrScheme>
    <a:fontScheme name="University of Melbourne">
      <a:majorFont>
        <a:latin typeface="Calibri"/>
        <a:ea typeface="Calibri"/>
        <a:cs typeface="Calibri"/>
      </a:majorFont>
      <a:minorFont>
        <a:latin typeface="Helvetica"/>
        <a:ea typeface="Helvetica"/>
        <a:cs typeface="Helvetica"/>
      </a:minorFont>
    </a:fontScheme>
    <a:fmtScheme name="University of Melbourn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0303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0303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University of Melbourne">
  <a:themeElements>
    <a:clrScheme name="University of Melbourne">
      <a:dk1>
        <a:srgbClr val="000000"/>
      </a:dk1>
      <a:lt1>
        <a:srgbClr val="FFFFFF"/>
      </a:lt1>
      <a:dk2>
        <a:srgbClr val="A7A7A7"/>
      </a:dk2>
      <a:lt2>
        <a:srgbClr val="535353"/>
      </a:lt2>
      <a:accent1>
        <a:srgbClr val="094183"/>
      </a:accent1>
      <a:accent2>
        <a:srgbClr val="4597AD"/>
      </a:accent2>
      <a:accent3>
        <a:srgbClr val="FF9200"/>
      </a:accent3>
      <a:accent4>
        <a:srgbClr val="5D7FBE"/>
      </a:accent4>
      <a:accent5>
        <a:srgbClr val="DDAD6A"/>
      </a:accent5>
      <a:accent6>
        <a:srgbClr val="D1694C"/>
      </a:accent6>
      <a:hlink>
        <a:srgbClr val="0000FF"/>
      </a:hlink>
      <a:folHlink>
        <a:srgbClr val="FF00FF"/>
      </a:folHlink>
    </a:clrScheme>
    <a:fontScheme name="University of Melbourne">
      <a:majorFont>
        <a:latin typeface="Calibri"/>
        <a:ea typeface="Calibri"/>
        <a:cs typeface="Calibri"/>
      </a:majorFont>
      <a:minorFont>
        <a:latin typeface="Helvetica"/>
        <a:ea typeface="Helvetica"/>
        <a:cs typeface="Helvetica"/>
      </a:minorFont>
    </a:fontScheme>
    <a:fmtScheme name="University of Melbourn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0303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0303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6289</TotalTime>
  <Words>1672</Words>
  <Application>Microsoft Macintosh PowerPoint</Application>
  <PresentationFormat>Widescreen</PresentationFormat>
  <Paragraphs>270</Paragraphs>
  <Slides>41</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Helvetica</vt:lpstr>
      <vt:lpstr>Wingdings</vt:lpstr>
      <vt:lpstr>University of Melbourne</vt:lpstr>
      <vt:lpstr>PowerPoint Presentation</vt:lpstr>
      <vt:lpstr>Kimberley Mackenzie</vt:lpstr>
      <vt:lpstr>PowerPoint Presentation</vt:lpstr>
      <vt:lpstr>Outline</vt:lpstr>
      <vt:lpstr>PowerPoint Presentation</vt:lpstr>
      <vt:lpstr>How the law may help tenants experiencing DV</vt:lpstr>
      <vt:lpstr>How the law may help tenants experiencing DV</vt:lpstr>
      <vt:lpstr>Relevant provisions of the NSW RT Act</vt:lpstr>
      <vt:lpstr>Questions to ask the client</vt:lpstr>
      <vt:lpstr>PowerPoint Presentation</vt:lpstr>
      <vt:lpstr>When the client wants to stay</vt:lpstr>
      <vt:lpstr>When the client wants to stay</vt:lpstr>
      <vt:lpstr>When the client wants to stay</vt:lpstr>
      <vt:lpstr>When the client wants to stay</vt:lpstr>
      <vt:lpstr>When the client wants to stay</vt:lpstr>
      <vt:lpstr>PowerPoint Presentation</vt:lpstr>
      <vt:lpstr>When the client wants to leave</vt:lpstr>
      <vt:lpstr>Domestic Violence Termination Notice (DVTN)</vt:lpstr>
      <vt:lpstr>Domestic Violence Termination Notice (DVTN)</vt:lpstr>
      <vt:lpstr>Domestic Violence Termination Notice (DVTN)</vt:lpstr>
      <vt:lpstr>Domestic Violence Termination Notice (DVTN)</vt:lpstr>
      <vt:lpstr>Evidence for DVTN</vt:lpstr>
      <vt:lpstr>Declaration by doctor</vt:lpstr>
      <vt:lpstr>Serving the DVTN</vt:lpstr>
      <vt:lpstr>When the client wants to leave</vt:lpstr>
      <vt:lpstr>When the client wants to leave</vt:lpstr>
      <vt:lpstr>PowerPoint Presentation</vt:lpstr>
      <vt:lpstr>Liability for damage</vt:lpstr>
      <vt:lpstr>PowerPoint Presentation</vt:lpstr>
      <vt:lpstr>Changing the locks</vt:lpstr>
      <vt:lpstr>PowerPoint Presentation</vt:lpstr>
      <vt:lpstr>Restrictions on “bad tenant” database listings</vt:lpstr>
      <vt:lpstr>PowerPoint Presentation</vt:lpstr>
      <vt:lpstr>Resources / Where to get help</vt:lpstr>
      <vt:lpstr>Resources / Where to get help</vt:lpstr>
      <vt:lpstr>Resources / Where to get help</vt:lpstr>
      <vt:lpstr>Kimberley Mackenzie</vt:lpstr>
      <vt:lpstr>PowerPoint Presentation</vt:lpstr>
      <vt:lpstr>Before You Go</vt:lpstr>
      <vt:lpstr>PowerPoint Presentation</vt:lpstr>
      <vt:lpstr>We Can Come to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Kimberley Mackenzie</dc:creator>
  <cp:lastModifiedBy>Microsoft Office User</cp:lastModifiedBy>
  <cp:revision>183</cp:revision>
  <dcterms:modified xsi:type="dcterms:W3CDTF">2020-02-06T03:23:34Z</dcterms:modified>
</cp:coreProperties>
</file>