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73" r:id="rId6"/>
    <p:sldId id="315" r:id="rId7"/>
    <p:sldId id="344" r:id="rId8"/>
    <p:sldId id="348" r:id="rId9"/>
    <p:sldId id="376" r:id="rId10"/>
    <p:sldId id="317" r:id="rId11"/>
    <p:sldId id="352" r:id="rId12"/>
    <p:sldId id="350" r:id="rId13"/>
    <p:sldId id="351" r:id="rId14"/>
    <p:sldId id="332" r:id="rId15"/>
    <p:sldId id="349" r:id="rId16"/>
    <p:sldId id="377" r:id="rId17"/>
    <p:sldId id="355" r:id="rId18"/>
    <p:sldId id="356" r:id="rId19"/>
    <p:sldId id="357" r:id="rId20"/>
    <p:sldId id="381" r:id="rId21"/>
    <p:sldId id="358" r:id="rId22"/>
    <p:sldId id="359" r:id="rId23"/>
    <p:sldId id="360" r:id="rId24"/>
    <p:sldId id="378" r:id="rId25"/>
    <p:sldId id="362" r:id="rId26"/>
    <p:sldId id="363" r:id="rId27"/>
    <p:sldId id="382" r:id="rId28"/>
    <p:sldId id="364" r:id="rId29"/>
    <p:sldId id="379" r:id="rId30"/>
    <p:sldId id="366" r:id="rId31"/>
    <p:sldId id="368" r:id="rId32"/>
    <p:sldId id="369" r:id="rId33"/>
    <p:sldId id="370" r:id="rId34"/>
    <p:sldId id="380" r:id="rId35"/>
    <p:sldId id="371" r:id="rId36"/>
    <p:sldId id="372" r:id="rId37"/>
    <p:sldId id="279" r:id="rId38"/>
    <p:sldId id="340" r:id="rId39"/>
    <p:sldId id="342" r:id="rId40"/>
    <p:sldId id="281" r:id="rId41"/>
    <p:sldId id="282" r:id="rId42"/>
    <p:sldId id="283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BCA"/>
          </a:solidFill>
        </a:fill>
      </a:tcStyle>
    </a:wholeTbl>
    <a:band2H>
      <a:tcTxStyle/>
      <a:tcStyle>
        <a:tcBdr/>
        <a:fill>
          <a:solidFill>
            <a:srgbClr val="FFEE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3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1905" autoAdjust="0"/>
  </p:normalViewPr>
  <p:slideViewPr>
    <p:cSldViewPr snapToGrid="0" snapToObjects="1">
      <p:cViewPr varScale="1">
        <p:scale>
          <a:sx n="107" d="100"/>
          <a:sy n="107" d="100"/>
        </p:scale>
        <p:origin x="-35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7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36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02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0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4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5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48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1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66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02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02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69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6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1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0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4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36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65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89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2E4B725-2203-4ED2-9256-A661C18EFA60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9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9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5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rlc.org.au/training" TargetMode="External"/><Relationship Id="rId3" Type="http://schemas.openxmlformats.org/officeDocument/2006/relationships/hyperlink" Target="mailto:education@rlc.org.au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education@rlc.org.au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tangle 1"/>
          <p:cNvSpPr/>
          <p:nvPr/>
        </p:nvSpPr>
        <p:spPr>
          <a:xfrm>
            <a:off x="-12001" y="5173579"/>
            <a:ext cx="12204001" cy="16844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62" y="5380968"/>
            <a:ext cx="4481845" cy="12696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1815134"/>
            <a:ext cx="11338371" cy="2147266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itle 1"/>
          <p:cNvSpPr txBox="1"/>
          <p:nvPr/>
        </p:nvSpPr>
        <p:spPr>
          <a:xfrm>
            <a:off x="734291" y="657725"/>
            <a:ext cx="5721926" cy="48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937512" y="3655550"/>
            <a:ext cx="4469583" cy="59560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090862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247064"/>
            <a:ext cx="4476908" cy="10842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2712" y="5673264"/>
            <a:ext cx="11934826" cy="754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sz="2400" b="1"/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1"/>
          <p:cNvSpPr txBox="1"/>
          <p:nvPr/>
        </p:nvSpPr>
        <p:spPr>
          <a:xfrm>
            <a:off x="734291" y="657725"/>
            <a:ext cx="5721926" cy="5582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937512" y="4136812"/>
            <a:ext cx="4469583" cy="59560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572126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728326"/>
            <a:ext cx="4476908" cy="10789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val 20"/>
          <p:cNvSpPr/>
          <p:nvPr/>
        </p:nvSpPr>
        <p:spPr>
          <a:xfrm>
            <a:off x="483847" y="-2200488"/>
            <a:ext cx="11258975" cy="11258976"/>
          </a:xfrm>
          <a:prstGeom prst="ellipse">
            <a:avLst/>
          </a:prstGeom>
          <a:solidFill>
            <a:srgbClr val="229CD0">
              <a:alpha val="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712" y="3443347"/>
            <a:ext cx="11934826" cy="754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1pPr>
            <a:lvl2pPr marL="388799" indent="-388799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2pPr>
            <a:lvl3pPr marL="604800" indent="-388800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3pPr>
            <a:lvl4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4pPr>
            <a:lvl5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Box 2"/>
          <p:cNvSpPr txBox="1"/>
          <p:nvPr/>
        </p:nvSpPr>
        <p:spPr>
          <a:xfrm>
            <a:off x="0" y="2759243"/>
            <a:ext cx="12192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Resources for this workshop: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l 6"/>
          <p:cNvSpPr/>
          <p:nvPr/>
        </p:nvSpPr>
        <p:spPr>
          <a:xfrm>
            <a:off x="6498190" y="-185471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82915" y="3587806"/>
            <a:ext cx="1824361" cy="186802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TextBox 3"/>
          <p:cNvSpPr txBox="1"/>
          <p:nvPr/>
        </p:nvSpPr>
        <p:spPr>
          <a:xfrm>
            <a:off x="935300" y="2005261"/>
            <a:ext cx="1029600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+mn-lt"/>
                <a:ea typeface="+mn-ea"/>
                <a:cs typeface="+mn-cs"/>
                <a:sym typeface="Helvetica"/>
              </a:defRPr>
            </a:pPr>
            <a:r>
              <a:t>Your feedback </a:t>
            </a:r>
            <a:r>
              <a:rPr b="0"/>
              <a:t>helps us improve our training.</a:t>
            </a:r>
          </a:p>
          <a:p>
            <a:pPr algn="ctr">
              <a:defRPr sz="3600">
                <a:latin typeface="+mn-lt"/>
                <a:ea typeface="+mn-ea"/>
                <a:cs typeface="+mn-cs"/>
                <a:sym typeface="Helvetica"/>
              </a:defRPr>
            </a:pPr>
            <a:r>
              <a:t>Please stay with us for another 60 seconds…</a:t>
            </a:r>
          </a:p>
        </p:txBody>
      </p:sp>
      <p:sp>
        <p:nvSpPr>
          <p:cNvPr id="188" name="TextBox 16"/>
          <p:cNvSpPr txBox="1"/>
          <p:nvPr/>
        </p:nvSpPr>
        <p:spPr>
          <a:xfrm>
            <a:off x="5121204" y="3587805"/>
            <a:ext cx="5248962" cy="186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2700" b="1">
                <a:latin typeface="+mn-lt"/>
                <a:ea typeface="+mn-ea"/>
                <a:cs typeface="+mn-cs"/>
                <a:sym typeface="Helvetica"/>
              </a:defRPr>
            </a:pPr>
            <a:r>
              <a:t>Training: </a:t>
            </a: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2"/>
              </a:rPr>
              <a:t>rlc.org.au/training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t>Enquiries: Nick Manning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education@rlc.org.au</a:t>
            </a:r>
          </a:p>
        </p:txBody>
      </p:sp>
      <p:sp>
        <p:nvSpPr>
          <p:cNvPr id="189" name="TextBox 17"/>
          <p:cNvSpPr txBox="1"/>
          <p:nvPr/>
        </p:nvSpPr>
        <p:spPr>
          <a:xfrm>
            <a:off x="935300" y="5838045"/>
            <a:ext cx="102960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This workshop is a guide to the law in NSW, Australia. It is not a substitute for legal advice. If you have a legal problem, seek legal advice from a legal centre or Legal Aid. 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val 6"/>
          <p:cNvSpPr/>
          <p:nvPr/>
        </p:nvSpPr>
        <p:spPr>
          <a:xfrm>
            <a:off x="6498190" y="-185471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TextBox 3"/>
          <p:cNvSpPr txBox="1"/>
          <p:nvPr/>
        </p:nvSpPr>
        <p:spPr>
          <a:xfrm>
            <a:off x="935300" y="2206818"/>
            <a:ext cx="10296002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RLC can present this workshop at your staff training or interagency – or we can customise training to suit your needs.</a:t>
            </a:r>
          </a:p>
        </p:txBody>
      </p:sp>
      <p:sp>
        <p:nvSpPr>
          <p:cNvPr id="201" name="TextBox 9"/>
          <p:cNvSpPr txBox="1"/>
          <p:nvPr/>
        </p:nvSpPr>
        <p:spPr>
          <a:xfrm>
            <a:off x="5121204" y="4465768"/>
            <a:ext cx="5248962" cy="186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2700" b="1">
                <a:latin typeface="+mn-lt"/>
                <a:ea typeface="+mn-ea"/>
                <a:cs typeface="+mn-cs"/>
                <a:sym typeface="Helvetica"/>
              </a:defRPr>
            </a:pPr>
            <a:r>
              <a:t>Enquiries: </a:t>
            </a:r>
            <a:r>
              <a:rPr b="0"/>
              <a:t>Nick Manning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t>(02) 9698 7277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2"/>
              </a:rPr>
              <a:t>education@rlc.org.au</a:t>
            </a:r>
          </a:p>
        </p:txBody>
      </p:sp>
      <p:sp>
        <p:nvSpPr>
          <p:cNvPr id="20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7115" y="4465768"/>
            <a:ext cx="1824361" cy="186802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211" name="TextBox 1"/>
          <p:cNvSpPr txBox="1"/>
          <p:nvPr/>
        </p:nvSpPr>
        <p:spPr>
          <a:xfrm>
            <a:off x="886021" y="2926076"/>
            <a:ext cx="391451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Thank you</a:t>
            </a:r>
          </a:p>
        </p:txBody>
      </p:sp>
      <p:sp>
        <p:nvSpPr>
          <p:cNvPr id="212" name="Oval 12"/>
          <p:cNvSpPr/>
          <p:nvPr/>
        </p:nvSpPr>
        <p:spPr>
          <a:xfrm>
            <a:off x="46032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Oval 13"/>
          <p:cNvSpPr/>
          <p:nvPr/>
        </p:nvSpPr>
        <p:spPr>
          <a:xfrm>
            <a:off x="6340349" y="-177802"/>
            <a:ext cx="16478251" cy="164782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3494" y="5403158"/>
            <a:ext cx="4122835" cy="116794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FFFFFF"/>
                </a:solidFill>
              </a:defRPr>
            </a:lvl1pPr>
            <a:lvl2pPr marL="388799" indent="-388799">
              <a:lnSpc>
                <a:spcPct val="150000"/>
              </a:lnSpc>
              <a:defRPr sz="3600">
                <a:solidFill>
                  <a:srgbClr val="FFFFFF"/>
                </a:solidFill>
              </a:defRPr>
            </a:lvl2pPr>
            <a:lvl3pPr marL="604800" indent="-388800">
              <a:lnSpc>
                <a:spcPct val="150000"/>
              </a:lnSpc>
              <a:defRPr sz="3600">
                <a:solidFill>
                  <a:srgbClr val="FFFFFF"/>
                </a:solidFill>
              </a:defRPr>
            </a:lvl3pPr>
            <a:lvl4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4pPr>
            <a:lvl5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Oval 4"/>
          <p:cNvSpPr/>
          <p:nvPr/>
        </p:nvSpPr>
        <p:spPr>
          <a:xfrm>
            <a:off x="6020560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Oval 6"/>
          <p:cNvSpPr/>
          <p:nvPr/>
        </p:nvSpPr>
        <p:spPr>
          <a:xfrm>
            <a:off x="77576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576469" y="395066"/>
            <a:ext cx="10888183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6468" y="1532414"/>
            <a:ext cx="5139889" cy="4376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800"/>
            </a:lvl1pPr>
            <a:lvl2pPr marL="251999" indent="-251999">
              <a:spcBef>
                <a:spcPts val="1000"/>
              </a:spcBef>
              <a:defRPr sz="2800"/>
            </a:lvl2pPr>
            <a:lvl3pPr marL="467999" indent="-251999"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2" spcCol="359999">
            <a:normAutofit/>
          </a:bodyPr>
          <a:lstStyle>
            <a:lvl1pPr marL="342900" indent="-342900">
              <a:buSzPct val="100000"/>
              <a:buFont typeface="Arial"/>
              <a:buChar char="•"/>
              <a:defRPr sz="2800"/>
            </a:lvl1pPr>
            <a:lvl2pPr marL="302399" indent="-302399">
              <a:buFont typeface="Arial"/>
              <a:defRPr sz="2800"/>
            </a:lvl2pPr>
            <a:lvl3pPr marL="518399" indent="-302399">
              <a:buFont typeface="Arial"/>
              <a:defRPr sz="2800"/>
            </a:lvl3pPr>
            <a:lvl4pPr>
              <a:buFont typeface="Arial"/>
              <a:defRPr sz="2800"/>
            </a:lvl4pPr>
            <a:lvl5pPr>
              <a:buFont typeface="Arial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3" spcCol="179999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990619" y="4077049"/>
            <a:ext cx="10360133" cy="88736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47228" y="1366787"/>
            <a:ext cx="2646917" cy="271026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8429" y="4964410"/>
            <a:ext cx="10384516" cy="10842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800"/>
            </a:lvl1pPr>
            <a:lvl2pPr marL="302399" indent="-302399" algn="ctr">
              <a:spcBef>
                <a:spcPts val="0"/>
              </a:spcBef>
              <a:defRPr sz="2800"/>
            </a:lvl2pPr>
            <a:lvl3pPr marL="518399" indent="-302399" algn="ctr">
              <a:spcBef>
                <a:spcPts val="0"/>
              </a:spcBef>
              <a:defRPr sz="2800"/>
            </a:lvl3pPr>
            <a:lvl4pPr algn="ctr">
              <a:spcBef>
                <a:spcPts val="0"/>
              </a:spcBef>
              <a:defRPr sz="2800"/>
            </a:lvl4pPr>
            <a:lvl5pPr algn="ctr">
              <a:spcBef>
                <a:spcPts val="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Oval 5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icture Placeholder 74"/>
          <p:cNvSpPr>
            <a:spLocks noGrp="1"/>
          </p:cNvSpPr>
          <p:nvPr>
            <p:ph type="pic" idx="13"/>
          </p:nvPr>
        </p:nvSpPr>
        <p:spPr>
          <a:xfrm>
            <a:off x="1" y="1"/>
            <a:ext cx="12204001" cy="685799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5910258" cy="686950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3pPr>
            <a:lvl4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4pPr>
            <a:lvl5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929159" y="433468"/>
            <a:ext cx="4829372" cy="5739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433470"/>
            <a:ext cx="4829371" cy="278970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65647" y="433468"/>
            <a:ext cx="2292883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56457" y="433468"/>
            <a:ext cx="2302073" cy="1331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456457" y="1953366"/>
            <a:ext cx="2302073" cy="127350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2"/>
          <p:cNvSpPr/>
          <p:nvPr/>
        </p:nvSpPr>
        <p:spPr>
          <a:xfrm>
            <a:off x="10839546" y="101089"/>
            <a:ext cx="1245239" cy="1364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Picture Placeholder 8"/>
          <p:cNvSpPr>
            <a:spLocks noGrp="1"/>
          </p:cNvSpPr>
          <p:nvPr>
            <p:ph type="pic" idx="13"/>
          </p:nvPr>
        </p:nvSpPr>
        <p:spPr>
          <a:xfrm>
            <a:off x="433470" y="433470"/>
            <a:ext cx="11325063" cy="59910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13783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  <a:lvl2pPr marL="0" indent="0">
              <a:buSzTx/>
              <a:buNone/>
              <a:defRPr b="1">
                <a:solidFill>
                  <a:srgbClr val="FFFFFF"/>
                </a:solidFill>
              </a:defRPr>
            </a:lvl2pPr>
            <a:lvl3pPr marL="0" indent="0">
              <a:buSzTx/>
              <a:buNone/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140"/>
          <p:cNvSpPr>
            <a:spLocks noGrp="1"/>
          </p:cNvSpPr>
          <p:nvPr>
            <p:ph type="body" sz="quarter" idx="14"/>
          </p:nvPr>
        </p:nvSpPr>
        <p:spPr>
          <a:xfrm>
            <a:off x="6945655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Rectangle 8"/>
          <p:cNvSpPr/>
          <p:nvPr/>
        </p:nvSpPr>
        <p:spPr>
          <a:xfrm>
            <a:off x="-1" y="5510784"/>
            <a:ext cx="12204001" cy="1347217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1459861"/>
            <a:ext cx="9620620" cy="3747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buSzPct val="100000"/>
              <a:buAutoNum type="arabicPeriod"/>
              <a:defRPr sz="3600">
                <a:solidFill>
                  <a:srgbClr val="3A3A3A"/>
                </a:solidFill>
              </a:defRPr>
            </a:lvl1pPr>
            <a:lvl2pPr marL="388799" indent="-388799">
              <a:defRPr sz="3600">
                <a:solidFill>
                  <a:srgbClr val="3A3A3A"/>
                </a:solidFill>
              </a:defRPr>
            </a:lvl2pPr>
            <a:lvl3pPr marL="604800" indent="-388800">
              <a:defRPr sz="3600">
                <a:solidFill>
                  <a:srgbClr val="3A3A3A"/>
                </a:solidFill>
              </a:defRPr>
            </a:lvl3pPr>
            <a:lvl4pPr>
              <a:defRPr sz="3600">
                <a:solidFill>
                  <a:srgbClr val="3A3A3A"/>
                </a:solidFill>
              </a:defRPr>
            </a:lvl4pPr>
            <a:lvl5pPr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19199" y="5746750"/>
            <a:ext cx="9717090" cy="8747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2292533"/>
            <a:ext cx="8999538" cy="2406467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062" y="2292533"/>
            <a:ext cx="5443539" cy="2272931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Picture Placeholder 141"/>
          <p:cNvSpPr>
            <a:spLocks noGrp="1"/>
          </p:cNvSpPr>
          <p:nvPr>
            <p:ph type="pic" sz="half" idx="13"/>
          </p:nvPr>
        </p:nvSpPr>
        <p:spPr>
          <a:xfrm>
            <a:off x="6573315" y="1118612"/>
            <a:ext cx="4620773" cy="46207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1pPr>
            <a:lvl2pPr marL="457200" indent="-45720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2pPr>
            <a:lvl3pPr marL="703680" indent="-48768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3pPr>
            <a:lvl4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4pPr>
            <a:lvl5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Oval 8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Oval 9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6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706582" y="1482435"/>
            <a:ext cx="10627957" cy="48352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1pPr>
            <a:lvl2pPr marL="0" indent="-342900">
              <a:spcBef>
                <a:spcPts val="1200"/>
              </a:spcBef>
              <a:defRPr sz="3600">
                <a:solidFill>
                  <a:srgbClr val="3A3A3A"/>
                </a:solidFill>
              </a:defRPr>
            </a:lvl2pPr>
            <a:lvl3pPr marL="472499" indent="-364499">
              <a:spcBef>
                <a:spcPts val="1200"/>
              </a:spcBef>
              <a:defRPr sz="3600">
                <a:solidFill>
                  <a:srgbClr val="3A3A3A"/>
                </a:solidFill>
              </a:defRPr>
            </a:lvl3pPr>
            <a:lvl4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4pPr>
            <a:lvl5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706582" y="445866"/>
            <a:ext cx="10627957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6"/>
          <p:cNvSpPr/>
          <p:nvPr/>
        </p:nvSpPr>
        <p:spPr>
          <a:xfrm>
            <a:off x="-13115471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Oval 7"/>
          <p:cNvSpPr/>
          <p:nvPr/>
        </p:nvSpPr>
        <p:spPr>
          <a:xfrm>
            <a:off x="-11124376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706582" y="955964"/>
            <a:ext cx="10627957" cy="493473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4"/>
          <p:cNvSpPr/>
          <p:nvPr/>
        </p:nvSpPr>
        <p:spPr>
          <a:xfrm>
            <a:off x="-16320" y="-2723323"/>
            <a:ext cx="12304646" cy="12304646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val 1"/>
          <p:cNvSpPr/>
          <p:nvPr/>
        </p:nvSpPr>
        <p:spPr>
          <a:xfrm>
            <a:off x="1173585" y="-1510749"/>
            <a:ext cx="9879498" cy="987949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ubtitle 139"/>
          <p:cNvSpPr txBox="1"/>
          <p:nvPr/>
        </p:nvSpPr>
        <p:spPr>
          <a:xfrm>
            <a:off x="432814" y="2513499"/>
            <a:ext cx="11338371" cy="18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Acknowledgement</a:t>
            </a:r>
          </a:p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Of Country 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1pPr>
      <a:lvl2pPr marL="215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2pPr>
      <a:lvl3pPr marL="431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fines/" TargetMode="External"/><Relationship Id="rId4" Type="http://schemas.openxmlformats.org/officeDocument/2006/relationships/hyperlink" Target="https://rlc.org.au/training/resources/evictions/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cnsw.org.au/resource/community-legal-centres-nsw-directory-2018" TargetMode="External"/><Relationship Id="rId4" Type="http://schemas.openxmlformats.org/officeDocument/2006/relationships/hyperlink" Target="http://www.legalanswers.sl.nsw.gov.au/advice/about_clcs.html" TargetMode="External"/><Relationship Id="rId5" Type="http://schemas.openxmlformats.org/officeDocument/2006/relationships/hyperlink" Target="http://www.legalaid.nsw.gov.au/contact-us/legal-aid-nsw-offices" TargetMode="External"/><Relationship Id="rId6" Type="http://schemas.openxmlformats.org/officeDocument/2006/relationships/hyperlink" Target="https://www.piac.asn.au/legal-help/hpls-clinic-times-locations/" TargetMode="External"/><Relationship Id="rId7" Type="http://schemas.openxmlformats.org/officeDocument/2006/relationships/hyperlink" Target="https://www.theshopfront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fines/" TargetMode="External"/><Relationship Id="rId4" Type="http://schemas.openxmlformats.org/officeDocument/2006/relationships/hyperlink" Target="https://rlc.org.au/training/resources/evictions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ubtitle 3"/>
          <p:cNvSpPr txBox="1">
            <a:spLocks noGrp="1"/>
          </p:cNvSpPr>
          <p:nvPr>
            <p:ph type="subTitle" sz="half" idx="1"/>
          </p:nvPr>
        </p:nvSpPr>
        <p:spPr>
          <a:xfrm>
            <a:off x="500062" y="1815134"/>
            <a:ext cx="11338371" cy="21472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13231">
              <a:defRPr sz="4212"/>
            </a:pPr>
            <a:r>
              <a:rPr lang="en-AU" sz="4000" dirty="0"/>
              <a:t/>
            </a:r>
            <a:br>
              <a:rPr lang="en-AU" sz="4000" dirty="0"/>
            </a:br>
            <a:r>
              <a:rPr lang="en-AU" sz="4000" dirty="0"/>
              <a:t>Fines &amp; Penalty Notices 1:</a:t>
            </a:r>
            <a:br>
              <a:rPr lang="en-AU" sz="4000" dirty="0"/>
            </a:br>
            <a:r>
              <a:rPr lang="en-AU" sz="4000" dirty="0"/>
              <a:t>Challenging a fine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/>
            </a:lvl1pPr>
          </a:lstStyle>
          <a:p>
            <a:r>
              <a:rPr lang="en-AU" sz="4000" dirty="0"/>
              <a:t>Time limits</a:t>
            </a:r>
            <a:br>
              <a:rPr lang="en-AU" sz="4000" dirty="0"/>
            </a:br>
            <a:endParaRPr sz="4000" dirty="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6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en-AU" sz="2800" b="1" dirty="0">
                <a:latin typeface="+mn-lt"/>
              </a:rPr>
              <a:t>Internal Review Application</a:t>
            </a:r>
          </a:p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>
                <a:latin typeface="+mn-lt"/>
              </a:rPr>
              <a:t>If </a:t>
            </a:r>
            <a:r>
              <a:rPr lang="en-AU" sz="2800" b="1" dirty="0">
                <a:latin typeface="+mn-lt"/>
              </a:rPr>
              <a:t>no</a:t>
            </a:r>
            <a:r>
              <a:rPr lang="en-AU" sz="2800" dirty="0">
                <a:latin typeface="+mn-lt"/>
              </a:rPr>
              <a:t> payment made:</a:t>
            </a:r>
          </a:p>
          <a:p>
            <a:pPr marL="457200" lvl="0" indent="-457200">
              <a:buFont typeface="Arial"/>
              <a:buChar char="•"/>
            </a:pPr>
            <a:r>
              <a:rPr lang="en-AU" sz="2800" dirty="0">
                <a:latin typeface="+mn-lt"/>
              </a:rPr>
              <a:t>u</a:t>
            </a:r>
            <a:r>
              <a:rPr lang="en-AU" sz="2800" dirty="0" smtClean="0">
                <a:latin typeface="+mn-lt"/>
              </a:rPr>
              <a:t>p </a:t>
            </a:r>
            <a:r>
              <a:rPr lang="en-AU" sz="2800" dirty="0">
                <a:latin typeface="+mn-lt"/>
              </a:rPr>
              <a:t>until the </a:t>
            </a:r>
            <a:r>
              <a:rPr lang="en-AU" sz="2800" b="1" dirty="0">
                <a:latin typeface="+mn-lt"/>
              </a:rPr>
              <a:t>due date </a:t>
            </a:r>
            <a:r>
              <a:rPr lang="en-AU" sz="2800" dirty="0">
                <a:latin typeface="+mn-lt"/>
              </a:rPr>
              <a:t>for payment on the </a:t>
            </a:r>
            <a:r>
              <a:rPr lang="en-AU" sz="2800" b="1" dirty="0">
                <a:latin typeface="+mn-lt"/>
              </a:rPr>
              <a:t>P</a:t>
            </a:r>
            <a:r>
              <a:rPr lang="en-AU" sz="2800" b="1" dirty="0" smtClean="0">
                <a:latin typeface="+mn-lt"/>
              </a:rPr>
              <a:t>enalty </a:t>
            </a:r>
            <a:r>
              <a:rPr lang="en-AU" sz="2800" b="1" dirty="0">
                <a:latin typeface="+mn-lt"/>
              </a:rPr>
              <a:t>R</a:t>
            </a:r>
            <a:r>
              <a:rPr lang="en-AU" sz="2800" b="1" dirty="0" smtClean="0">
                <a:latin typeface="+mn-lt"/>
              </a:rPr>
              <a:t>eminder </a:t>
            </a:r>
            <a:r>
              <a:rPr lang="en-AU" sz="2800" b="1" dirty="0">
                <a:latin typeface="+mn-lt"/>
              </a:rPr>
              <a:t>N</a:t>
            </a:r>
            <a:r>
              <a:rPr lang="en-AU" sz="2800" b="1" dirty="0" smtClean="0">
                <a:latin typeface="+mn-lt"/>
              </a:rPr>
              <a:t>otice</a:t>
            </a:r>
            <a:endParaRPr lang="en-AU" sz="2800" b="1" dirty="0">
              <a:latin typeface="+mn-lt"/>
            </a:endParaRPr>
          </a:p>
          <a:p>
            <a:pPr marL="457200" lvl="0" indent="-457200">
              <a:buFont typeface="Arial"/>
              <a:buChar char="•"/>
            </a:pPr>
            <a:endParaRPr lang="en-AU" sz="2800" dirty="0">
              <a:latin typeface="+mn-lt"/>
            </a:endParaRPr>
          </a:p>
          <a:p>
            <a:pPr lvl="0"/>
            <a:r>
              <a:rPr lang="en-AU" sz="2800" dirty="0" smtClean="0">
                <a:latin typeface="+mn-lt"/>
              </a:rPr>
              <a:t>If </a:t>
            </a:r>
            <a:r>
              <a:rPr lang="en-AU" sz="2800" dirty="0">
                <a:latin typeface="+mn-lt"/>
              </a:rPr>
              <a:t>paid in full and no reminder notice served:</a:t>
            </a:r>
          </a:p>
          <a:p>
            <a:pPr marL="457200" lvl="0" indent="-457200">
              <a:buFont typeface="Arial"/>
              <a:buChar char="•"/>
            </a:pPr>
            <a:r>
              <a:rPr lang="en-AU" sz="2800" dirty="0">
                <a:latin typeface="+mn-lt"/>
              </a:rPr>
              <a:t>a</a:t>
            </a:r>
            <a:r>
              <a:rPr lang="en-AU" sz="2800" dirty="0" smtClean="0">
                <a:latin typeface="+mn-lt"/>
              </a:rPr>
              <a:t>pplication </a:t>
            </a:r>
            <a:r>
              <a:rPr lang="en-AU" sz="2800" dirty="0">
                <a:latin typeface="+mn-lt"/>
              </a:rPr>
              <a:t>for review must be made within 60 days from the date the </a:t>
            </a:r>
            <a:r>
              <a:rPr lang="en-AU" sz="2800" b="1" dirty="0">
                <a:latin typeface="+mn-lt"/>
              </a:rPr>
              <a:t>P</a:t>
            </a:r>
            <a:r>
              <a:rPr lang="en-AU" sz="2800" b="1" dirty="0" smtClean="0">
                <a:latin typeface="+mn-lt"/>
              </a:rPr>
              <a:t>enalty </a:t>
            </a:r>
            <a:r>
              <a:rPr lang="en-AU" sz="2800" b="1" dirty="0">
                <a:latin typeface="+mn-lt"/>
              </a:rPr>
              <a:t>N</a:t>
            </a:r>
            <a:r>
              <a:rPr lang="en-AU" sz="2800" b="1" dirty="0" smtClean="0">
                <a:latin typeface="+mn-lt"/>
              </a:rPr>
              <a:t>otice </a:t>
            </a:r>
            <a:r>
              <a:rPr lang="en-AU" sz="2800" b="1" dirty="0">
                <a:latin typeface="+mn-lt"/>
              </a:rPr>
              <a:t>was served</a:t>
            </a:r>
          </a:p>
          <a:p>
            <a:pPr marL="457200" lvl="0" indent="-457200">
              <a:buFont typeface="Arial"/>
              <a:buChar char="•"/>
            </a:pPr>
            <a:endParaRPr lang="en-AU" sz="2800" dirty="0">
              <a:latin typeface="+mn-lt"/>
            </a:endParaRPr>
          </a:p>
          <a:p>
            <a:pPr lvl="0"/>
            <a:endParaRPr lang="en-AU" sz="2800" dirty="0">
              <a:latin typeface="+mn-lt"/>
            </a:endParaRPr>
          </a:p>
          <a:p>
            <a:pPr lvl="0"/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027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7AB4E-7BDB-3441-A6D0-1D40162E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would you request a review?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AAFB4C-0A13-8F43-9C15-040C33D64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Penalty notice wrongly issued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Mistaken identity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Exceptional circumstances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Intellectual disability, mental health issue</a:t>
            </a:r>
          </a:p>
        </p:txBody>
      </p:sp>
    </p:spTree>
    <p:extLst>
      <p:ext uri="{BB962C8B-B14F-4D97-AF65-F5344CB8AC3E}">
        <p14:creationId xmlns:p14="http://schemas.microsoft.com/office/powerpoint/2010/main" val="1392960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47A5F5-13F9-6F4B-9AFE-901A8A383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43" y="0"/>
            <a:ext cx="491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6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64604-7A7B-304A-A955-526E64BD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Evidence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5264D0-2FC8-1641-81C5-A17B9B24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800" dirty="0"/>
              <a:t>Depending on the reason you are requesting a review: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800" dirty="0"/>
              <a:t>copies of </a:t>
            </a:r>
            <a:r>
              <a:rPr lang="en-AU" sz="2800" dirty="0" smtClean="0"/>
              <a:t>tickets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800" dirty="0" smtClean="0"/>
              <a:t>permits</a:t>
            </a:r>
            <a:endParaRPr lang="en-AU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800" dirty="0"/>
              <a:t>police reports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800" dirty="0"/>
              <a:t>medical evidence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800" dirty="0"/>
              <a:t>proof of vehicle repairs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800" dirty="0"/>
              <a:t>to support your claim.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715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Sally’s internal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467" y="1532414"/>
            <a:ext cx="8944903" cy="4376946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Sally, a pensioner, attended her local council to pay her animal registration, which was approved with reduced fees.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She later received a fine from the council because they had made a mistake about her eligibility for reduced fees.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Sally applied for internal review, which was rejected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 applied again on her behalf, raising “new material”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Fine withdraw</a:t>
            </a:r>
          </a:p>
        </p:txBody>
      </p:sp>
      <p:pic>
        <p:nvPicPr>
          <p:cNvPr id="4" name="Picture 3" descr="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28" y="1129031"/>
            <a:ext cx="2073909" cy="17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2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20319F-F8F4-6248-9775-267A6B107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749509"/>
            <a:ext cx="9263922" cy="52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89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 Credit E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9174613" cy="6847459"/>
          </a:xfrm>
          <a:prstGeom prst="rect">
            <a:avLst/>
          </a:prstGeom>
        </p:spPr>
      </p:pic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1873375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4000" dirty="0" smtClean="0">
                <a:solidFill>
                  <a:schemeClr val="tx1"/>
                </a:solidFill>
              </a:rPr>
              <a:t>Electing </a:t>
            </a:r>
          </a:p>
          <a:p>
            <a:pPr>
              <a:defRPr sz="5400"/>
            </a:pPr>
            <a:r>
              <a:rPr lang="en-AU" sz="4000" dirty="0">
                <a:solidFill>
                  <a:schemeClr val="tx1"/>
                </a:solidFill>
              </a:rPr>
              <a:t>t</a:t>
            </a:r>
            <a:r>
              <a:rPr lang="en-AU" sz="4000" dirty="0" smtClean="0">
                <a:solidFill>
                  <a:schemeClr val="tx1"/>
                </a:solidFill>
              </a:rPr>
              <a:t>o go to </a:t>
            </a:r>
          </a:p>
          <a:p>
            <a:pPr>
              <a:defRPr sz="5400"/>
            </a:pPr>
            <a:r>
              <a:rPr lang="en-AU" sz="4000" dirty="0" smtClean="0">
                <a:solidFill>
                  <a:schemeClr val="tx1"/>
                </a:solidFill>
              </a:rPr>
              <a:t>court</a:t>
            </a:r>
            <a:endParaRPr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6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/>
            </a:lvl1pPr>
          </a:lstStyle>
          <a:p>
            <a:r>
              <a:rPr lang="en-AU" sz="4000" dirty="0"/>
              <a:t>Time </a:t>
            </a:r>
            <a:r>
              <a:rPr lang="en-AU" sz="4000" dirty="0" smtClean="0"/>
              <a:t>limits: Electing to go to court</a:t>
            </a:r>
            <a:r>
              <a:rPr lang="en-AU" sz="4000" dirty="0"/>
              <a:t/>
            </a:r>
            <a:br>
              <a:rPr lang="en-AU" sz="4000" dirty="0"/>
            </a:br>
            <a:endParaRPr sz="4000" dirty="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>
                <a:latin typeface="+mn-lt"/>
              </a:rPr>
              <a:t>If </a:t>
            </a:r>
            <a:r>
              <a:rPr lang="en-AU" sz="2800" b="1" dirty="0">
                <a:latin typeface="+mn-lt"/>
              </a:rPr>
              <a:t>no</a:t>
            </a:r>
            <a:r>
              <a:rPr lang="en-AU" sz="2800" dirty="0">
                <a:latin typeface="+mn-lt"/>
              </a:rPr>
              <a:t> </a:t>
            </a:r>
            <a:r>
              <a:rPr lang="en-AU" sz="2800" b="1" dirty="0">
                <a:latin typeface="+mn-lt"/>
              </a:rPr>
              <a:t>payment</a:t>
            </a:r>
            <a:r>
              <a:rPr lang="en-AU" sz="2800" dirty="0">
                <a:latin typeface="+mn-lt"/>
              </a:rPr>
              <a:t> or </a:t>
            </a:r>
            <a:r>
              <a:rPr lang="en-AU" sz="2800" b="1" dirty="0" smtClean="0">
                <a:latin typeface="+mn-lt"/>
              </a:rPr>
              <a:t>part-paid </a:t>
            </a:r>
            <a:r>
              <a:rPr lang="en-AU" sz="2800" dirty="0">
                <a:latin typeface="+mn-lt"/>
              </a:rPr>
              <a:t>(and have not applied for a review):</a:t>
            </a:r>
          </a:p>
          <a:p>
            <a:pPr marL="457200" lvl="0" indent="-457200">
              <a:buFont typeface="Arial"/>
              <a:buChar char="•"/>
            </a:pPr>
            <a:r>
              <a:rPr lang="en-AU" sz="2800" dirty="0" smtClean="0">
                <a:latin typeface="+mn-lt"/>
              </a:rPr>
              <a:t>The due </a:t>
            </a:r>
            <a:r>
              <a:rPr lang="en-AU" sz="2800" dirty="0">
                <a:latin typeface="+mn-lt"/>
              </a:rPr>
              <a:t>date of </a:t>
            </a:r>
            <a:r>
              <a:rPr lang="en-AU" sz="2800" dirty="0" smtClean="0">
                <a:latin typeface="+mn-lt"/>
              </a:rPr>
              <a:t>the </a:t>
            </a:r>
            <a:r>
              <a:rPr lang="en-AU" sz="2800" dirty="0">
                <a:latin typeface="+mn-lt"/>
              </a:rPr>
              <a:t>first </a:t>
            </a:r>
            <a:r>
              <a:rPr lang="en-AU" sz="2800" b="1" dirty="0">
                <a:latin typeface="+mn-lt"/>
              </a:rPr>
              <a:t>penalty reminder notice</a:t>
            </a:r>
          </a:p>
          <a:p>
            <a:pPr lvl="0"/>
            <a:r>
              <a:rPr lang="en-AU" sz="2800" dirty="0">
                <a:latin typeface="+mn-lt"/>
              </a:rPr>
              <a:t/>
            </a:r>
            <a:br>
              <a:rPr lang="en-AU" sz="2800" dirty="0">
                <a:latin typeface="+mn-lt"/>
              </a:rPr>
            </a:br>
            <a:r>
              <a:rPr lang="en-AU" sz="2800" dirty="0">
                <a:latin typeface="+mn-lt"/>
              </a:rPr>
              <a:t>If </a:t>
            </a:r>
            <a:r>
              <a:rPr lang="en-AU" sz="2800" b="1" dirty="0">
                <a:latin typeface="+mn-lt"/>
              </a:rPr>
              <a:t>paid in full </a:t>
            </a:r>
            <a:r>
              <a:rPr lang="en-AU" sz="2800" dirty="0">
                <a:latin typeface="+mn-lt"/>
              </a:rPr>
              <a:t>(and have not applied for a review):</a:t>
            </a:r>
          </a:p>
          <a:p>
            <a:pPr marL="457200" lvl="0" indent="-457200">
              <a:buFont typeface="Arial"/>
              <a:buChar char="•"/>
            </a:pPr>
            <a:r>
              <a:rPr lang="en-AU" sz="2800" dirty="0" smtClean="0">
                <a:latin typeface="+mn-lt"/>
              </a:rPr>
              <a:t>90 </a:t>
            </a:r>
            <a:r>
              <a:rPr lang="en-AU" sz="2800" dirty="0">
                <a:latin typeface="+mn-lt"/>
              </a:rPr>
              <a:t>days from the date the </a:t>
            </a:r>
            <a:r>
              <a:rPr lang="en-AU" sz="2800" b="1" dirty="0">
                <a:latin typeface="+mn-lt"/>
              </a:rPr>
              <a:t>penalty notice was received</a:t>
            </a:r>
          </a:p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>
                <a:latin typeface="+mn-lt"/>
              </a:rPr>
              <a:t>If applied for </a:t>
            </a:r>
            <a:r>
              <a:rPr lang="en-AU" sz="2800" b="1" dirty="0">
                <a:latin typeface="+mn-lt"/>
              </a:rPr>
              <a:t>internal review </a:t>
            </a:r>
            <a:r>
              <a:rPr lang="en-AU" sz="2800" dirty="0" smtClean="0">
                <a:latin typeface="+mn-lt"/>
              </a:rPr>
              <a:t>and </a:t>
            </a:r>
            <a:r>
              <a:rPr lang="en-AU" sz="2800" dirty="0">
                <a:latin typeface="+mn-lt"/>
              </a:rPr>
              <a:t>unsuccessful: </a:t>
            </a:r>
          </a:p>
          <a:p>
            <a:pPr marL="457200" lvl="0" indent="-457200">
              <a:buFont typeface="Arial"/>
              <a:buChar char="•"/>
            </a:pPr>
            <a:r>
              <a:rPr lang="en-AU" sz="2800" b="1" dirty="0" smtClean="0">
                <a:latin typeface="+mn-lt"/>
              </a:rPr>
              <a:t>28 </a:t>
            </a:r>
            <a:r>
              <a:rPr lang="en-AU" sz="2800" b="1" dirty="0">
                <a:latin typeface="+mn-lt"/>
              </a:rPr>
              <a:t>days </a:t>
            </a:r>
            <a:r>
              <a:rPr lang="en-AU" sz="2800" dirty="0">
                <a:latin typeface="+mn-lt"/>
              </a:rPr>
              <a:t>of being notified of the outcome of the review</a:t>
            </a:r>
          </a:p>
          <a:p>
            <a:pPr lvl="0"/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2251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B67DE-5782-C043-82D2-6A926764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would you take matter to court?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B57C06-97EC-BF40-BE70-9A53AC761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Don’t believe you broke the law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Want a more lenient penalty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About to </a:t>
            </a:r>
            <a:r>
              <a:rPr lang="en-US" sz="2800" dirty="0" smtClean="0"/>
              <a:t>lose </a:t>
            </a:r>
            <a:r>
              <a:rPr lang="en-US" sz="2800" dirty="0"/>
              <a:t>licence</a:t>
            </a:r>
          </a:p>
        </p:txBody>
      </p:sp>
    </p:spTree>
    <p:extLst>
      <p:ext uri="{BB962C8B-B14F-4D97-AF65-F5344CB8AC3E}">
        <p14:creationId xmlns:p14="http://schemas.microsoft.com/office/powerpoint/2010/main" val="4126135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C2644-1440-D24A-AB14-61707465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282175-822C-8F4B-98AA-A3F4DED4A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Cost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Some offences are ‘strict liability’ </a:t>
            </a:r>
          </a:p>
          <a:p>
            <a:pPr marL="457200" indent="-457200">
              <a:buFont typeface="Arial"/>
              <a:buChar char="•"/>
            </a:pPr>
            <a:r>
              <a:rPr lang="en-AU" dirty="0"/>
              <a:t>Sometimes what you think is a defence is only an explanation, which means you are still guilty of the </a:t>
            </a:r>
            <a:r>
              <a:rPr lang="en-AU" dirty="0" smtClean="0"/>
              <a:t>offence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6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title"/>
          </p:nvPr>
        </p:nvSpPr>
        <p:spPr>
          <a:xfrm>
            <a:off x="990619" y="4299284"/>
            <a:ext cx="10360133" cy="66512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Sam Lee</a:t>
            </a:r>
            <a:endParaRPr dirty="0"/>
          </a:p>
        </p:txBody>
      </p:sp>
      <p:sp>
        <p:nvSpPr>
          <p:cNvPr id="355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978428" y="4964410"/>
            <a:ext cx="10384518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dirty="0"/>
              <a:t>Solicitor, Police Accountability and Government Law</a:t>
            </a:r>
          </a:p>
          <a:p>
            <a:r>
              <a:rPr dirty="0"/>
              <a:t>Redfern Legal Centre</a:t>
            </a:r>
          </a:p>
        </p:txBody>
      </p:sp>
      <p:pic>
        <p:nvPicPr>
          <p:cNvPr id="2" name="Picture 1" descr="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33" y="1001528"/>
            <a:ext cx="3311334" cy="32305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C2644-1440-D24A-AB14-61707465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dangers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282175-822C-8F4B-98AA-A3F4DED4A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Court </a:t>
            </a:r>
            <a:r>
              <a:rPr lang="en-US" dirty="0"/>
              <a:t>could impose a higher penalty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Time consuming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Emotional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No guarantee of a good outcome</a:t>
            </a:r>
          </a:p>
        </p:txBody>
      </p:sp>
    </p:spTree>
    <p:extLst>
      <p:ext uri="{BB962C8B-B14F-4D97-AF65-F5344CB8AC3E}">
        <p14:creationId xmlns:p14="http://schemas.microsoft.com/office/powerpoint/2010/main" val="2417985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6AC94-553E-3744-B64C-F9D864ED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Court costs levy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778DC9-3844-834C-BE2F-B7273D00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A 'court costs levy' is a fee for having your case heard at court.</a:t>
            </a:r>
          </a:p>
          <a:p>
            <a:r>
              <a:rPr lang="en-AU" dirty="0"/>
              <a:t>If you plead guilty or are found guilty of any offence the court will order that you pay mandatory court costs of $85 (as at July 2019) unless you: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get a section 10 for a case in the NSW Drug Court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get a section 10 dismissal for an offence that does not have a jail sentence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are convicted in the Children's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receive a jail sentence (other than a suspended sentence).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36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E22D8-3E04-7E4F-8E92-57DD1DE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Strict liability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82D6C4-B0AF-0A45-B24A-D5EFFC2B9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 strict liability crime is a crime that requires no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A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A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en-A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is,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crime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that doesn't require you to intend to do something wrong or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morally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blameworthy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speeding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200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FAEFDE-B3ED-3048-AE61-5FE46879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72" y="119922"/>
            <a:ext cx="9663250" cy="63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3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E22D8-3E04-7E4F-8E92-57DD1DE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Strict </a:t>
            </a:r>
            <a:r>
              <a:rPr lang="en-US" sz="4000" dirty="0" smtClean="0"/>
              <a:t>liability (cont.) 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82D6C4-B0AF-0A45-B24A-D5EFFC2B9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Honest and reasonable mistake</a:t>
            </a:r>
          </a:p>
        </p:txBody>
      </p:sp>
    </p:spTree>
    <p:extLst>
      <p:ext uri="{BB962C8B-B14F-4D97-AF65-F5344CB8AC3E}">
        <p14:creationId xmlns:p14="http://schemas.microsoft.com/office/powerpoint/2010/main" val="4290444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ECCF89-2138-3549-9DDC-6D1DB622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Best matters to take to court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CD5B84-2C72-BF40-9E85-7BCD39DC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Person with good driving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Clear evidence that you did not break the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xceptional </a:t>
            </a:r>
            <a:r>
              <a:rPr lang="en-US" sz="2800" dirty="0"/>
              <a:t>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are willing to plead guilty, but seek leniency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are about to </a:t>
            </a:r>
            <a:r>
              <a:rPr lang="en-US" sz="2800" dirty="0" smtClean="0"/>
              <a:t>lose </a:t>
            </a:r>
            <a:r>
              <a:rPr lang="en-US" sz="2800" dirty="0"/>
              <a:t>your licence</a:t>
            </a:r>
          </a:p>
        </p:txBody>
      </p:sp>
    </p:spTree>
    <p:extLst>
      <p:ext uri="{BB962C8B-B14F-4D97-AF65-F5344CB8AC3E}">
        <p14:creationId xmlns:p14="http://schemas.microsoft.com/office/powerpoint/2010/main" val="144575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C8851-9840-9244-A845-1F10AAD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will the court consider?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B5E4C-26FA-744B-AF07-829E2F3B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1143000" indent="-1143000">
              <a:buFont typeface="Arial"/>
              <a:buChar char="•"/>
            </a:pPr>
            <a:r>
              <a:rPr lang="en-US" sz="5900" dirty="0"/>
              <a:t>Seriousness of the offence (safety)</a:t>
            </a:r>
          </a:p>
          <a:p>
            <a:pPr marL="1143000" indent="-1143000">
              <a:buFont typeface="Arial"/>
              <a:buChar char="•"/>
            </a:pPr>
            <a:r>
              <a:rPr lang="en-US" sz="5900" dirty="0"/>
              <a:t>Your traffic record</a:t>
            </a:r>
          </a:p>
          <a:p>
            <a:pPr marL="1143000" indent="-1143000">
              <a:buFont typeface="Arial"/>
              <a:buChar char="•"/>
            </a:pPr>
            <a:r>
              <a:rPr lang="en-US" sz="5900" dirty="0"/>
              <a:t>Financial situation</a:t>
            </a:r>
          </a:p>
          <a:p>
            <a:pPr marL="1143000" indent="-1143000">
              <a:buFont typeface="Arial"/>
              <a:buChar char="•"/>
            </a:pPr>
            <a:r>
              <a:rPr lang="en-US" sz="5900" dirty="0" smtClean="0"/>
              <a:t>Age</a:t>
            </a:r>
            <a:endParaRPr lang="en-US" sz="5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74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C8851-9840-9244-A845-1F10AAD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will the court consider</a:t>
            </a:r>
            <a:r>
              <a:rPr lang="en-US" sz="4000" dirty="0" smtClean="0"/>
              <a:t>? (cont.)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B5E4C-26FA-744B-AF07-829E2F3B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1143000" indent="-1143000">
              <a:buFont typeface="Arial"/>
              <a:buChar char="•"/>
            </a:pPr>
            <a:r>
              <a:rPr lang="en-US" sz="3600" dirty="0" smtClean="0"/>
              <a:t>Circumstances </a:t>
            </a:r>
            <a:r>
              <a:rPr lang="en-US" sz="3600" dirty="0"/>
              <a:t>surrounding the offence</a:t>
            </a:r>
          </a:p>
          <a:p>
            <a:pPr marL="1143000" indent="-1143000">
              <a:buFont typeface="Arial"/>
              <a:buChar char="•"/>
            </a:pPr>
            <a:r>
              <a:rPr lang="en-US" sz="3600" dirty="0"/>
              <a:t>Remorse</a:t>
            </a:r>
          </a:p>
          <a:p>
            <a:pPr marL="1143000" indent="-1143000">
              <a:buFont typeface="Arial"/>
              <a:buChar char="•"/>
            </a:pPr>
            <a:r>
              <a:rPr lang="en-US" sz="3600" dirty="0"/>
              <a:t>Evidence</a:t>
            </a:r>
          </a:p>
          <a:p>
            <a:pPr marL="1143000" indent="-1143000">
              <a:buFont typeface="Arial"/>
              <a:buChar char="•"/>
            </a:pPr>
            <a:r>
              <a:rPr lang="en-US" sz="3600" dirty="0"/>
              <a:t>Alternatives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50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27CF5-EC82-754D-8B4E-28582329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can </a:t>
            </a:r>
            <a:r>
              <a:rPr lang="en-US" sz="4000" dirty="0" smtClean="0"/>
              <a:t>the court  </a:t>
            </a:r>
            <a:r>
              <a:rPr lang="en-US" sz="4000" dirty="0"/>
              <a:t>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43151F-C742-694A-91BF-F3F6B77AE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Dismiss the fine on the basis of not guilty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Dismiss penalty notice under s.10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Remove any demerit points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Reduce the cost of the fine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Impose a more significant fine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Nothing. Fine stands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12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375" name="Subtitle 3"/>
          <p:cNvSpPr txBox="1">
            <a:spLocks noGrp="1"/>
          </p:cNvSpPr>
          <p:nvPr>
            <p:ph type="body" idx="1"/>
          </p:nvPr>
        </p:nvSpPr>
        <p:spPr>
          <a:xfrm>
            <a:off x="9222905" y="-58009"/>
            <a:ext cx="4670536" cy="691600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algn="l"/>
            <a:r>
              <a:rPr lang="en-AU" dirty="0" smtClean="0"/>
              <a:t>Court-imposed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F</a:t>
            </a:r>
            <a:r>
              <a:rPr lang="en-AU" dirty="0" smtClean="0"/>
              <a:t>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our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0" y="0"/>
            <a:ext cx="89508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32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86F901-CCED-8845-8484-C852AB1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Contesting a court fine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C16F1D-1761-A141-BAD2-AA45DB7B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Appealing to the District Court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Applying to the court for annulment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Applying to the Minister for annulment</a:t>
            </a:r>
          </a:p>
        </p:txBody>
      </p:sp>
    </p:spTree>
    <p:extLst>
      <p:ext uri="{BB962C8B-B14F-4D97-AF65-F5344CB8AC3E}">
        <p14:creationId xmlns:p14="http://schemas.microsoft.com/office/powerpoint/2010/main" val="2088069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/>
            </a:lvl1pPr>
          </a:lstStyle>
          <a:p>
            <a:r>
              <a:rPr lang="en-AU" sz="4000" dirty="0"/>
              <a:t>Time </a:t>
            </a:r>
            <a:r>
              <a:rPr lang="en-AU" sz="4000" dirty="0" smtClean="0"/>
              <a:t>limits: Appealing to the District Court</a:t>
            </a:r>
            <a:r>
              <a:rPr lang="en-AU" sz="4000" dirty="0"/>
              <a:t/>
            </a:r>
            <a:br>
              <a:rPr lang="en-AU" sz="4000" dirty="0"/>
            </a:br>
            <a:endParaRPr sz="4000" dirty="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900654" y="1748940"/>
            <a:ext cx="10796265" cy="4832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>
                <a:latin typeface="+mn-lt"/>
              </a:rPr>
              <a:t>You have a right to lodge a Notice of Appeal up to </a:t>
            </a:r>
            <a:r>
              <a:rPr lang="en-AU" sz="2800" b="1" dirty="0">
                <a:latin typeface="+mn-lt"/>
              </a:rPr>
              <a:t>28 days </a:t>
            </a:r>
            <a:r>
              <a:rPr lang="en-AU" sz="2800" dirty="0">
                <a:latin typeface="+mn-lt"/>
              </a:rPr>
              <a:t>after the sentence date.</a:t>
            </a:r>
          </a:p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 smtClean="0">
                <a:latin typeface="+mn-lt"/>
              </a:rPr>
              <a:t>You can </a:t>
            </a:r>
            <a:r>
              <a:rPr lang="en-AU" sz="2800" dirty="0">
                <a:latin typeface="+mn-lt"/>
              </a:rPr>
              <a:t>lodge an appeal up to </a:t>
            </a:r>
            <a:r>
              <a:rPr lang="en-AU" sz="2800" b="1" dirty="0">
                <a:latin typeface="+mn-lt"/>
              </a:rPr>
              <a:t>3 months </a:t>
            </a:r>
            <a:r>
              <a:rPr lang="en-AU" sz="2800" dirty="0">
                <a:latin typeface="+mn-lt"/>
              </a:rPr>
              <a:t>from the sentence date if you get leave (permission) from the court.</a:t>
            </a:r>
          </a:p>
          <a:p>
            <a:pPr lvl="0"/>
            <a:endParaRPr lang="en-AU" sz="2800" dirty="0">
              <a:latin typeface="+mn-lt"/>
            </a:endParaRPr>
          </a:p>
          <a:p>
            <a:pPr lvl="0"/>
            <a:r>
              <a:rPr lang="en-AU" sz="2800" dirty="0" smtClean="0">
                <a:latin typeface="+mn-lt"/>
              </a:rPr>
              <a:t>Fee: </a:t>
            </a:r>
            <a:r>
              <a:rPr lang="en-AU" sz="2800" dirty="0">
                <a:latin typeface="+mn-lt"/>
              </a:rPr>
              <a:t>$120</a:t>
            </a:r>
          </a:p>
          <a:p>
            <a:pPr lvl="0"/>
            <a:endParaRPr lang="en-AU" sz="2800" dirty="0">
              <a:latin typeface="+mn-lt"/>
            </a:endParaRPr>
          </a:p>
          <a:p>
            <a:pPr lvl="0"/>
            <a:endParaRPr lang="en-AU" sz="2800" dirty="0">
              <a:latin typeface="+mn-lt"/>
            </a:endParaRPr>
          </a:p>
          <a:p>
            <a:pPr lvl="0"/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6498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6A195-49B7-F643-9B39-73F5B7DD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present when fine imposed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29EE99-8700-564F-81C3-1AEA397D7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451" y="1393372"/>
            <a:ext cx="9976220" cy="3606800"/>
          </a:xfrm>
        </p:spPr>
        <p:txBody>
          <a:bodyPr>
            <a:normAutofit/>
          </a:bodyPr>
          <a:lstStyle/>
          <a:p>
            <a:r>
              <a:rPr lang="en-US" sz="2800" dirty="0"/>
              <a:t>If convicted or </a:t>
            </a:r>
            <a:r>
              <a:rPr lang="en-US" sz="2800" dirty="0" smtClean="0"/>
              <a:t>sentenced </a:t>
            </a:r>
            <a:r>
              <a:rPr lang="en-US" sz="2800" dirty="0"/>
              <a:t>in the Local Court less than </a:t>
            </a:r>
            <a:r>
              <a:rPr lang="en-US" sz="2800" b="1" dirty="0"/>
              <a:t>2 years </a:t>
            </a:r>
            <a:r>
              <a:rPr lang="en-US" sz="2800" b="1" dirty="0" smtClean="0"/>
              <a:t>ago,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you weren’t present when </a:t>
            </a:r>
            <a:r>
              <a:rPr lang="en-US" sz="2800" dirty="0"/>
              <a:t>it happened, you can apply to have </a:t>
            </a:r>
            <a:r>
              <a:rPr lang="en-US" sz="2800" dirty="0" smtClean="0"/>
              <a:t>the sentence </a:t>
            </a:r>
            <a:r>
              <a:rPr lang="en-US" sz="2800" dirty="0"/>
              <a:t>or conviction annulled.</a:t>
            </a:r>
          </a:p>
        </p:txBody>
      </p:sp>
    </p:spTree>
    <p:extLst>
      <p:ext uri="{BB962C8B-B14F-4D97-AF65-F5344CB8AC3E}">
        <p14:creationId xmlns:p14="http://schemas.microsoft.com/office/powerpoint/2010/main" val="1512708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2F323-3879-D349-AAD9-3A7B87B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Proof for annulment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67420-E207-BF4B-A024-3CA3E40B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748939"/>
            <a:ext cx="9976220" cy="3447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were not aware of the original case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were unable </a:t>
            </a:r>
            <a:r>
              <a:rPr lang="en-US" sz="2800" dirty="0"/>
              <a:t>to attend for a good </a:t>
            </a:r>
            <a:r>
              <a:rPr lang="en-US" sz="2800" dirty="0" smtClean="0"/>
              <a:t>reason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in the interests of justice to do so</a:t>
            </a:r>
          </a:p>
        </p:txBody>
      </p:sp>
    </p:spTree>
    <p:extLst>
      <p:ext uri="{BB962C8B-B14F-4D97-AF65-F5344CB8AC3E}">
        <p14:creationId xmlns:p14="http://schemas.microsoft.com/office/powerpoint/2010/main" val="4610945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2880723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4000" dirty="0" smtClean="0">
                <a:solidFill>
                  <a:schemeClr val="tx1"/>
                </a:solidFill>
              </a:rPr>
              <a:t>Children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policegirl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/>
          <a:stretch/>
        </p:blipFill>
        <p:spPr>
          <a:xfrm>
            <a:off x="2785317" y="569368"/>
            <a:ext cx="9407137" cy="57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98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5844F8-CE24-3C4D-B10F-4714BBF7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Children </a:t>
            </a:r>
            <a:br>
              <a:rPr lang="en-US" sz="4000" dirty="0"/>
            </a:br>
            <a:r>
              <a:rPr lang="en-US" sz="4000" dirty="0" smtClean="0"/>
              <a:t>(under </a:t>
            </a:r>
            <a:r>
              <a:rPr lang="en-US" sz="4000" dirty="0"/>
              <a:t>the age of 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D24924-4753-F544-81C9-74469EA0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Electing to go to court: 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Matter </a:t>
            </a:r>
            <a:r>
              <a:rPr lang="en-US" sz="2800" dirty="0"/>
              <a:t>will be heard </a:t>
            </a:r>
            <a:r>
              <a:rPr lang="en-US" sz="2800" dirty="0" smtClean="0"/>
              <a:t>in the </a:t>
            </a:r>
            <a:r>
              <a:rPr lang="en-US" sz="2800" dirty="0"/>
              <a:t>Children’s Court </a:t>
            </a:r>
          </a:p>
          <a:p>
            <a:r>
              <a:rPr lang="en-US" sz="2800" b="1" dirty="0"/>
              <a:t>Exception</a:t>
            </a:r>
            <a:r>
              <a:rPr lang="en-US" sz="2800" dirty="0"/>
              <a:t> – traffic </a:t>
            </a:r>
            <a:r>
              <a:rPr lang="en-US" sz="2800" dirty="0" smtClean="0"/>
              <a:t>offence where the </a:t>
            </a:r>
            <a:r>
              <a:rPr lang="en-US" sz="2800" dirty="0"/>
              <a:t>young </a:t>
            </a:r>
            <a:r>
              <a:rPr lang="en-US" sz="2800" dirty="0" smtClean="0"/>
              <a:t>person is </a:t>
            </a:r>
            <a:r>
              <a:rPr lang="en-US" sz="2800" dirty="0"/>
              <a:t>old enough to have </a:t>
            </a:r>
            <a:r>
              <a:rPr lang="en-US" sz="2800" dirty="0" smtClean="0"/>
              <a:t>licence: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atter </a:t>
            </a:r>
            <a:r>
              <a:rPr lang="en-US" sz="2800" dirty="0"/>
              <a:t>heard in Local Court. </a:t>
            </a:r>
          </a:p>
        </p:txBody>
      </p:sp>
    </p:spTree>
    <p:extLst>
      <p:ext uri="{BB962C8B-B14F-4D97-AF65-F5344CB8AC3E}">
        <p14:creationId xmlns:p14="http://schemas.microsoft.com/office/powerpoint/2010/main" val="3319240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EB059-D95B-F74E-8FE3-3E25007E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can the Children’s Court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91EF68-A131-3147-B0B0-43AFCE0D9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Caution instead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Refer to </a:t>
            </a:r>
            <a:r>
              <a:rPr lang="en-US" sz="2800" dirty="0" smtClean="0"/>
              <a:t>Youth </a:t>
            </a:r>
            <a:r>
              <a:rPr lang="en-US" sz="2800" dirty="0"/>
              <a:t>J</a:t>
            </a:r>
            <a:r>
              <a:rPr lang="en-US" sz="2800" dirty="0" smtClean="0"/>
              <a:t>ustice </a:t>
            </a:r>
            <a:r>
              <a:rPr lang="en-US" sz="2800" dirty="0"/>
              <a:t>C</a:t>
            </a:r>
            <a:r>
              <a:rPr lang="en-US" sz="2800" dirty="0" smtClean="0"/>
              <a:t>onference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Dismiss the matter </a:t>
            </a:r>
          </a:p>
          <a:p>
            <a:r>
              <a:rPr lang="en-US" sz="2800" dirty="0"/>
              <a:t>If Court imposes a fine, the fine can’t be more than 10 penalty </a:t>
            </a:r>
            <a:r>
              <a:rPr lang="en-US" sz="2800" dirty="0" smtClean="0"/>
              <a:t>units (currently $</a:t>
            </a:r>
            <a:r>
              <a:rPr lang="en-US" sz="2800" dirty="0"/>
              <a:t>1,100) for one offence.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Sam Lee</a:t>
            </a:r>
            <a:endParaRPr dirty="0"/>
          </a:p>
        </p:txBody>
      </p:sp>
      <p:sp>
        <p:nvSpPr>
          <p:cNvPr id="441" name="Text Placeholder 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AU" dirty="0"/>
              <a:t>Solicitor, Police Accountability and Government Law</a:t>
            </a:r>
          </a:p>
          <a:p>
            <a:r>
              <a:rPr lang="en-AU" dirty="0"/>
              <a:t>Redfern Legal Centre</a:t>
            </a:r>
          </a:p>
          <a:p>
            <a:endParaRPr lang="en-AU" dirty="0"/>
          </a:p>
        </p:txBody>
      </p:sp>
      <p:sp>
        <p:nvSpPr>
          <p:cNvPr id="442" name="Text Placeholder 3"/>
          <p:cNvSpPr>
            <a:spLocks noGrp="1"/>
          </p:cNvSpPr>
          <p:nvPr>
            <p:ph type="pic" idx="13"/>
          </p:nvPr>
        </p:nvSpPr>
        <p:spPr>
          <a:xfrm>
            <a:off x="2642235" y="5874849"/>
            <a:ext cx="6871018" cy="618516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/>
          <a:p>
            <a:pPr>
              <a:defRPr sz="2800" b="1"/>
            </a:pPr>
            <a:r>
              <a:rPr lang="en-US" dirty="0"/>
              <a:t>Resources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u="sng" dirty="0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www.rlc.org.au/training/resources/fines</a:t>
            </a:r>
            <a:endParaRPr lang="en-US" u="sng" dirty="0">
              <a:solidFill>
                <a:srgbClr val="229CD0"/>
              </a:solidFill>
              <a:uFill>
                <a:solidFill>
                  <a:srgbClr val="229CD0"/>
                </a:solidFill>
              </a:uFill>
              <a:hlinkClick r:id="rId4"/>
            </a:endParaRPr>
          </a:p>
        </p:txBody>
      </p:sp>
      <p:pic>
        <p:nvPicPr>
          <p:cNvPr id="7" name="Picture 6" descr="head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6" y="1096490"/>
            <a:ext cx="2489680" cy="24289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dirty="0"/>
              <a:t>If you want to challenge </a:t>
            </a:r>
            <a:br>
              <a:rPr lang="en-US" sz="2800" dirty="0"/>
            </a:br>
            <a:r>
              <a:rPr lang="en-US" sz="2800" dirty="0"/>
              <a:t>the penalty notice in court</a:t>
            </a:r>
          </a:p>
          <a:p>
            <a:pPr marL="571500" indent="-571500">
              <a:buFont typeface="Arial"/>
              <a:buChar char="•"/>
            </a:pPr>
            <a:endParaRPr lang="en-US" sz="2800" dirty="0"/>
          </a:p>
          <a:p>
            <a:pPr marL="571500" indent="-571500">
              <a:buFont typeface="Arial"/>
              <a:buChar char="•"/>
            </a:pPr>
            <a:r>
              <a:rPr lang="en-US" sz="2800" dirty="0"/>
              <a:t>If you want to annul old </a:t>
            </a:r>
            <a:br>
              <a:rPr lang="en-US" sz="2800" dirty="0"/>
            </a:br>
            <a:r>
              <a:rPr lang="en-US" sz="2800" dirty="0"/>
              <a:t>penalty notices, and then </a:t>
            </a:r>
            <a:br>
              <a:rPr lang="en-US" sz="2800" dirty="0"/>
            </a:br>
            <a:r>
              <a:rPr lang="en-US" sz="2800" dirty="0"/>
              <a:t>challenge them in court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When to get legal advice on fines</a:t>
            </a:r>
          </a:p>
        </p:txBody>
      </p:sp>
      <p:pic>
        <p:nvPicPr>
          <p:cNvPr id="4" name="Picture 3" descr="advicegiveschoic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1545"/>
          <a:stretch/>
        </p:blipFill>
        <p:spPr>
          <a:xfrm>
            <a:off x="7048904" y="1482435"/>
            <a:ext cx="4285635" cy="28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Where to get free, confidential </a:t>
            </a:r>
            <a:br>
              <a:rPr lang="en-US" sz="4000" dirty="0"/>
            </a:br>
            <a:r>
              <a:rPr lang="en-US" sz="4000" dirty="0"/>
              <a:t>legal advice on fines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41400" y="2261936"/>
            <a:ext cx="9976220" cy="388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Redfern Legal Centre (local residents only) (02) 9698 7277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Most community legal centres: </a:t>
            </a:r>
            <a:r>
              <a:rPr lang="en-US" sz="1200" dirty="0">
                <a:hlinkClick r:id="rId3"/>
              </a:rPr>
              <a:t>https://www.clcnsw.org.au/resource/community-legal-centres-nsw-directory-2018</a:t>
            </a:r>
            <a:endParaRPr lang="en-US" sz="1200" dirty="0">
              <a:hlinkClick r:id="rId4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600" dirty="0"/>
              <a:t>Legal Aid NSW </a:t>
            </a:r>
            <a:r>
              <a:rPr lang="en-US" sz="1200" dirty="0">
                <a:hlinkClick r:id="rId5"/>
              </a:rPr>
              <a:t>www.legalaid.nsw.gov.au/contact-us/legal-aid-nsw-offices</a:t>
            </a:r>
            <a:endParaRPr lang="en-US" sz="1200" dirty="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Homeless Persons Legal Service 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6"/>
              </a:rPr>
              <a:t>https://www.piac.asn.au/legal-help/hpls-clinic-times-locations</a:t>
            </a:r>
            <a:endParaRPr lang="en-US" sz="1200" dirty="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Shopfront Youth Legal Service (under 25s)</a:t>
            </a:r>
            <a:r>
              <a:rPr lang="en-US" sz="1800" dirty="0"/>
              <a:t> </a:t>
            </a:r>
            <a:r>
              <a:rPr lang="en-US" sz="1200" dirty="0">
                <a:hlinkClick r:id="rId7"/>
              </a:rPr>
              <a:t>www.theshopfront.org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403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 dirty="0" smtClean="0"/>
              <a:t>Outline</a:t>
            </a:r>
            <a:r>
              <a:rPr lang="en-AU" sz="4000" dirty="0" smtClean="0"/>
              <a:t>: </a:t>
            </a:r>
            <a:r>
              <a:rPr lang="en-AU" sz="4000" dirty="0"/>
              <a:t>Fines &amp; Penalty Notices 1:</a:t>
            </a:r>
            <a:br>
              <a:rPr lang="en-AU" sz="4000" dirty="0"/>
            </a:br>
            <a:r>
              <a:rPr lang="en-AU" sz="4000" dirty="0"/>
              <a:t>Challenging a fine</a:t>
            </a:r>
            <a:br>
              <a:rPr lang="en-AU" sz="4000" dirty="0"/>
            </a:br>
            <a:endParaRPr sz="4000" dirty="0"/>
          </a:p>
        </p:txBody>
      </p:sp>
      <p:sp>
        <p:nvSpPr>
          <p:cNvPr id="36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8" y="1459861"/>
            <a:ext cx="10972802" cy="374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Types of fines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Internal Review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Electing to go to court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Children and </a:t>
            </a:r>
            <a:r>
              <a:rPr lang="en-US" sz="2800" dirty="0">
                <a:solidFill>
                  <a:schemeClr val="tx1"/>
                </a:solidFill>
              </a:rPr>
              <a:t>fines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Questions &amp; where to get legal advice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4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2800" b="1"/>
            </a:pPr>
            <a:r>
              <a:rPr dirty="0"/>
              <a:t>Resources</a:t>
            </a:r>
            <a:r>
              <a:rPr dirty="0">
                <a:solidFill>
                  <a:srgbClr val="FFFFFF"/>
                </a:solidFill>
              </a:rPr>
              <a:t>: </a:t>
            </a:r>
            <a:r>
              <a:rPr u="sng" dirty="0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www.rlc.org.au/training/resources/</a:t>
            </a:r>
            <a:r>
              <a:rPr lang="en-AU" u="sng" dirty="0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fines</a:t>
            </a:r>
            <a:endParaRPr u="sng" dirty="0">
              <a:solidFill>
                <a:srgbClr val="229CD0"/>
              </a:solidFill>
              <a:uFill>
                <a:solidFill>
                  <a:srgbClr val="229CD0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Picture Placeholder 3"/>
          <p:cNvGrpSpPr/>
          <p:nvPr/>
        </p:nvGrpSpPr>
        <p:grpSpPr>
          <a:xfrm>
            <a:off x="2982915" y="3587806"/>
            <a:ext cx="1824361" cy="1868023"/>
            <a:chOff x="0" y="0"/>
            <a:chExt cx="1824359" cy="1868022"/>
          </a:xfrm>
        </p:grpSpPr>
        <p:sp>
          <p:nvSpPr>
            <p:cNvPr id="447" name="Rectangle"/>
            <p:cNvSpPr/>
            <p:nvPr/>
          </p:nvSpPr>
          <p:spPr>
            <a:xfrm>
              <a:off x="0" y="0"/>
              <a:ext cx="1824360" cy="186802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8" name="image10.png" descr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74" b="4874"/>
            <a:stretch>
              <a:fillRect/>
            </a:stretch>
          </p:blipFill>
          <p:spPr>
            <a:xfrm>
              <a:off x="0" y="-1"/>
              <a:ext cx="1824360" cy="1868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0" name="Title 2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5238"/>
            </a:lvl1pPr>
          </a:lstStyle>
          <a:p>
            <a:r>
              <a:rPr sz="4000"/>
              <a:t>Before You Go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>
            <a:lvl1pPr defTabSz="886968">
              <a:defRPr sz="5238"/>
            </a:lvl1pPr>
          </a:lstStyle>
          <a:p>
            <a:r>
              <a:t>We Can Come to You</a:t>
            </a:r>
          </a:p>
        </p:txBody>
      </p:sp>
      <p:grpSp>
        <p:nvGrpSpPr>
          <p:cNvPr id="456" name="Picture Placeholder 5"/>
          <p:cNvGrpSpPr/>
          <p:nvPr/>
        </p:nvGrpSpPr>
        <p:grpSpPr>
          <a:xfrm>
            <a:off x="3057115" y="4465768"/>
            <a:ext cx="1824361" cy="1868023"/>
            <a:chOff x="0" y="0"/>
            <a:chExt cx="1824359" cy="1868022"/>
          </a:xfrm>
        </p:grpSpPr>
        <p:sp>
          <p:nvSpPr>
            <p:cNvPr id="454" name="Rectangle"/>
            <p:cNvSpPr/>
            <p:nvPr/>
          </p:nvSpPr>
          <p:spPr>
            <a:xfrm>
              <a:off x="0" y="0"/>
              <a:ext cx="1824360" cy="186802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55" name="image10.png" descr="image1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4874" b="4874"/>
            <a:stretch>
              <a:fillRect/>
            </a:stretch>
          </p:blipFill>
          <p:spPr>
            <a:xfrm>
              <a:off x="0" y="-1"/>
              <a:ext cx="1824360" cy="1868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There are two types of fines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Court </a:t>
            </a:r>
            <a:r>
              <a:rPr lang="en-US" sz="2800" dirty="0" smtClean="0"/>
              <a:t>fines</a:t>
            </a:r>
            <a:br>
              <a:rPr lang="en-US" sz="2800" dirty="0" smtClean="0"/>
            </a:b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Penalty notices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fines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39074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 dirty="0"/>
              <a:t>Penalty Notices: Options for review</a:t>
            </a:r>
            <a:endParaRPr sz="4000" dirty="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22428" y="2511980"/>
            <a:ext cx="10796265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Internal review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Court election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457200" lvl="0" indent="-457200">
              <a:buFont typeface="Arial"/>
              <a:buChar char="•"/>
            </a:pPr>
            <a:endParaRPr lang="en-A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463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BE94F4-3EA5-D144-B324-664F2097E5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6A429D-EA40-BA46-B0EF-E6725C596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CEDAADDE-63E8-0D42-BC5C-73F4BD49B59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8435"/>
          <a:stretch>
            <a:fillRect/>
          </a:stretch>
        </p:blipFill>
        <p:spPr>
          <a:xfrm>
            <a:off x="359764" y="433470"/>
            <a:ext cx="11398769" cy="5991062"/>
          </a:xfrm>
        </p:spPr>
      </p:pic>
    </p:spTree>
    <p:extLst>
      <p:ext uri="{BB962C8B-B14F-4D97-AF65-F5344CB8AC3E}">
        <p14:creationId xmlns:p14="http://schemas.microsoft.com/office/powerpoint/2010/main" val="3636741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BEAAFF-0E44-BC46-BDC7-4AC50AE0B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7" y="601897"/>
            <a:ext cx="9652000" cy="505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F3F279-2A0C-5B48-AB63-7BC50E4CB8AB}"/>
              </a:ext>
            </a:extLst>
          </p:cNvPr>
          <p:cNvSpPr txBox="1"/>
          <p:nvPr/>
        </p:nvSpPr>
        <p:spPr>
          <a:xfrm>
            <a:off x="494675" y="5956300"/>
            <a:ext cx="502170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Source: Inner City Legal Centre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E169AE-9E76-214A-B8B4-F0F15E24ECA6}"/>
              </a:ext>
            </a:extLst>
          </p:cNvPr>
          <p:cNvSpPr txBox="1"/>
          <p:nvPr/>
        </p:nvSpPr>
        <p:spPr>
          <a:xfrm>
            <a:off x="2744204" y="2173573"/>
            <a:ext cx="8684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21 XX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368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 Credit E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9174613" cy="6847459"/>
          </a:xfrm>
          <a:prstGeom prst="rect">
            <a:avLst/>
          </a:prstGeom>
        </p:spPr>
      </p:pic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2457345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4000" dirty="0" smtClean="0">
                <a:solidFill>
                  <a:schemeClr val="tx1"/>
                </a:solidFill>
              </a:rPr>
              <a:t>Internal </a:t>
            </a:r>
            <a:br>
              <a:rPr lang="en-AU" sz="4000" dirty="0" smtClean="0">
                <a:solidFill>
                  <a:schemeClr val="tx1"/>
                </a:solidFill>
              </a:rPr>
            </a:br>
            <a:r>
              <a:rPr lang="en-AU" sz="4000" dirty="0" smtClean="0">
                <a:solidFill>
                  <a:schemeClr val="tx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128401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Melbourne">
  <a:themeElements>
    <a:clrScheme name="University of Melbourne">
      <a:dk1>
        <a:srgbClr val="30303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iversity of Melbourne">
  <a:themeElements>
    <a:clrScheme name="University of Melbour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917</Words>
  <Application>Microsoft Macintosh PowerPoint</Application>
  <PresentationFormat>Custom</PresentationFormat>
  <Paragraphs>163</Paragraphs>
  <Slides>42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University of Melbourne</vt:lpstr>
      <vt:lpstr>PowerPoint Presentation</vt:lpstr>
      <vt:lpstr>Sam Lee</vt:lpstr>
      <vt:lpstr>PowerPoint Presentation</vt:lpstr>
      <vt:lpstr>Outline: Fines &amp; Penalty Notices 1: Challenging a fine </vt:lpstr>
      <vt:lpstr>Types of fines</vt:lpstr>
      <vt:lpstr>Penalty Notices: Options for review</vt:lpstr>
      <vt:lpstr>PowerPoint Presentation</vt:lpstr>
      <vt:lpstr>PowerPoint Presentation</vt:lpstr>
      <vt:lpstr>PowerPoint Presentation</vt:lpstr>
      <vt:lpstr>Time limits </vt:lpstr>
      <vt:lpstr>Why would you request a review?</vt:lpstr>
      <vt:lpstr>PowerPoint Presentation</vt:lpstr>
      <vt:lpstr>Evidence </vt:lpstr>
      <vt:lpstr>Example: Sally’s internal review</vt:lpstr>
      <vt:lpstr>PowerPoint Presentation</vt:lpstr>
      <vt:lpstr>PowerPoint Presentation</vt:lpstr>
      <vt:lpstr>Time limits: Electing to go to court </vt:lpstr>
      <vt:lpstr>Why would you take matter to court?</vt:lpstr>
      <vt:lpstr>The dangers</vt:lpstr>
      <vt:lpstr>The dangers (cont.)</vt:lpstr>
      <vt:lpstr>Court costs levy</vt:lpstr>
      <vt:lpstr>Strict liability </vt:lpstr>
      <vt:lpstr>PowerPoint Presentation</vt:lpstr>
      <vt:lpstr>Strict liability (cont.) </vt:lpstr>
      <vt:lpstr>Best matters to take to court</vt:lpstr>
      <vt:lpstr>What will the court consider?</vt:lpstr>
      <vt:lpstr>What will the court consider? (cont.)</vt:lpstr>
      <vt:lpstr>What can the court  do?</vt:lpstr>
      <vt:lpstr>PowerPoint Presentation</vt:lpstr>
      <vt:lpstr>Contesting a court fine</vt:lpstr>
      <vt:lpstr>Time limits: Appealing to the District Court </vt:lpstr>
      <vt:lpstr>Not present when fine imposed</vt:lpstr>
      <vt:lpstr>Proof for annulment </vt:lpstr>
      <vt:lpstr>PowerPoint Presentation</vt:lpstr>
      <vt:lpstr>Children  (under the age of 18)</vt:lpstr>
      <vt:lpstr>What can the Children’s Court do?</vt:lpstr>
      <vt:lpstr>Sam Lee</vt:lpstr>
      <vt:lpstr>When to get legal advice on fines</vt:lpstr>
      <vt:lpstr>Where to get free, confidential  legal advice on fines</vt:lpstr>
      <vt:lpstr>Before You Go</vt:lpstr>
      <vt:lpstr>PowerPoint Presentation</vt:lpstr>
      <vt:lpstr>We Can Come to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Nick</cp:lastModifiedBy>
  <cp:revision>310</cp:revision>
  <cp:lastPrinted>2019-05-29T22:54:21Z</cp:lastPrinted>
  <dcterms:modified xsi:type="dcterms:W3CDTF">2019-11-18T00:26:46Z</dcterms:modified>
</cp:coreProperties>
</file>