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74" r:id="rId5"/>
  </p:sldMasterIdLst>
  <p:notesMasterIdLst>
    <p:notesMasterId r:id="rId34"/>
  </p:notesMasterIdLst>
  <p:sldIdLst>
    <p:sldId id="269" r:id="rId6"/>
    <p:sldId id="854" r:id="rId7"/>
    <p:sldId id="855" r:id="rId8"/>
    <p:sldId id="258" r:id="rId9"/>
    <p:sldId id="856" r:id="rId10"/>
    <p:sldId id="260" r:id="rId11"/>
    <p:sldId id="888" r:id="rId12"/>
    <p:sldId id="889" r:id="rId13"/>
    <p:sldId id="860" r:id="rId14"/>
    <p:sldId id="847" r:id="rId15"/>
    <p:sldId id="890" r:id="rId16"/>
    <p:sldId id="891" r:id="rId17"/>
    <p:sldId id="892" r:id="rId18"/>
    <p:sldId id="893" r:id="rId19"/>
    <p:sldId id="894" r:id="rId20"/>
    <p:sldId id="324" r:id="rId21"/>
    <p:sldId id="896" r:id="rId22"/>
    <p:sldId id="849" r:id="rId23"/>
    <p:sldId id="897" r:id="rId24"/>
    <p:sldId id="898" r:id="rId25"/>
    <p:sldId id="899" r:id="rId26"/>
    <p:sldId id="900" r:id="rId27"/>
    <p:sldId id="901" r:id="rId28"/>
    <p:sldId id="902" r:id="rId29"/>
    <p:sldId id="800" r:id="rId30"/>
    <p:sldId id="801" r:id="rId31"/>
    <p:sldId id="806" r:id="rId32"/>
    <p:sldId id="8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0"/>
    <p:restoredTop sz="80851"/>
  </p:normalViewPr>
  <p:slideViewPr>
    <p:cSldViewPr snapToGrid="0" snapToObjects="1">
      <p:cViewPr varScale="1">
        <p:scale>
          <a:sx n="84" d="100"/>
          <a:sy n="84" d="100"/>
        </p:scale>
        <p:origin x="72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2FB9C-0483-5A4F-B4AD-316C73C75140}" type="datetimeFigureOut">
              <a:t>8/27/25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34AB0-4CEF-4140-A6BB-6C55C960CF95}" type="slidenum">
              <a:t>‹#›</a:t>
            </a:fld>
            <a:endParaRPr lang="en-AU"/>
          </a:p>
        </p:txBody>
      </p:sp>
    </p:spTree>
    <p:extLst>
      <p:ext uri="{BB962C8B-B14F-4D97-AF65-F5344CB8AC3E}">
        <p14:creationId xmlns:p14="http://schemas.microsoft.com/office/powerpoint/2010/main" val="26016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1</a:t>
            </a:fld>
            <a:endParaRPr lang="en-AU"/>
          </a:p>
        </p:txBody>
      </p:sp>
    </p:spTree>
    <p:extLst>
      <p:ext uri="{BB962C8B-B14F-4D97-AF65-F5344CB8AC3E}">
        <p14:creationId xmlns:p14="http://schemas.microsoft.com/office/powerpoint/2010/main" val="2512999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0DFBC-3D2C-60CB-6457-6ADE3EC43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3E3C5-FE7E-418E-1030-BA6E3508A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879BD-4539-2494-385A-ADA1906AE65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FF3E1C6-3ADC-8F5A-3E28-1E767655B760}"/>
              </a:ext>
            </a:extLst>
          </p:cNvPr>
          <p:cNvSpPr>
            <a:spLocks noGrp="1"/>
          </p:cNvSpPr>
          <p:nvPr>
            <p:ph type="sldNum" sz="quarter" idx="5"/>
          </p:nvPr>
        </p:nvSpPr>
        <p:spPr/>
        <p:txBody>
          <a:bodyPr/>
          <a:lstStyle/>
          <a:p>
            <a:fld id="{91F34AB0-4CEF-4140-A6BB-6C55C960CF95}" type="slidenum">
              <a:rPr lang="en-AU" smtClean="0"/>
              <a:t>15</a:t>
            </a:fld>
            <a:endParaRPr lang="en-AU"/>
          </a:p>
        </p:txBody>
      </p:sp>
    </p:spTree>
    <p:extLst>
      <p:ext uri="{BB962C8B-B14F-4D97-AF65-F5344CB8AC3E}">
        <p14:creationId xmlns:p14="http://schemas.microsoft.com/office/powerpoint/2010/main" val="341813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469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289DE-0310-B8C7-7AD1-C33BBD49E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25416-CC8A-28C6-9424-0DE66E912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F4C25-B52C-F490-AE53-F170DA34514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E19445C-8BB0-D861-D99C-1509D95E9E34}"/>
              </a:ext>
            </a:extLst>
          </p:cNvPr>
          <p:cNvSpPr>
            <a:spLocks noGrp="1"/>
          </p:cNvSpPr>
          <p:nvPr>
            <p:ph type="sldNum" sz="quarter" idx="5"/>
          </p:nvPr>
        </p:nvSpPr>
        <p:spPr/>
        <p:txBody>
          <a:bodyPr/>
          <a:lstStyle/>
          <a:p>
            <a:fld id="{91F34AB0-4CEF-4140-A6BB-6C55C960CF95}" type="slidenum">
              <a:rPr lang="en-AU" smtClean="0"/>
              <a:t>17</a:t>
            </a:fld>
            <a:endParaRPr lang="en-AU"/>
          </a:p>
        </p:txBody>
      </p:sp>
    </p:spTree>
    <p:extLst>
      <p:ext uri="{BB962C8B-B14F-4D97-AF65-F5344CB8AC3E}">
        <p14:creationId xmlns:p14="http://schemas.microsoft.com/office/powerpoint/2010/main" val="329125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18</a:t>
            </a:fld>
            <a:endParaRPr lang="en-AU"/>
          </a:p>
        </p:txBody>
      </p:sp>
    </p:spTree>
    <p:extLst>
      <p:ext uri="{BB962C8B-B14F-4D97-AF65-F5344CB8AC3E}">
        <p14:creationId xmlns:p14="http://schemas.microsoft.com/office/powerpoint/2010/main" val="4183613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3251C-F995-DF50-6460-243A1A643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46227-7358-2312-8822-AD0BD8382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44FA4-9283-05A8-C3AA-3ADA5B49727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EB4D5DA-0F46-60B6-F451-6FB9C599E149}"/>
              </a:ext>
            </a:extLst>
          </p:cNvPr>
          <p:cNvSpPr>
            <a:spLocks noGrp="1"/>
          </p:cNvSpPr>
          <p:nvPr>
            <p:ph type="sldNum" sz="quarter" idx="5"/>
          </p:nvPr>
        </p:nvSpPr>
        <p:spPr/>
        <p:txBody>
          <a:bodyPr/>
          <a:lstStyle/>
          <a:p>
            <a:fld id="{91F34AB0-4CEF-4140-A6BB-6C55C960CF95}" type="slidenum">
              <a:rPr lang="en-AU" smtClean="0"/>
              <a:t>19</a:t>
            </a:fld>
            <a:endParaRPr lang="en-AU"/>
          </a:p>
        </p:txBody>
      </p:sp>
    </p:spTree>
    <p:extLst>
      <p:ext uri="{BB962C8B-B14F-4D97-AF65-F5344CB8AC3E}">
        <p14:creationId xmlns:p14="http://schemas.microsoft.com/office/powerpoint/2010/main" val="120728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423A5-E969-A2B5-BC6A-85AC069C1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FF915-A7A3-279B-4FDE-7613D2FB3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AA548-5CD8-BBAD-52BE-B475AE34783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BC7B797-38C6-F3CF-CB24-38691A1F865B}"/>
              </a:ext>
            </a:extLst>
          </p:cNvPr>
          <p:cNvSpPr>
            <a:spLocks noGrp="1"/>
          </p:cNvSpPr>
          <p:nvPr>
            <p:ph type="sldNum" sz="quarter" idx="5"/>
          </p:nvPr>
        </p:nvSpPr>
        <p:spPr/>
        <p:txBody>
          <a:bodyPr/>
          <a:lstStyle/>
          <a:p>
            <a:fld id="{91F34AB0-4CEF-4140-A6BB-6C55C960CF95}" type="slidenum">
              <a:rPr lang="en-AU" smtClean="0"/>
              <a:t>20</a:t>
            </a:fld>
            <a:endParaRPr lang="en-AU"/>
          </a:p>
        </p:txBody>
      </p:sp>
    </p:spTree>
    <p:extLst>
      <p:ext uri="{BB962C8B-B14F-4D97-AF65-F5344CB8AC3E}">
        <p14:creationId xmlns:p14="http://schemas.microsoft.com/office/powerpoint/2010/main" val="104794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FCF2E-D04D-48C7-95D2-A814BE305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70A29-B44C-03D8-87EF-F08667823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D77B3-9534-928D-E938-40E9A14E9F0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2FDE3F2-1792-44ED-06B1-467ABE6E8791}"/>
              </a:ext>
            </a:extLst>
          </p:cNvPr>
          <p:cNvSpPr>
            <a:spLocks noGrp="1"/>
          </p:cNvSpPr>
          <p:nvPr>
            <p:ph type="sldNum" sz="quarter" idx="5"/>
          </p:nvPr>
        </p:nvSpPr>
        <p:spPr/>
        <p:txBody>
          <a:bodyPr/>
          <a:lstStyle/>
          <a:p>
            <a:fld id="{91F34AB0-4CEF-4140-A6BB-6C55C960CF95}" type="slidenum">
              <a:rPr lang="en-AU" smtClean="0"/>
              <a:t>21</a:t>
            </a:fld>
            <a:endParaRPr lang="en-AU"/>
          </a:p>
        </p:txBody>
      </p:sp>
    </p:spTree>
    <p:extLst>
      <p:ext uri="{BB962C8B-B14F-4D97-AF65-F5344CB8AC3E}">
        <p14:creationId xmlns:p14="http://schemas.microsoft.com/office/powerpoint/2010/main" val="327281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826CA-B039-DCA1-1446-0BF736113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C87B1-C3DB-A1BF-801D-FDFC058A3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5ECC7-09E9-5E80-AADE-8FB7D927AE5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ECAF88E-8B31-03E0-F3BB-158157563919}"/>
              </a:ext>
            </a:extLst>
          </p:cNvPr>
          <p:cNvSpPr>
            <a:spLocks noGrp="1"/>
          </p:cNvSpPr>
          <p:nvPr>
            <p:ph type="sldNum" sz="quarter" idx="5"/>
          </p:nvPr>
        </p:nvSpPr>
        <p:spPr/>
        <p:txBody>
          <a:bodyPr/>
          <a:lstStyle/>
          <a:p>
            <a:fld id="{91F34AB0-4CEF-4140-A6BB-6C55C960CF95}" type="slidenum">
              <a:rPr lang="en-AU" smtClean="0"/>
              <a:t>22</a:t>
            </a:fld>
            <a:endParaRPr lang="en-AU"/>
          </a:p>
        </p:txBody>
      </p:sp>
    </p:spTree>
    <p:extLst>
      <p:ext uri="{BB962C8B-B14F-4D97-AF65-F5344CB8AC3E}">
        <p14:creationId xmlns:p14="http://schemas.microsoft.com/office/powerpoint/2010/main" val="349912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06463-1465-B907-D0B0-66479BE48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DDAF-E790-98FC-0A0D-529E893F1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70E80-9BB8-2FFD-E5DB-ECB4C68DE42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A263710-4E89-2688-9AF2-467A7A96A530}"/>
              </a:ext>
            </a:extLst>
          </p:cNvPr>
          <p:cNvSpPr>
            <a:spLocks noGrp="1"/>
          </p:cNvSpPr>
          <p:nvPr>
            <p:ph type="sldNum" sz="quarter" idx="5"/>
          </p:nvPr>
        </p:nvSpPr>
        <p:spPr/>
        <p:txBody>
          <a:bodyPr/>
          <a:lstStyle/>
          <a:p>
            <a:fld id="{91F34AB0-4CEF-4140-A6BB-6C55C960CF95}" type="slidenum">
              <a:rPr lang="en-AU" smtClean="0"/>
              <a:t>23</a:t>
            </a:fld>
            <a:endParaRPr lang="en-AU"/>
          </a:p>
        </p:txBody>
      </p:sp>
    </p:spTree>
    <p:extLst>
      <p:ext uri="{BB962C8B-B14F-4D97-AF65-F5344CB8AC3E}">
        <p14:creationId xmlns:p14="http://schemas.microsoft.com/office/powerpoint/2010/main" val="398683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3152B-7E7F-6D60-532A-1BA334358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D04D7-BB0A-59C1-647C-9ABD4538B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284F3-2873-E064-30E7-748C42F2515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01907E7-D30A-D965-45F1-6334D563D24A}"/>
              </a:ext>
            </a:extLst>
          </p:cNvPr>
          <p:cNvSpPr>
            <a:spLocks noGrp="1"/>
          </p:cNvSpPr>
          <p:nvPr>
            <p:ph type="sldNum" sz="quarter" idx="5"/>
          </p:nvPr>
        </p:nvSpPr>
        <p:spPr/>
        <p:txBody>
          <a:bodyPr/>
          <a:lstStyle/>
          <a:p>
            <a:fld id="{91F34AB0-4CEF-4140-A6BB-6C55C960CF95}" type="slidenum">
              <a:rPr lang="en-AU" smtClean="0"/>
              <a:t>24</a:t>
            </a:fld>
            <a:endParaRPr lang="en-AU"/>
          </a:p>
        </p:txBody>
      </p:sp>
    </p:spTree>
    <p:extLst>
      <p:ext uri="{BB962C8B-B14F-4D97-AF65-F5344CB8AC3E}">
        <p14:creationId xmlns:p14="http://schemas.microsoft.com/office/powerpoint/2010/main" val="53115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3304F-2C20-098D-1401-2637EBBD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176D2-6426-647E-D827-CA48F6064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1C556-44D4-E123-6692-36828139C4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3BD128-7082-7F61-A2D6-E6AB3C7428D7}"/>
              </a:ext>
            </a:extLst>
          </p:cNvPr>
          <p:cNvSpPr>
            <a:spLocks noGrp="1"/>
          </p:cNvSpPr>
          <p:nvPr>
            <p:ph type="sldNum" sz="quarter" idx="5"/>
          </p:nvPr>
        </p:nvSpPr>
        <p:spPr/>
        <p:txBody>
          <a:bodyPr/>
          <a:lstStyle/>
          <a:p>
            <a:fld id="{91F34AB0-4CEF-4140-A6BB-6C55C960CF95}" type="slidenum">
              <a:rPr lang="en-AU"/>
              <a:t>2</a:t>
            </a:fld>
            <a:endParaRPr lang="en-AU"/>
          </a:p>
        </p:txBody>
      </p:sp>
    </p:spTree>
    <p:extLst>
      <p:ext uri="{BB962C8B-B14F-4D97-AF65-F5344CB8AC3E}">
        <p14:creationId xmlns:p14="http://schemas.microsoft.com/office/powerpoint/2010/main" val="1371265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F34AB0-4CEF-4140-A6BB-6C55C960CF95}" type="slidenum">
              <a:rPr lang="en-AU" smtClean="0"/>
              <a:t>25</a:t>
            </a:fld>
            <a:endParaRPr lang="en-AU"/>
          </a:p>
        </p:txBody>
      </p:sp>
    </p:spTree>
    <p:extLst>
      <p:ext uri="{BB962C8B-B14F-4D97-AF65-F5344CB8AC3E}">
        <p14:creationId xmlns:p14="http://schemas.microsoft.com/office/powerpoint/2010/main" val="3694802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F34AB0-4CEF-4140-A6BB-6C55C960CF95}" type="slidenum">
              <a:rPr lang="en-AU" smtClean="0"/>
              <a:t>26</a:t>
            </a:fld>
            <a:endParaRPr lang="en-AU"/>
          </a:p>
        </p:txBody>
      </p:sp>
    </p:spTree>
    <p:extLst>
      <p:ext uri="{BB962C8B-B14F-4D97-AF65-F5344CB8AC3E}">
        <p14:creationId xmlns:p14="http://schemas.microsoft.com/office/powerpoint/2010/main" val="3167131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F34AB0-4CEF-4140-A6BB-6C55C960CF95}" type="slidenum">
              <a:rPr lang="en-AU" smtClean="0"/>
              <a:t>27</a:t>
            </a:fld>
            <a:endParaRPr lang="en-AU"/>
          </a:p>
        </p:txBody>
      </p:sp>
    </p:spTree>
    <p:extLst>
      <p:ext uri="{BB962C8B-B14F-4D97-AF65-F5344CB8AC3E}">
        <p14:creationId xmlns:p14="http://schemas.microsoft.com/office/powerpoint/2010/main" val="3272497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F34AB0-4CEF-4140-A6BB-6C55C960CF95}" type="slidenum">
              <a:rPr lang="en-AU" smtClean="0"/>
              <a:t>28</a:t>
            </a:fld>
            <a:endParaRPr lang="en-AU"/>
          </a:p>
        </p:txBody>
      </p:sp>
    </p:spTree>
    <p:extLst>
      <p:ext uri="{BB962C8B-B14F-4D97-AF65-F5344CB8AC3E}">
        <p14:creationId xmlns:p14="http://schemas.microsoft.com/office/powerpoint/2010/main" val="109394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5</a:t>
            </a:fld>
            <a:endParaRPr lang="en-AU"/>
          </a:p>
        </p:txBody>
      </p:sp>
    </p:spTree>
    <p:extLst>
      <p:ext uri="{BB962C8B-B14F-4D97-AF65-F5344CB8AC3E}">
        <p14:creationId xmlns:p14="http://schemas.microsoft.com/office/powerpoint/2010/main" val="267454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9</a:t>
            </a:fld>
            <a:endParaRPr lang="en-AU"/>
          </a:p>
        </p:txBody>
      </p:sp>
    </p:spTree>
    <p:extLst>
      <p:ext uri="{BB962C8B-B14F-4D97-AF65-F5344CB8AC3E}">
        <p14:creationId xmlns:p14="http://schemas.microsoft.com/office/powerpoint/2010/main" val="116274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F34AB0-4CEF-4140-A6BB-6C55C960CF95}" type="slidenum">
              <a:rPr lang="en-AU" smtClean="0"/>
              <a:t>10</a:t>
            </a:fld>
            <a:endParaRPr lang="en-AU"/>
          </a:p>
        </p:txBody>
      </p:sp>
    </p:spTree>
    <p:extLst>
      <p:ext uri="{BB962C8B-B14F-4D97-AF65-F5344CB8AC3E}">
        <p14:creationId xmlns:p14="http://schemas.microsoft.com/office/powerpoint/2010/main" val="327135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05FBA-A14F-DCD5-F05B-0E40C4151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64198-00E7-087E-E6FF-903AFA356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3DC6B-A7E7-CA31-EEE0-F563534F602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F8C2C32-47EF-B86D-D83C-E80AAE42B5AC}"/>
              </a:ext>
            </a:extLst>
          </p:cNvPr>
          <p:cNvSpPr>
            <a:spLocks noGrp="1"/>
          </p:cNvSpPr>
          <p:nvPr>
            <p:ph type="sldNum" sz="quarter" idx="5"/>
          </p:nvPr>
        </p:nvSpPr>
        <p:spPr/>
        <p:txBody>
          <a:bodyPr/>
          <a:lstStyle/>
          <a:p>
            <a:fld id="{91F34AB0-4CEF-4140-A6BB-6C55C960CF95}" type="slidenum">
              <a:rPr lang="en-AU" smtClean="0"/>
              <a:t>11</a:t>
            </a:fld>
            <a:endParaRPr lang="en-AU"/>
          </a:p>
        </p:txBody>
      </p:sp>
    </p:spTree>
    <p:extLst>
      <p:ext uri="{BB962C8B-B14F-4D97-AF65-F5344CB8AC3E}">
        <p14:creationId xmlns:p14="http://schemas.microsoft.com/office/powerpoint/2010/main" val="52787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81768-BECB-7041-FB01-844894BB2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191F0B-E0C3-665F-0975-1FE859186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CE52F-8FA6-D33A-1AEA-45A707F06CA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3AE0E41-B9C8-A716-CC02-8DE13762914A}"/>
              </a:ext>
            </a:extLst>
          </p:cNvPr>
          <p:cNvSpPr>
            <a:spLocks noGrp="1"/>
          </p:cNvSpPr>
          <p:nvPr>
            <p:ph type="sldNum" sz="quarter" idx="5"/>
          </p:nvPr>
        </p:nvSpPr>
        <p:spPr/>
        <p:txBody>
          <a:bodyPr/>
          <a:lstStyle/>
          <a:p>
            <a:fld id="{91F34AB0-4CEF-4140-A6BB-6C55C960CF95}" type="slidenum">
              <a:rPr lang="en-AU" smtClean="0"/>
              <a:t>12</a:t>
            </a:fld>
            <a:endParaRPr lang="en-AU"/>
          </a:p>
        </p:txBody>
      </p:sp>
    </p:spTree>
    <p:extLst>
      <p:ext uri="{BB962C8B-B14F-4D97-AF65-F5344CB8AC3E}">
        <p14:creationId xmlns:p14="http://schemas.microsoft.com/office/powerpoint/2010/main" val="336659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5B192-DD35-B492-59D2-1837C89CC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665F9-AD28-ADC1-A708-BD5DFA96E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BF00E-443D-6BB1-6CE0-7B278FA69FD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54457D4-845A-7290-84A5-05E302A908C3}"/>
              </a:ext>
            </a:extLst>
          </p:cNvPr>
          <p:cNvSpPr>
            <a:spLocks noGrp="1"/>
          </p:cNvSpPr>
          <p:nvPr>
            <p:ph type="sldNum" sz="quarter" idx="5"/>
          </p:nvPr>
        </p:nvSpPr>
        <p:spPr/>
        <p:txBody>
          <a:bodyPr/>
          <a:lstStyle/>
          <a:p>
            <a:fld id="{91F34AB0-4CEF-4140-A6BB-6C55C960CF95}" type="slidenum">
              <a:rPr lang="en-AU" smtClean="0"/>
              <a:t>13</a:t>
            </a:fld>
            <a:endParaRPr lang="en-AU"/>
          </a:p>
        </p:txBody>
      </p:sp>
    </p:spTree>
    <p:extLst>
      <p:ext uri="{BB962C8B-B14F-4D97-AF65-F5344CB8AC3E}">
        <p14:creationId xmlns:p14="http://schemas.microsoft.com/office/powerpoint/2010/main" val="174788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E1293-4974-B250-5C55-87D7FDEDB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06B0C-DFFF-2ABD-A955-D8D6D61635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B0DF0-50B5-0D9D-6DAA-2789E214DC0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994841B-B3ED-BB37-7A14-788309B626AB}"/>
              </a:ext>
            </a:extLst>
          </p:cNvPr>
          <p:cNvSpPr>
            <a:spLocks noGrp="1"/>
          </p:cNvSpPr>
          <p:nvPr>
            <p:ph type="sldNum" sz="quarter" idx="5"/>
          </p:nvPr>
        </p:nvSpPr>
        <p:spPr/>
        <p:txBody>
          <a:bodyPr/>
          <a:lstStyle/>
          <a:p>
            <a:fld id="{91F34AB0-4CEF-4140-A6BB-6C55C960CF95}" type="slidenum">
              <a:rPr lang="en-AU" smtClean="0"/>
              <a:t>14</a:t>
            </a:fld>
            <a:endParaRPr lang="en-AU"/>
          </a:p>
        </p:txBody>
      </p:sp>
    </p:spTree>
    <p:extLst>
      <p:ext uri="{BB962C8B-B14F-4D97-AF65-F5344CB8AC3E}">
        <p14:creationId xmlns:p14="http://schemas.microsoft.com/office/powerpoint/2010/main" val="3284213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20CDDF-34BB-4249-9B7E-10F15436CD3B}"/>
              </a:ext>
            </a:extLst>
          </p:cNvPr>
          <p:cNvPicPr>
            <a:picLocks noChangeAspect="1"/>
          </p:cNvPicPr>
          <p:nvPr/>
        </p:nvPicPr>
        <p:blipFill rotWithShape="1">
          <a:blip r:embed="rId2"/>
          <a:srcRect t="5928" r="21501" b="44595"/>
          <a:stretch/>
        </p:blipFill>
        <p:spPr>
          <a:xfrm>
            <a:off x="5541264" y="0"/>
            <a:ext cx="6650736" cy="6858000"/>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5061840" cy="609398"/>
          </a:xfrm>
        </p:spPr>
        <p:txBody>
          <a:bodyPr wrap="square">
            <a:spAutoFit/>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375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7081393" y="1916113"/>
            <a:ext cx="4114800" cy="3852862"/>
          </a:xfrm>
        </p:spPr>
        <p:txBody>
          <a:bodyPr numCol="1" spcCol="360000"/>
          <a:lstStyle>
            <a:lvl1pPr defTabSz="1440000">
              <a:spcBef>
                <a:spcPts val="1200"/>
              </a:spcBef>
              <a:tabLst>
                <a:tab pos="4140000" algn="r"/>
              </a:tabLst>
              <a:defRPr sz="1600"/>
            </a:lvl1pPr>
          </a:lstStyle>
          <a:p>
            <a:pPr lvl="0"/>
            <a:r>
              <a:rPr lang="en-AU"/>
              <a:t>Click to add TOC text 	(+ tab to page no.)</a:t>
            </a:r>
          </a:p>
        </p:txBody>
      </p:sp>
      <p:pic>
        <p:nvPicPr>
          <p:cNvPr id="8" name="Picture 7">
            <a:extLst>
              <a:ext uri="{FF2B5EF4-FFF2-40B4-BE49-F238E27FC236}">
                <a16:creationId xmlns:a16="http://schemas.microsoft.com/office/drawing/2014/main" id="{28557BBC-EB0B-0D4F-9396-CF5FD8954B0E}"/>
              </a:ext>
            </a:extLst>
          </p:cNvPr>
          <p:cNvPicPr>
            <a:picLocks noChangeAspect="1"/>
          </p:cNvPicPr>
          <p:nvPr userDrawn="1"/>
        </p:nvPicPr>
        <p:blipFill rotWithShape="1">
          <a:blip r:embed="rId2"/>
          <a:srcRect t="5928" r="21501" b="44595"/>
          <a:stretch/>
        </p:blipFill>
        <p:spPr>
          <a:xfrm>
            <a:off x="5541264" y="0"/>
            <a:ext cx="6650736" cy="6858000"/>
          </a:xfrm>
          <a:prstGeom prst="rect">
            <a:avLst/>
          </a:prstGeom>
        </p:spPr>
      </p:pic>
    </p:spTree>
    <p:extLst>
      <p:ext uri="{BB962C8B-B14F-4D97-AF65-F5344CB8AC3E}">
        <p14:creationId xmlns:p14="http://schemas.microsoft.com/office/powerpoint/2010/main" val="28614445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32CE-1048-CC4F-B271-CB078D7F2E2B}"/>
              </a:ext>
            </a:extLst>
          </p:cNvPr>
          <p:cNvSpPr>
            <a:spLocks noGrp="1"/>
          </p:cNvSpPr>
          <p:nvPr>
            <p:ph type="title" hasCustomPrompt="1"/>
          </p:nvPr>
        </p:nvSpPr>
        <p:spPr>
          <a:xfrm>
            <a:off x="479425" y="3681413"/>
            <a:ext cx="4660986" cy="1495794"/>
          </a:xfrm>
        </p:spPr>
        <p:txBody>
          <a:bodyPr/>
          <a:lstStyle>
            <a:lvl1pPr>
              <a:defRPr sz="5400"/>
            </a:lvl1pPr>
          </a:lstStyle>
          <a:p>
            <a:r>
              <a:rPr lang="en-GB"/>
              <a:t>Click to edit presentation title</a:t>
            </a:r>
            <a:endParaRPr lang="en-AU"/>
          </a:p>
        </p:txBody>
      </p:sp>
      <p:sp>
        <p:nvSpPr>
          <p:cNvPr id="3" name="Date Placeholder 2">
            <a:extLst>
              <a:ext uri="{FF2B5EF4-FFF2-40B4-BE49-F238E27FC236}">
                <a16:creationId xmlns:a16="http://schemas.microsoft.com/office/drawing/2014/main" id="{D58219D3-13B3-B348-9325-B06BC16F638E}"/>
              </a:ext>
            </a:extLst>
          </p:cNvPr>
          <p:cNvSpPr>
            <a:spLocks noGrp="1"/>
          </p:cNvSpPr>
          <p:nvPr>
            <p:ph type="dt" sz="half" idx="10"/>
          </p:nvPr>
        </p:nvSpPr>
        <p:spPr/>
        <p:txBody>
          <a:bodyPr/>
          <a:lstStyle/>
          <a:p>
            <a:r>
              <a:rPr lang="en-AU"/>
              <a:t>18 January 2022</a:t>
            </a:r>
          </a:p>
        </p:txBody>
      </p:sp>
      <p:sp>
        <p:nvSpPr>
          <p:cNvPr id="4" name="Round Same-side Corner of Rectangle 3">
            <a:extLst>
              <a:ext uri="{FF2B5EF4-FFF2-40B4-BE49-F238E27FC236}">
                <a16:creationId xmlns:a16="http://schemas.microsoft.com/office/drawing/2014/main" id="{F83B2BBB-E45B-B84B-A0A5-E2F67C60A8C7}"/>
              </a:ext>
            </a:extLst>
          </p:cNvPr>
          <p:cNvSpPr/>
          <p:nvPr userDrawn="1"/>
        </p:nvSpPr>
        <p:spPr>
          <a:xfrm rot="5400000">
            <a:off x="610042" y="5296490"/>
            <a:ext cx="534575" cy="175465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24A0799-26DF-0948-A535-1B30945F9493}"/>
              </a:ext>
            </a:extLst>
          </p:cNvPr>
          <p:cNvSpPr txBox="1"/>
          <p:nvPr userDrawn="1"/>
        </p:nvSpPr>
        <p:spPr>
          <a:xfrm>
            <a:off x="479425" y="6017798"/>
            <a:ext cx="836768" cy="246221"/>
          </a:xfrm>
          <a:prstGeom prst="rect">
            <a:avLst/>
          </a:prstGeom>
          <a:noFill/>
        </p:spPr>
        <p:txBody>
          <a:bodyPr wrap="none" lIns="0" tIns="0" rIns="0" bIns="0" rtlCol="0">
            <a:spAutoFit/>
          </a:bodyPr>
          <a:lstStyle/>
          <a:p>
            <a:r>
              <a:rPr lang="en-AU" sz="1600" b="0" i="0">
                <a:solidFill>
                  <a:schemeClr val="bg1"/>
                </a:solidFill>
                <a:latin typeface="Archivo Light" pitchFamily="2" charset="77"/>
                <a:cs typeface="Archivo Light" pitchFamily="2" charset="77"/>
              </a:rPr>
              <a:t>rlc.org.au</a:t>
            </a:r>
          </a:p>
        </p:txBody>
      </p:sp>
      <p:sp>
        <p:nvSpPr>
          <p:cNvPr id="6" name="Picture Placeholder 7">
            <a:extLst>
              <a:ext uri="{FF2B5EF4-FFF2-40B4-BE49-F238E27FC236}">
                <a16:creationId xmlns:a16="http://schemas.microsoft.com/office/drawing/2014/main" id="{E5D79DD9-D413-6D4B-B5AE-E5BEA0A9D6F0}"/>
              </a:ext>
            </a:extLst>
          </p:cNvPr>
          <p:cNvSpPr>
            <a:spLocks noGrp="1"/>
          </p:cNvSpPr>
          <p:nvPr>
            <p:ph type="pic" sz="quarter" idx="13" hasCustomPrompt="1"/>
          </p:nvPr>
        </p:nvSpPr>
        <p:spPr>
          <a:xfrm>
            <a:off x="6045714" y="-982310"/>
            <a:ext cx="8352211" cy="9818333"/>
          </a:xfrm>
          <a:prstGeom prst="round2SameRect">
            <a:avLst>
              <a:gd name="adj1" fmla="val 50000"/>
              <a:gd name="adj2" fmla="val 0"/>
            </a:avLst>
          </a:prstGeom>
          <a:solidFill>
            <a:schemeClr val="bg1">
              <a:lumMod val="95000"/>
            </a:schemeClr>
          </a:solidFill>
          <a:ln>
            <a:noFill/>
          </a:ln>
        </p:spPr>
        <p:txBody>
          <a:bodyPr anchor="ctr" anchorCtr="1"/>
          <a:lstStyle>
            <a:lvl1pPr>
              <a:defRPr sz="1050"/>
            </a:lvl1pPr>
          </a:lstStyle>
          <a:p>
            <a:r>
              <a:rPr lang="en-AU"/>
              <a:t>Click to insert image</a:t>
            </a:r>
          </a:p>
        </p:txBody>
      </p:sp>
      <p:pic>
        <p:nvPicPr>
          <p:cNvPr id="8" name="Graphic 7">
            <a:extLst>
              <a:ext uri="{FF2B5EF4-FFF2-40B4-BE49-F238E27FC236}">
                <a16:creationId xmlns:a16="http://schemas.microsoft.com/office/drawing/2014/main" id="{815A10AC-D068-C743-ADAA-8D754413400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4986" y="321829"/>
            <a:ext cx="1905762" cy="1208532"/>
          </a:xfrm>
          <a:prstGeom prst="rect">
            <a:avLst/>
          </a:prstGeom>
        </p:spPr>
      </p:pic>
    </p:spTree>
    <p:extLst>
      <p:ext uri="{BB962C8B-B14F-4D97-AF65-F5344CB8AC3E}">
        <p14:creationId xmlns:p14="http://schemas.microsoft.com/office/powerpoint/2010/main" val="58242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asic Slide - ligh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316356" y="631032"/>
            <a:ext cx="11408410" cy="1117908"/>
          </a:xfrm>
          <a:prstGeom prst="rect">
            <a:avLst/>
          </a:prstGeom>
        </p:spPr>
        <p:txBody>
          <a:bodyPr/>
          <a:lstStyle/>
          <a:p>
            <a:r>
              <a:t>Title Text</a:t>
            </a:r>
          </a:p>
        </p:txBody>
      </p:sp>
      <p:sp>
        <p:nvSpPr>
          <p:cNvPr id="93" name="Body Level One…"/>
          <p:cNvSpPr txBox="1">
            <a:spLocks noGrp="1"/>
          </p:cNvSpPr>
          <p:nvPr>
            <p:ph type="body" idx="1"/>
          </p:nvPr>
        </p:nvSpPr>
        <p:spPr>
          <a:xfrm>
            <a:off x="1041400" y="1748939"/>
            <a:ext cx="9976220" cy="4397861"/>
          </a:xfrm>
          <a:prstGeom prst="rect">
            <a:avLst/>
          </a:prstGeom>
        </p:spPr>
        <p:txBody>
          <a:bodyPr anchor="ctr">
            <a:normAutofit/>
          </a:bodyPr>
          <a:lstStyle>
            <a:lvl1pPr>
              <a:lnSpc>
                <a:spcPct val="150000"/>
              </a:lnSpc>
              <a:spcBef>
                <a:spcPts val="1800"/>
              </a:spcBef>
              <a:defRPr sz="3200">
                <a:solidFill>
                  <a:srgbClr val="3A3A3A"/>
                </a:solidFill>
              </a:defRPr>
            </a:lvl1pPr>
            <a:lvl2pPr marL="457200" indent="-457200">
              <a:lnSpc>
                <a:spcPct val="150000"/>
              </a:lnSpc>
              <a:spcBef>
                <a:spcPts val="1800"/>
              </a:spcBef>
              <a:defRPr sz="3200">
                <a:solidFill>
                  <a:srgbClr val="3A3A3A"/>
                </a:solidFill>
              </a:defRPr>
            </a:lvl2pPr>
            <a:lvl3pPr marL="703680" indent="-487680">
              <a:lnSpc>
                <a:spcPct val="150000"/>
              </a:lnSpc>
              <a:spcBef>
                <a:spcPts val="1800"/>
              </a:spcBef>
              <a:defRPr sz="3200">
                <a:solidFill>
                  <a:srgbClr val="3A3A3A"/>
                </a:solidFill>
              </a:defRPr>
            </a:lvl3pPr>
            <a:lvl4pPr>
              <a:lnSpc>
                <a:spcPct val="150000"/>
              </a:lnSpc>
              <a:spcBef>
                <a:spcPts val="1800"/>
              </a:spcBef>
              <a:defRPr sz="3200">
                <a:solidFill>
                  <a:srgbClr val="3A3A3A"/>
                </a:solidFill>
              </a:defRPr>
            </a:lvl4pPr>
            <a:lvl5pPr>
              <a:lnSpc>
                <a:spcPct val="150000"/>
              </a:lnSpc>
              <a:spcBef>
                <a:spcPts val="1800"/>
              </a:spcBef>
              <a:defRPr sz="32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94" name="Oval 8"/>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95" name="Oval 9"/>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33232556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EAC023-321D-AF48-9F7D-B84E0376E4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45715" y="0"/>
            <a:ext cx="6146285" cy="6858000"/>
          </a:xfrm>
          <a:prstGeom prst="rect">
            <a:avLst/>
          </a:prstGeom>
        </p:spPr>
      </p:pic>
      <p:sp>
        <p:nvSpPr>
          <p:cNvPr id="2" name="Title 1">
            <a:extLst>
              <a:ext uri="{FF2B5EF4-FFF2-40B4-BE49-F238E27FC236}">
                <a16:creationId xmlns:a16="http://schemas.microsoft.com/office/drawing/2014/main" id="{6F4832CE-1048-CC4F-B271-CB078D7F2E2B}"/>
              </a:ext>
            </a:extLst>
          </p:cNvPr>
          <p:cNvSpPr>
            <a:spLocks noGrp="1"/>
          </p:cNvSpPr>
          <p:nvPr>
            <p:ph type="title" hasCustomPrompt="1"/>
          </p:nvPr>
        </p:nvSpPr>
        <p:spPr>
          <a:xfrm>
            <a:off x="479425" y="3681413"/>
            <a:ext cx="4660986" cy="1495794"/>
          </a:xfrm>
        </p:spPr>
        <p:txBody>
          <a:bodyPr/>
          <a:lstStyle>
            <a:lvl1pPr>
              <a:defRPr sz="5400"/>
            </a:lvl1pPr>
          </a:lstStyle>
          <a:p>
            <a:r>
              <a:rPr lang="en-GB"/>
              <a:t>Click to edit presentation title</a:t>
            </a:r>
            <a:endParaRPr lang="en-AU"/>
          </a:p>
        </p:txBody>
      </p:sp>
      <p:sp>
        <p:nvSpPr>
          <p:cNvPr id="3" name="Date Placeholder 2">
            <a:extLst>
              <a:ext uri="{FF2B5EF4-FFF2-40B4-BE49-F238E27FC236}">
                <a16:creationId xmlns:a16="http://schemas.microsoft.com/office/drawing/2014/main" id="{D58219D3-13B3-B348-9325-B06BC16F638E}"/>
              </a:ext>
            </a:extLst>
          </p:cNvPr>
          <p:cNvSpPr>
            <a:spLocks noGrp="1"/>
          </p:cNvSpPr>
          <p:nvPr>
            <p:ph type="dt" sz="half" idx="10"/>
          </p:nvPr>
        </p:nvSpPr>
        <p:spPr/>
        <p:txBody>
          <a:bodyPr/>
          <a:lstStyle/>
          <a:p>
            <a:r>
              <a:rPr lang="en-AU"/>
              <a:t>18 January 2022</a:t>
            </a:r>
          </a:p>
        </p:txBody>
      </p:sp>
      <p:sp>
        <p:nvSpPr>
          <p:cNvPr id="4" name="Round Same-side Corner of Rectangle 3">
            <a:extLst>
              <a:ext uri="{FF2B5EF4-FFF2-40B4-BE49-F238E27FC236}">
                <a16:creationId xmlns:a16="http://schemas.microsoft.com/office/drawing/2014/main" id="{F83B2BBB-E45B-B84B-A0A5-E2F67C60A8C7}"/>
              </a:ext>
            </a:extLst>
          </p:cNvPr>
          <p:cNvSpPr/>
          <p:nvPr userDrawn="1"/>
        </p:nvSpPr>
        <p:spPr>
          <a:xfrm rot="5400000">
            <a:off x="610042" y="5296490"/>
            <a:ext cx="534575" cy="175465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24A0799-26DF-0948-A535-1B30945F9493}"/>
              </a:ext>
            </a:extLst>
          </p:cNvPr>
          <p:cNvSpPr txBox="1"/>
          <p:nvPr userDrawn="1"/>
        </p:nvSpPr>
        <p:spPr>
          <a:xfrm>
            <a:off x="479425" y="6017798"/>
            <a:ext cx="836768" cy="246221"/>
          </a:xfrm>
          <a:prstGeom prst="rect">
            <a:avLst/>
          </a:prstGeom>
          <a:noFill/>
        </p:spPr>
        <p:txBody>
          <a:bodyPr wrap="none" lIns="0" tIns="0" rIns="0" bIns="0" rtlCol="0">
            <a:spAutoFit/>
          </a:bodyPr>
          <a:lstStyle/>
          <a:p>
            <a:r>
              <a:rPr lang="en-AU" sz="1600" b="0" i="0">
                <a:solidFill>
                  <a:schemeClr val="bg1"/>
                </a:solidFill>
                <a:latin typeface="Archivo Light" pitchFamily="2" charset="77"/>
                <a:cs typeface="Archivo Light" pitchFamily="2" charset="77"/>
              </a:rPr>
              <a:t>rlc.org.au</a:t>
            </a:r>
          </a:p>
        </p:txBody>
      </p:sp>
      <p:sp>
        <p:nvSpPr>
          <p:cNvPr id="6" name="Picture Placeholder 7">
            <a:extLst>
              <a:ext uri="{FF2B5EF4-FFF2-40B4-BE49-F238E27FC236}">
                <a16:creationId xmlns:a16="http://schemas.microsoft.com/office/drawing/2014/main" id="{E5D79DD9-D413-6D4B-B5AE-E5BEA0A9D6F0}"/>
              </a:ext>
            </a:extLst>
          </p:cNvPr>
          <p:cNvSpPr>
            <a:spLocks noGrp="1"/>
          </p:cNvSpPr>
          <p:nvPr>
            <p:ph type="pic" sz="quarter" idx="13" hasCustomPrompt="1"/>
          </p:nvPr>
        </p:nvSpPr>
        <p:spPr>
          <a:xfrm>
            <a:off x="6045715" y="593940"/>
            <a:ext cx="5328680" cy="6264060"/>
          </a:xfrm>
          <a:prstGeom prst="round2SameRect">
            <a:avLst>
              <a:gd name="adj1" fmla="val 50000"/>
              <a:gd name="adj2" fmla="val 0"/>
            </a:avLst>
          </a:prstGeom>
          <a:solidFill>
            <a:schemeClr val="bg1">
              <a:lumMod val="95000"/>
            </a:schemeClr>
          </a:solidFill>
          <a:ln>
            <a:noFill/>
          </a:ln>
        </p:spPr>
        <p:txBody>
          <a:bodyPr anchor="ctr" anchorCtr="1"/>
          <a:lstStyle>
            <a:lvl1pPr>
              <a:defRPr sz="1050"/>
            </a:lvl1pPr>
          </a:lstStyle>
          <a:p>
            <a:r>
              <a:rPr lang="en-AU"/>
              <a:t>Click to insert image</a:t>
            </a:r>
          </a:p>
        </p:txBody>
      </p:sp>
      <p:pic>
        <p:nvPicPr>
          <p:cNvPr id="7" name="Picture 6">
            <a:extLst>
              <a:ext uri="{FF2B5EF4-FFF2-40B4-BE49-F238E27FC236}">
                <a16:creationId xmlns:a16="http://schemas.microsoft.com/office/drawing/2014/main" id="{AE86372C-CB01-3740-9A1B-D47B6733C0DC}"/>
              </a:ext>
            </a:extLst>
          </p:cNvPr>
          <p:cNvPicPr>
            <a:picLocks noChangeAspect="1"/>
          </p:cNvPicPr>
          <p:nvPr userDrawn="1"/>
        </p:nvPicPr>
        <p:blipFill rotWithShape="1">
          <a:blip r:embed="rId3"/>
          <a:srcRect t="-1894" r="-4254" b="32935"/>
          <a:stretch/>
        </p:blipFill>
        <p:spPr>
          <a:xfrm>
            <a:off x="5699351" y="61782"/>
            <a:ext cx="6280271" cy="6796217"/>
          </a:xfrm>
          <a:prstGeom prst="rect">
            <a:avLst/>
          </a:prstGeom>
        </p:spPr>
      </p:pic>
      <p:pic>
        <p:nvPicPr>
          <p:cNvPr id="11" name="Graphic 10">
            <a:extLst>
              <a:ext uri="{FF2B5EF4-FFF2-40B4-BE49-F238E27FC236}">
                <a16:creationId xmlns:a16="http://schemas.microsoft.com/office/drawing/2014/main" id="{85DF3FF3-72EA-194B-8CAB-A961FF6839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4986" y="321829"/>
            <a:ext cx="1905762" cy="1208532"/>
          </a:xfrm>
          <a:prstGeom prst="rect">
            <a:avLst/>
          </a:prstGeom>
        </p:spPr>
      </p:pic>
    </p:spTree>
    <p:extLst>
      <p:ext uri="{BB962C8B-B14F-4D97-AF65-F5344CB8AC3E}">
        <p14:creationId xmlns:p14="http://schemas.microsoft.com/office/powerpoint/2010/main" val="2653127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32CE-1048-CC4F-B271-CB078D7F2E2B}"/>
              </a:ext>
            </a:extLst>
          </p:cNvPr>
          <p:cNvSpPr>
            <a:spLocks noGrp="1"/>
          </p:cNvSpPr>
          <p:nvPr>
            <p:ph type="title" hasCustomPrompt="1"/>
          </p:nvPr>
        </p:nvSpPr>
        <p:spPr>
          <a:xfrm>
            <a:off x="479425" y="3681413"/>
            <a:ext cx="4660986" cy="1495794"/>
          </a:xfrm>
        </p:spPr>
        <p:txBody>
          <a:bodyPr/>
          <a:lstStyle>
            <a:lvl1pPr>
              <a:defRPr sz="5400"/>
            </a:lvl1pPr>
          </a:lstStyle>
          <a:p>
            <a:r>
              <a:rPr lang="en-GB"/>
              <a:t>Click to edit presentation title</a:t>
            </a:r>
            <a:endParaRPr lang="en-AU"/>
          </a:p>
        </p:txBody>
      </p:sp>
      <p:sp>
        <p:nvSpPr>
          <p:cNvPr id="3" name="Date Placeholder 2">
            <a:extLst>
              <a:ext uri="{FF2B5EF4-FFF2-40B4-BE49-F238E27FC236}">
                <a16:creationId xmlns:a16="http://schemas.microsoft.com/office/drawing/2014/main" id="{D58219D3-13B3-B348-9325-B06BC16F638E}"/>
              </a:ext>
            </a:extLst>
          </p:cNvPr>
          <p:cNvSpPr>
            <a:spLocks noGrp="1"/>
          </p:cNvSpPr>
          <p:nvPr>
            <p:ph type="dt" sz="half" idx="10"/>
          </p:nvPr>
        </p:nvSpPr>
        <p:spPr/>
        <p:txBody>
          <a:bodyPr/>
          <a:lstStyle/>
          <a:p>
            <a:r>
              <a:rPr lang="en-AU"/>
              <a:t>18 January 2022</a:t>
            </a:r>
          </a:p>
        </p:txBody>
      </p:sp>
      <p:sp>
        <p:nvSpPr>
          <p:cNvPr id="4" name="Round Same-side Corner of Rectangle 3">
            <a:extLst>
              <a:ext uri="{FF2B5EF4-FFF2-40B4-BE49-F238E27FC236}">
                <a16:creationId xmlns:a16="http://schemas.microsoft.com/office/drawing/2014/main" id="{F83B2BBB-E45B-B84B-A0A5-E2F67C60A8C7}"/>
              </a:ext>
            </a:extLst>
          </p:cNvPr>
          <p:cNvSpPr/>
          <p:nvPr userDrawn="1"/>
        </p:nvSpPr>
        <p:spPr>
          <a:xfrm rot="5400000">
            <a:off x="610042" y="5296490"/>
            <a:ext cx="534575" cy="175465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24A0799-26DF-0948-A535-1B30945F9493}"/>
              </a:ext>
            </a:extLst>
          </p:cNvPr>
          <p:cNvSpPr txBox="1"/>
          <p:nvPr userDrawn="1"/>
        </p:nvSpPr>
        <p:spPr>
          <a:xfrm>
            <a:off x="479425" y="6017798"/>
            <a:ext cx="836768" cy="246221"/>
          </a:xfrm>
          <a:prstGeom prst="rect">
            <a:avLst/>
          </a:prstGeom>
          <a:noFill/>
        </p:spPr>
        <p:txBody>
          <a:bodyPr wrap="none" lIns="0" tIns="0" rIns="0" bIns="0" rtlCol="0">
            <a:spAutoFit/>
          </a:bodyPr>
          <a:lstStyle/>
          <a:p>
            <a:r>
              <a:rPr lang="en-AU" sz="1600" b="0" i="0">
                <a:solidFill>
                  <a:schemeClr val="bg1"/>
                </a:solidFill>
                <a:latin typeface="Archivo Light" pitchFamily="2" charset="77"/>
                <a:cs typeface="Archivo Light" pitchFamily="2" charset="77"/>
              </a:rPr>
              <a:t>rlc.org.au</a:t>
            </a:r>
          </a:p>
        </p:txBody>
      </p:sp>
      <p:sp>
        <p:nvSpPr>
          <p:cNvPr id="6" name="Picture Placeholder 7">
            <a:extLst>
              <a:ext uri="{FF2B5EF4-FFF2-40B4-BE49-F238E27FC236}">
                <a16:creationId xmlns:a16="http://schemas.microsoft.com/office/drawing/2014/main" id="{E5D79DD9-D413-6D4B-B5AE-E5BEA0A9D6F0}"/>
              </a:ext>
            </a:extLst>
          </p:cNvPr>
          <p:cNvSpPr>
            <a:spLocks noGrp="1"/>
          </p:cNvSpPr>
          <p:nvPr>
            <p:ph type="pic" sz="quarter" idx="13" hasCustomPrompt="1"/>
          </p:nvPr>
        </p:nvSpPr>
        <p:spPr>
          <a:xfrm>
            <a:off x="6045714" y="-982310"/>
            <a:ext cx="8352211" cy="9818333"/>
          </a:xfrm>
          <a:prstGeom prst="round2SameRect">
            <a:avLst>
              <a:gd name="adj1" fmla="val 50000"/>
              <a:gd name="adj2" fmla="val 0"/>
            </a:avLst>
          </a:prstGeom>
          <a:solidFill>
            <a:schemeClr val="bg1">
              <a:lumMod val="95000"/>
            </a:schemeClr>
          </a:solidFill>
          <a:ln>
            <a:noFill/>
          </a:ln>
        </p:spPr>
        <p:txBody>
          <a:bodyPr anchor="ctr" anchorCtr="1"/>
          <a:lstStyle>
            <a:lvl1pPr>
              <a:defRPr sz="1050"/>
            </a:lvl1pPr>
          </a:lstStyle>
          <a:p>
            <a:r>
              <a:rPr lang="en-AU"/>
              <a:t>Click to insert image</a:t>
            </a:r>
          </a:p>
        </p:txBody>
      </p:sp>
      <p:pic>
        <p:nvPicPr>
          <p:cNvPr id="8" name="Graphic 7">
            <a:extLst>
              <a:ext uri="{FF2B5EF4-FFF2-40B4-BE49-F238E27FC236}">
                <a16:creationId xmlns:a16="http://schemas.microsoft.com/office/drawing/2014/main" id="{815A10AC-D068-C743-ADAA-8D754413400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4986" y="321829"/>
            <a:ext cx="1905762" cy="1208532"/>
          </a:xfrm>
          <a:prstGeom prst="rect">
            <a:avLst/>
          </a:prstGeom>
        </p:spPr>
      </p:pic>
    </p:spTree>
    <p:extLst>
      <p:ext uri="{BB962C8B-B14F-4D97-AF65-F5344CB8AC3E}">
        <p14:creationId xmlns:p14="http://schemas.microsoft.com/office/powerpoint/2010/main" val="2992249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 image 2">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566B51-9725-AB49-B197-23453E7E14E5}"/>
              </a:ext>
            </a:extLst>
          </p:cNvPr>
          <p:cNvSpPr/>
          <p:nvPr/>
        </p:nvSpPr>
        <p:spPr>
          <a:xfrm>
            <a:off x="0" y="0"/>
            <a:ext cx="12192000" cy="59134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479425" y="1916113"/>
            <a:ext cx="3492500" cy="3852862"/>
          </a:xfrm>
        </p:spPr>
        <p:txBody>
          <a:bodyPr numCol="1"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
        <p:nvSpPr>
          <p:cNvPr id="8" name="Picture Placeholder 7">
            <a:extLst>
              <a:ext uri="{FF2B5EF4-FFF2-40B4-BE49-F238E27FC236}">
                <a16:creationId xmlns:a16="http://schemas.microsoft.com/office/drawing/2014/main" id="{C04EA913-F4BB-234C-AAFD-F1AFF61255D1}"/>
              </a:ext>
            </a:extLst>
          </p:cNvPr>
          <p:cNvSpPr>
            <a:spLocks noGrp="1"/>
          </p:cNvSpPr>
          <p:nvPr>
            <p:ph type="pic" sz="quarter" idx="13" hasCustomPrompt="1"/>
          </p:nvPr>
        </p:nvSpPr>
        <p:spPr>
          <a:xfrm>
            <a:off x="6096000" y="1"/>
            <a:ext cx="6096000" cy="5913438"/>
          </a:xfrm>
          <a:prstGeom prst="rect">
            <a:avLst/>
          </a:prstGeom>
          <a:solidFill>
            <a:schemeClr val="bg1">
              <a:lumMod val="95000"/>
            </a:schemeClr>
          </a:solidFill>
          <a:ln>
            <a:noFill/>
          </a:ln>
        </p:spPr>
        <p:txBody>
          <a:bodyPr anchor="ctr" anchorCtr="1"/>
          <a:lstStyle>
            <a:lvl1pPr>
              <a:defRPr sz="1050"/>
            </a:lvl1pPr>
          </a:lstStyle>
          <a:p>
            <a:r>
              <a:rPr lang="en-AU"/>
              <a:t>Click to insert image</a:t>
            </a:r>
          </a:p>
        </p:txBody>
      </p:sp>
      <p:sp>
        <p:nvSpPr>
          <p:cNvPr id="9" name="Rectangle 8">
            <a:extLst>
              <a:ext uri="{FF2B5EF4-FFF2-40B4-BE49-F238E27FC236}">
                <a16:creationId xmlns:a16="http://schemas.microsoft.com/office/drawing/2014/main" id="{B0A2C9FA-C14F-7646-87CC-4F824F3F5EBD}"/>
              </a:ext>
            </a:extLst>
          </p:cNvPr>
          <p:cNvSpPr/>
          <p:nvPr userDrawn="1"/>
        </p:nvSpPr>
        <p:spPr>
          <a:xfrm>
            <a:off x="0" y="0"/>
            <a:ext cx="12192000" cy="59134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294013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448">
          <p15:clr>
            <a:srgbClr val="FBAE40"/>
          </p15:clr>
        </p15:guide>
        <p15:guide id="2" orient="horz" pos="120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ivider 1">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652A869-5953-384C-9B7F-7F538FB1B34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pic>
        <p:nvPicPr>
          <p:cNvPr id="6" name="Graphic 5">
            <a:extLst>
              <a:ext uri="{FF2B5EF4-FFF2-40B4-BE49-F238E27FC236}">
                <a16:creationId xmlns:a16="http://schemas.microsoft.com/office/drawing/2014/main" id="{B67B4F8D-6C1E-4140-BE34-6B8CF108B65C}"/>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2781300"/>
            <a:ext cx="3110213" cy="1163395"/>
          </a:xfrm>
        </p:spPr>
        <p:txBody>
          <a:bodyPr wrap="square">
            <a:spAutoFit/>
          </a:bodyPr>
          <a:lstStyle>
            <a:lvl1pPr>
              <a:defRPr sz="4200"/>
            </a:lvl1pPr>
          </a:lstStyle>
          <a:p>
            <a:r>
              <a:rPr lang="en-GB"/>
              <a:t>Click to add divider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Tree>
    <p:extLst>
      <p:ext uri="{BB962C8B-B14F-4D97-AF65-F5344CB8AC3E}">
        <p14:creationId xmlns:p14="http://schemas.microsoft.com/office/powerpoint/2010/main" val="34330795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 column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479425" y="1916113"/>
            <a:ext cx="11233150" cy="3852862"/>
          </a:xfrm>
        </p:spPr>
        <p:txBody>
          <a:bodyPr numCol="3"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6355150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 imag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479425" y="1916113"/>
            <a:ext cx="7380288" cy="3852862"/>
          </a:xfrm>
        </p:spPr>
        <p:txBody>
          <a:bodyPr numCol="2"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
        <p:nvSpPr>
          <p:cNvPr id="8" name="Picture Placeholder 7">
            <a:extLst>
              <a:ext uri="{FF2B5EF4-FFF2-40B4-BE49-F238E27FC236}">
                <a16:creationId xmlns:a16="http://schemas.microsoft.com/office/drawing/2014/main" id="{C04EA913-F4BB-234C-AAFD-F1AFF61255D1}"/>
              </a:ext>
            </a:extLst>
          </p:cNvPr>
          <p:cNvSpPr>
            <a:spLocks noGrp="1"/>
          </p:cNvSpPr>
          <p:nvPr>
            <p:ph type="pic" sz="quarter" idx="13" hasCustomPrompt="1"/>
          </p:nvPr>
        </p:nvSpPr>
        <p:spPr>
          <a:xfrm>
            <a:off x="8739488" y="1916113"/>
            <a:ext cx="2973086" cy="3997325"/>
          </a:xfrm>
          <a:prstGeom prst="round2SameRect">
            <a:avLst>
              <a:gd name="adj1" fmla="val 50000"/>
              <a:gd name="adj2" fmla="val 0"/>
            </a:avLst>
          </a:prstGeom>
          <a:solidFill>
            <a:schemeClr val="bg1">
              <a:lumMod val="95000"/>
            </a:schemeClr>
          </a:solidFill>
          <a:ln>
            <a:noFill/>
          </a:ln>
        </p:spPr>
        <p:txBody>
          <a:bodyPr anchor="ctr" anchorCtr="1"/>
          <a:lstStyle>
            <a:lvl1pPr>
              <a:defRPr sz="1050"/>
            </a:lvl1pPr>
          </a:lstStyle>
          <a:p>
            <a:r>
              <a:rPr lang="en-AU"/>
              <a:t>Click to insert image</a:t>
            </a:r>
          </a:p>
        </p:txBody>
      </p:sp>
    </p:spTree>
    <p:extLst>
      <p:ext uri="{BB962C8B-B14F-4D97-AF65-F5344CB8AC3E}">
        <p14:creationId xmlns:p14="http://schemas.microsoft.com/office/powerpoint/2010/main" val="9048572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120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 image 2">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566B51-9725-AB49-B197-23453E7E14E5}"/>
              </a:ext>
            </a:extLst>
          </p:cNvPr>
          <p:cNvSpPr/>
          <p:nvPr/>
        </p:nvSpPr>
        <p:spPr>
          <a:xfrm>
            <a:off x="0" y="0"/>
            <a:ext cx="12192000" cy="59134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479425" y="1916113"/>
            <a:ext cx="3492500" cy="3852862"/>
          </a:xfrm>
        </p:spPr>
        <p:txBody>
          <a:bodyPr numCol="1"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
        <p:nvSpPr>
          <p:cNvPr id="8" name="Picture Placeholder 7">
            <a:extLst>
              <a:ext uri="{FF2B5EF4-FFF2-40B4-BE49-F238E27FC236}">
                <a16:creationId xmlns:a16="http://schemas.microsoft.com/office/drawing/2014/main" id="{C04EA913-F4BB-234C-AAFD-F1AFF61255D1}"/>
              </a:ext>
            </a:extLst>
          </p:cNvPr>
          <p:cNvSpPr>
            <a:spLocks noGrp="1"/>
          </p:cNvSpPr>
          <p:nvPr>
            <p:ph type="pic" sz="quarter" idx="13" hasCustomPrompt="1"/>
          </p:nvPr>
        </p:nvSpPr>
        <p:spPr>
          <a:xfrm>
            <a:off x="6096000" y="1"/>
            <a:ext cx="6096000" cy="5913438"/>
          </a:xfrm>
          <a:prstGeom prst="rect">
            <a:avLst/>
          </a:prstGeom>
          <a:solidFill>
            <a:schemeClr val="bg1">
              <a:lumMod val="95000"/>
            </a:schemeClr>
          </a:solidFill>
          <a:ln>
            <a:noFill/>
          </a:ln>
        </p:spPr>
        <p:txBody>
          <a:bodyPr anchor="ctr" anchorCtr="1"/>
          <a:lstStyle>
            <a:lvl1pPr>
              <a:defRPr sz="1050"/>
            </a:lvl1pPr>
          </a:lstStyle>
          <a:p>
            <a:r>
              <a:rPr lang="en-AU"/>
              <a:t>Click to insert image</a:t>
            </a:r>
          </a:p>
        </p:txBody>
      </p:sp>
      <p:sp>
        <p:nvSpPr>
          <p:cNvPr id="9" name="Rectangle 8">
            <a:extLst>
              <a:ext uri="{FF2B5EF4-FFF2-40B4-BE49-F238E27FC236}">
                <a16:creationId xmlns:a16="http://schemas.microsoft.com/office/drawing/2014/main" id="{B0A2C9FA-C14F-7646-87CC-4F824F3F5EBD}"/>
              </a:ext>
            </a:extLst>
          </p:cNvPr>
          <p:cNvSpPr/>
          <p:nvPr userDrawn="1"/>
        </p:nvSpPr>
        <p:spPr>
          <a:xfrm>
            <a:off x="0" y="0"/>
            <a:ext cx="12192000" cy="59134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01168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448">
          <p15:clr>
            <a:srgbClr val="FBAE40"/>
          </p15:clr>
        </p15:guide>
        <p15:guide id="2" orient="horz" pos="12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479425" y="1916113"/>
            <a:ext cx="3492500" cy="3852862"/>
          </a:xfrm>
        </p:spPr>
        <p:txBody>
          <a:bodyPr numCol="1"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
        <p:nvSpPr>
          <p:cNvPr id="6" name="Chart Placeholder 5">
            <a:extLst>
              <a:ext uri="{FF2B5EF4-FFF2-40B4-BE49-F238E27FC236}">
                <a16:creationId xmlns:a16="http://schemas.microsoft.com/office/drawing/2014/main" id="{B4E27895-6A95-B64D-959B-FF4CD047704C}"/>
              </a:ext>
            </a:extLst>
          </p:cNvPr>
          <p:cNvSpPr>
            <a:spLocks noGrp="1"/>
          </p:cNvSpPr>
          <p:nvPr>
            <p:ph type="chart" sz="quarter" idx="13" hasCustomPrompt="1"/>
          </p:nvPr>
        </p:nvSpPr>
        <p:spPr>
          <a:xfrm>
            <a:off x="4332288" y="1916113"/>
            <a:ext cx="7380287" cy="3997325"/>
          </a:xfrm>
        </p:spPr>
        <p:txBody>
          <a:bodyPr anchor="ctr" anchorCtr="1"/>
          <a:lstStyle/>
          <a:p>
            <a:r>
              <a:rPr lang="en-AU"/>
              <a:t>Click to place chart</a:t>
            </a:r>
          </a:p>
        </p:txBody>
      </p:sp>
    </p:spTree>
    <p:extLst>
      <p:ext uri="{BB962C8B-B14F-4D97-AF65-F5344CB8AC3E}">
        <p14:creationId xmlns:p14="http://schemas.microsoft.com/office/powerpoint/2010/main" val="5099634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120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ullout text">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BD9BF6D-C6BB-4E41-A04F-CC13737289E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8732" t="8394" b="47390"/>
          <a:stretch/>
        </p:blipFill>
        <p:spPr>
          <a:xfrm>
            <a:off x="0" y="1"/>
            <a:ext cx="3971926" cy="6858000"/>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8220075" y="1520825"/>
            <a:ext cx="3492499" cy="3848400"/>
          </a:xfrm>
        </p:spPr>
        <p:txBody>
          <a:bodyPr numCol="1"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
        <p:nvSpPr>
          <p:cNvPr id="6" name="Text Placeholder 6">
            <a:extLst>
              <a:ext uri="{FF2B5EF4-FFF2-40B4-BE49-F238E27FC236}">
                <a16:creationId xmlns:a16="http://schemas.microsoft.com/office/drawing/2014/main" id="{AA0D31AE-DF02-DE4D-A9E4-F933399502CA}"/>
              </a:ext>
            </a:extLst>
          </p:cNvPr>
          <p:cNvSpPr>
            <a:spLocks noGrp="1"/>
          </p:cNvSpPr>
          <p:nvPr>
            <p:ph type="body" sz="quarter" idx="13" hasCustomPrompt="1"/>
          </p:nvPr>
        </p:nvSpPr>
        <p:spPr>
          <a:xfrm>
            <a:off x="4332288" y="1459215"/>
            <a:ext cx="3527425" cy="3848400"/>
          </a:xfrm>
        </p:spPr>
        <p:txBody>
          <a:bodyPr numCol="1" spcCol="360000"/>
          <a:lstStyle>
            <a:lvl1pPr>
              <a:spcBef>
                <a:spcPts val="0"/>
              </a:spcBef>
              <a:defRPr sz="2200"/>
            </a:lvl1pPr>
          </a:lstStyle>
          <a:p>
            <a:pPr lvl="0"/>
            <a:r>
              <a:rPr lang="en-GB"/>
              <a:t>Pullout text</a:t>
            </a:r>
          </a:p>
        </p:txBody>
      </p:sp>
      <p:pic>
        <p:nvPicPr>
          <p:cNvPr id="11" name="Graphic 10">
            <a:extLst>
              <a:ext uri="{FF2B5EF4-FFF2-40B4-BE49-F238E27FC236}">
                <a16:creationId xmlns:a16="http://schemas.microsoft.com/office/drawing/2014/main" id="{B6ADD135-F08C-B24E-A035-886D9208358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537" t="12228" r="8130" b="11887"/>
          <a:stretch/>
        </p:blipFill>
        <p:spPr>
          <a:xfrm>
            <a:off x="479425" y="6178550"/>
            <a:ext cx="676276" cy="390525"/>
          </a:xfrm>
          <a:prstGeom prst="rect">
            <a:avLst/>
          </a:prstGeom>
        </p:spPr>
      </p:pic>
      <p:pic>
        <p:nvPicPr>
          <p:cNvPr id="9" name="Graphic 8">
            <a:extLst>
              <a:ext uri="{FF2B5EF4-FFF2-40B4-BE49-F238E27FC236}">
                <a16:creationId xmlns:a16="http://schemas.microsoft.com/office/drawing/2014/main" id="{FE98C0C0-FC5D-C444-B677-A69ABA08839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8732" t="8394" b="47390"/>
          <a:stretch/>
        </p:blipFill>
        <p:spPr>
          <a:xfrm>
            <a:off x="0" y="1"/>
            <a:ext cx="3971926" cy="6858000"/>
          </a:xfrm>
          <a:prstGeom prst="rect">
            <a:avLst/>
          </a:prstGeom>
        </p:spPr>
      </p:pic>
      <p:pic>
        <p:nvPicPr>
          <p:cNvPr id="12" name="Graphic 11">
            <a:extLst>
              <a:ext uri="{FF2B5EF4-FFF2-40B4-BE49-F238E27FC236}">
                <a16:creationId xmlns:a16="http://schemas.microsoft.com/office/drawing/2014/main" id="{233A5C0A-E530-1741-8863-203E4C4E99A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537" t="12228" r="8130" b="11887"/>
          <a:stretch/>
        </p:blipFill>
        <p:spPr>
          <a:xfrm>
            <a:off x="479425" y="6178550"/>
            <a:ext cx="676276" cy="390525"/>
          </a:xfrm>
          <a:prstGeom prst="rect">
            <a:avLst/>
          </a:prstGeom>
        </p:spPr>
      </p:pic>
    </p:spTree>
    <p:extLst>
      <p:ext uri="{BB962C8B-B14F-4D97-AF65-F5344CB8AC3E}">
        <p14:creationId xmlns:p14="http://schemas.microsoft.com/office/powerpoint/2010/main" val="42179710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58">
          <p15:clr>
            <a:srgbClr val="FBAE40"/>
          </p15:clr>
        </p15:guide>
        <p15:guide id="2" orient="horz" pos="913">
          <p15:clr>
            <a:srgbClr val="FBAE40"/>
          </p15:clr>
        </p15:guide>
        <p15:guide id="3"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tex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631FBB0-4C3E-8F4D-AEC8-577F7ABB61D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535" b="47303"/>
          <a:stretch/>
        </p:blipFill>
        <p:spPr>
          <a:xfrm>
            <a:off x="3700317" y="0"/>
            <a:ext cx="8656275" cy="6858000"/>
          </a:xfrm>
          <a:prstGeom prst="rect">
            <a:avLst/>
          </a:prstGeom>
        </p:spPr>
      </p:pic>
      <p:pic>
        <p:nvPicPr>
          <p:cNvPr id="8" name="Graphic 7">
            <a:extLst>
              <a:ext uri="{FF2B5EF4-FFF2-40B4-BE49-F238E27FC236}">
                <a16:creationId xmlns:a16="http://schemas.microsoft.com/office/drawing/2014/main" id="{A2399035-DDD3-164F-8220-5F850DB4AA0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535" b="47303"/>
          <a:stretch/>
        </p:blipFill>
        <p:spPr>
          <a:xfrm>
            <a:off x="3700317" y="0"/>
            <a:ext cx="8656275" cy="6858000"/>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6" name="Text Placeholder 6">
            <a:extLst>
              <a:ext uri="{FF2B5EF4-FFF2-40B4-BE49-F238E27FC236}">
                <a16:creationId xmlns:a16="http://schemas.microsoft.com/office/drawing/2014/main" id="{AA0D31AE-DF02-DE4D-A9E4-F933399502CA}"/>
              </a:ext>
            </a:extLst>
          </p:cNvPr>
          <p:cNvSpPr>
            <a:spLocks noGrp="1"/>
          </p:cNvSpPr>
          <p:nvPr>
            <p:ph type="body" sz="quarter" idx="13" hasCustomPrompt="1"/>
          </p:nvPr>
        </p:nvSpPr>
        <p:spPr>
          <a:xfrm>
            <a:off x="4332288" y="1520824"/>
            <a:ext cx="6300787" cy="4392613"/>
          </a:xfrm>
        </p:spPr>
        <p:txBody>
          <a:bodyPr numCol="1" spcCol="360000" anchor="ctr" anchorCtr="0"/>
          <a:lstStyle>
            <a:lvl1pPr marL="90000" indent="-90000">
              <a:spcBef>
                <a:spcPts val="0"/>
              </a:spcBef>
              <a:defRPr sz="1800"/>
            </a:lvl1pPr>
          </a:lstStyle>
          <a:p>
            <a:pPr lvl="0"/>
            <a:r>
              <a:rPr lang="en-GB"/>
              <a:t>Pullout text</a:t>
            </a:r>
          </a:p>
        </p:txBody>
      </p:sp>
      <p:pic>
        <p:nvPicPr>
          <p:cNvPr id="11" name="Graphic 10">
            <a:extLst>
              <a:ext uri="{FF2B5EF4-FFF2-40B4-BE49-F238E27FC236}">
                <a16:creationId xmlns:a16="http://schemas.microsoft.com/office/drawing/2014/main" id="{B6ADD135-F08C-B24E-A035-886D9208358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537" t="12228" r="8130" b="11887"/>
          <a:stretch/>
        </p:blipFill>
        <p:spPr>
          <a:xfrm>
            <a:off x="479425" y="6178550"/>
            <a:ext cx="676276" cy="390525"/>
          </a:xfrm>
          <a:prstGeom prst="rect">
            <a:avLst/>
          </a:prstGeom>
        </p:spPr>
      </p:pic>
      <p:pic>
        <p:nvPicPr>
          <p:cNvPr id="10" name="Graphic 9">
            <a:extLst>
              <a:ext uri="{FF2B5EF4-FFF2-40B4-BE49-F238E27FC236}">
                <a16:creationId xmlns:a16="http://schemas.microsoft.com/office/drawing/2014/main" id="{1B0AB1F0-F226-2B45-A328-790DB206C7A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537" t="12228" r="8130" b="11887"/>
          <a:stretch/>
        </p:blipFill>
        <p:spPr>
          <a:xfrm>
            <a:off x="479425" y="6178550"/>
            <a:ext cx="676276" cy="390525"/>
          </a:xfrm>
          <a:prstGeom prst="rect">
            <a:avLst/>
          </a:prstGeom>
        </p:spPr>
      </p:pic>
    </p:spTree>
    <p:extLst>
      <p:ext uri="{BB962C8B-B14F-4D97-AF65-F5344CB8AC3E}">
        <p14:creationId xmlns:p14="http://schemas.microsoft.com/office/powerpoint/2010/main" val="27688643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58">
          <p15:clr>
            <a:srgbClr val="FBAE40"/>
          </p15:clr>
        </p15:guide>
        <p15:guide id="2" orient="horz" pos="913">
          <p15:clr>
            <a:srgbClr val="FBAE40"/>
          </p15:clr>
        </p15:guide>
        <p15:guide id="3" pos="66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1">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652A869-5953-384C-9B7F-7F538FB1B34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pic>
        <p:nvPicPr>
          <p:cNvPr id="6" name="Graphic 5">
            <a:extLst>
              <a:ext uri="{FF2B5EF4-FFF2-40B4-BE49-F238E27FC236}">
                <a16:creationId xmlns:a16="http://schemas.microsoft.com/office/drawing/2014/main" id="{B67B4F8D-6C1E-4140-BE34-6B8CF108B65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2781300"/>
            <a:ext cx="3110213" cy="1163395"/>
          </a:xfrm>
        </p:spPr>
        <p:txBody>
          <a:bodyPr wrap="square">
            <a:spAutoFit/>
          </a:bodyPr>
          <a:lstStyle>
            <a:lvl1pPr>
              <a:defRPr sz="4200"/>
            </a:lvl1pPr>
          </a:lstStyle>
          <a:p>
            <a:r>
              <a:rPr lang="en-GB"/>
              <a:t>Click to add divider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Tree>
    <p:extLst>
      <p:ext uri="{BB962C8B-B14F-4D97-AF65-F5344CB8AC3E}">
        <p14:creationId xmlns:p14="http://schemas.microsoft.com/office/powerpoint/2010/main" val="35732548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2">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A77E157-074F-C64F-A72E-F3A8469A93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pic>
        <p:nvPicPr>
          <p:cNvPr id="8" name="Graphic 7">
            <a:extLst>
              <a:ext uri="{FF2B5EF4-FFF2-40B4-BE49-F238E27FC236}">
                <a16:creationId xmlns:a16="http://schemas.microsoft.com/office/drawing/2014/main" id="{815106B6-E23C-9740-9923-D9235EC4A0A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2781300"/>
            <a:ext cx="3110213" cy="1163395"/>
          </a:xfrm>
        </p:spPr>
        <p:txBody>
          <a:bodyPr wrap="square">
            <a:spAutoFit/>
          </a:bodyPr>
          <a:lstStyle>
            <a:lvl1pPr>
              <a:defRPr sz="4200"/>
            </a:lvl1pPr>
          </a:lstStyle>
          <a:p>
            <a:r>
              <a:rPr lang="en-GB"/>
              <a:t>Click to add divider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Tree>
    <p:extLst>
      <p:ext uri="{BB962C8B-B14F-4D97-AF65-F5344CB8AC3E}">
        <p14:creationId xmlns:p14="http://schemas.microsoft.com/office/powerpoint/2010/main" val="12526059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4654C-696F-CC47-A217-D3C6D45DAB94}"/>
              </a:ext>
            </a:extLst>
          </p:cNvPr>
          <p:cNvSpPr>
            <a:spLocks noGrp="1"/>
          </p:cNvSpPr>
          <p:nvPr>
            <p:ph type="title"/>
          </p:nvPr>
        </p:nvSpPr>
        <p:spPr>
          <a:xfrm>
            <a:off x="479424" y="368300"/>
            <a:ext cx="10874375" cy="609398"/>
          </a:xfrm>
          <a:prstGeom prst="rect">
            <a:avLst/>
          </a:prstGeom>
        </p:spPr>
        <p:txBody>
          <a:bodyPr vert="horz" wrap="square" lIns="0" tIns="0" rIns="0" bIns="0" rtlCol="0" anchor="t" anchorCtr="0">
            <a:sp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245AC702-3597-BD49-89BE-31F44B38C96A}"/>
              </a:ext>
            </a:extLst>
          </p:cNvPr>
          <p:cNvSpPr>
            <a:spLocks noGrp="1"/>
          </p:cNvSpPr>
          <p:nvPr>
            <p:ph type="body" idx="1"/>
          </p:nvPr>
        </p:nvSpPr>
        <p:spPr>
          <a:xfrm>
            <a:off x="477838" y="1922894"/>
            <a:ext cx="10874375" cy="4351338"/>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4">
            <a:extLst>
              <a:ext uri="{FF2B5EF4-FFF2-40B4-BE49-F238E27FC236}">
                <a16:creationId xmlns:a16="http://schemas.microsoft.com/office/drawing/2014/main" id="{EA588C52-26D3-6A4F-9DF1-AEFE2E7F2128}"/>
              </a:ext>
            </a:extLst>
          </p:cNvPr>
          <p:cNvSpPr>
            <a:spLocks noGrp="1"/>
          </p:cNvSpPr>
          <p:nvPr>
            <p:ph type="ftr" sz="quarter" idx="3"/>
          </p:nvPr>
        </p:nvSpPr>
        <p:spPr>
          <a:xfrm>
            <a:off x="7239000" y="6333478"/>
            <a:ext cx="4114800" cy="138499"/>
          </a:xfrm>
          <a:prstGeom prst="rect">
            <a:avLst/>
          </a:prstGeom>
        </p:spPr>
        <p:txBody>
          <a:bodyPr vert="horz" lIns="0" tIns="0" rIns="0" bIns="0" rtlCol="0" anchor="b" anchorCtr="0">
            <a:spAutoFit/>
          </a:bodyPr>
          <a:lstStyle>
            <a:lvl1pPr algn="r">
              <a:defRPr sz="900">
                <a:solidFill>
                  <a:schemeClr val="tx1"/>
                </a:solidFill>
              </a:defRPr>
            </a:lvl1pPr>
          </a:lstStyle>
          <a:p>
            <a:r>
              <a:rPr lang="en-AU"/>
              <a:t>Presentation title goes here | Date goes here as part of footer |</a:t>
            </a:r>
          </a:p>
        </p:txBody>
      </p:sp>
      <p:sp>
        <p:nvSpPr>
          <p:cNvPr id="6" name="Slide Number Placeholder 5">
            <a:extLst>
              <a:ext uri="{FF2B5EF4-FFF2-40B4-BE49-F238E27FC236}">
                <a16:creationId xmlns:a16="http://schemas.microsoft.com/office/drawing/2014/main" id="{4DDD1CE2-1F98-C348-9D4F-FABB227F1585}"/>
              </a:ext>
            </a:extLst>
          </p:cNvPr>
          <p:cNvSpPr>
            <a:spLocks noGrp="1"/>
          </p:cNvSpPr>
          <p:nvPr>
            <p:ph type="sldNum" sz="quarter" idx="4"/>
          </p:nvPr>
        </p:nvSpPr>
        <p:spPr>
          <a:xfrm>
            <a:off x="11352213" y="6300000"/>
            <a:ext cx="360362" cy="215444"/>
          </a:xfrm>
          <a:prstGeom prst="rect">
            <a:avLst/>
          </a:prstGeom>
        </p:spPr>
        <p:txBody>
          <a:bodyPr vert="horz" wrap="square" lIns="0" tIns="0" rIns="0" bIns="0" rtlCol="0" anchor="b" anchorCtr="0">
            <a:spAutoFit/>
          </a:bodyPr>
          <a:lstStyle>
            <a:lvl1pPr algn="r">
              <a:defRPr sz="1400">
                <a:solidFill>
                  <a:schemeClr val="tx1"/>
                </a:solidFill>
                <a:latin typeface="+mj-lt"/>
              </a:defRPr>
            </a:lvl1pPr>
          </a:lstStyle>
          <a:p>
            <a:fld id="{CD4C1D5F-4A97-7B42-9D87-24EE203E0E60}" type="slidenum">
              <a:rPr lang="en-AU"/>
              <a:pPr/>
              <a:t>‹#›</a:t>
            </a:fld>
            <a:endParaRPr lang="en-AU"/>
          </a:p>
        </p:txBody>
      </p:sp>
      <p:pic>
        <p:nvPicPr>
          <p:cNvPr id="10" name="Graphic 9">
            <a:extLst>
              <a:ext uri="{FF2B5EF4-FFF2-40B4-BE49-F238E27FC236}">
                <a16:creationId xmlns:a16="http://schemas.microsoft.com/office/drawing/2014/main" id="{C801C550-4534-9C49-89BD-E9386D668E31}"/>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8537" t="12228" r="8130" b="11887"/>
          <a:stretch/>
        </p:blipFill>
        <p:spPr>
          <a:xfrm>
            <a:off x="479425" y="6178550"/>
            <a:ext cx="676276" cy="390525"/>
          </a:xfrm>
          <a:prstGeom prst="rect">
            <a:avLst/>
          </a:prstGeom>
        </p:spPr>
      </p:pic>
      <p:pic>
        <p:nvPicPr>
          <p:cNvPr id="7" name="Graphic 6">
            <a:extLst>
              <a:ext uri="{FF2B5EF4-FFF2-40B4-BE49-F238E27FC236}">
                <a16:creationId xmlns:a16="http://schemas.microsoft.com/office/drawing/2014/main" id="{5B35FA58-95B8-4941-9855-3C636D499387}"/>
              </a:ext>
            </a:extLst>
          </p:cNvPr>
          <p:cNvPicPr>
            <a:picLocks noChangeAspect="1"/>
          </p:cNvPicPr>
          <p:nvPr userDrawn="1"/>
        </p:nvPicPr>
        <p:blipFill rotWithShape="1">
          <a:blip r:embed="rId13">
            <a:extLst>
              <a:ext uri="{96DAC541-7B7A-43D3-8B79-37D633B846F1}">
                <asvg:svgBlip xmlns:asvg="http://schemas.microsoft.com/office/drawing/2016/SVG/main" r:embed="rId14"/>
              </a:ext>
            </a:extLst>
          </a:blip>
          <a:srcRect l="8537" t="12228" r="8130" b="11887"/>
          <a:stretch/>
        </p:blipFill>
        <p:spPr>
          <a:xfrm>
            <a:off x="479425" y="6178550"/>
            <a:ext cx="676276" cy="390525"/>
          </a:xfrm>
          <a:prstGeom prst="rect">
            <a:avLst/>
          </a:prstGeom>
        </p:spPr>
      </p:pic>
    </p:spTree>
    <p:extLst>
      <p:ext uri="{BB962C8B-B14F-4D97-AF65-F5344CB8AC3E}">
        <p14:creationId xmlns:p14="http://schemas.microsoft.com/office/powerpoint/2010/main" val="81774154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7" r:id="rId10"/>
    <p:sldLayoutId id="214748367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8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8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800"/>
        </a:spcBef>
        <a:buClr>
          <a:schemeClr val="accent1"/>
        </a:buClr>
        <a:buFont typeface="System Font Regular"/>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800"/>
        </a:spcBef>
        <a:buClr>
          <a:schemeClr val="accent1"/>
        </a:buClr>
        <a:buSzPct val="120000"/>
        <a:buFont typeface="System Font Regular"/>
        <a:buChar char="›"/>
        <a:defRPr sz="1400" kern="1200">
          <a:solidFill>
            <a:schemeClr val="tx1"/>
          </a:solidFill>
          <a:latin typeface="+mn-lt"/>
          <a:ea typeface="+mn-ea"/>
          <a:cs typeface="+mn-cs"/>
        </a:defRPr>
      </a:lvl4pPr>
      <a:lvl5pPr marL="0" indent="0" algn="l" defTabSz="914400" rtl="0" eaLnBrk="1" latinLnBrk="0" hangingPunct="1">
        <a:lnSpc>
          <a:spcPct val="110000"/>
        </a:lnSpc>
        <a:spcBef>
          <a:spcPts val="16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302">
          <p15:clr>
            <a:srgbClr val="F26B43"/>
          </p15:clr>
        </p15:guide>
        <p15:guide id="3" pos="7378">
          <p15:clr>
            <a:srgbClr val="F26B43"/>
          </p15:clr>
        </p15:guide>
        <p15:guide id="4" orient="horz" pos="232">
          <p15:clr>
            <a:srgbClr val="F26B43"/>
          </p15:clr>
        </p15:guide>
        <p15:guide id="5" orient="horz" pos="4065">
          <p15:clr>
            <a:srgbClr val="F26B43"/>
          </p15:clr>
        </p15:guide>
        <p15:guide id="8" pos="5178">
          <p15:clr>
            <a:srgbClr val="F26B43"/>
          </p15:clr>
        </p15:guide>
        <p15:guide id="9" pos="4951">
          <p15:clr>
            <a:srgbClr val="F26B43"/>
          </p15:clr>
        </p15:guide>
        <p15:guide id="10" pos="2729">
          <p15:clr>
            <a:srgbClr val="F26B43"/>
          </p15:clr>
        </p15:guide>
        <p15:guide id="11" pos="25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4654C-696F-CC47-A217-D3C6D45DAB94}"/>
              </a:ext>
            </a:extLst>
          </p:cNvPr>
          <p:cNvSpPr>
            <a:spLocks noGrp="1"/>
          </p:cNvSpPr>
          <p:nvPr>
            <p:ph type="title"/>
          </p:nvPr>
        </p:nvSpPr>
        <p:spPr>
          <a:xfrm>
            <a:off x="479424" y="3692266"/>
            <a:ext cx="4852517" cy="1218795"/>
          </a:xfrm>
          <a:prstGeom prst="rect">
            <a:avLst/>
          </a:prstGeom>
        </p:spPr>
        <p:txBody>
          <a:bodyPr vert="horz" wrap="square" lIns="0" tIns="0" rIns="0" bIns="0" rtlCol="0" anchor="t" anchorCtr="0">
            <a:sp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245AC702-3597-BD49-89BE-31F44B38C96A}"/>
              </a:ext>
            </a:extLst>
          </p:cNvPr>
          <p:cNvSpPr>
            <a:spLocks noGrp="1"/>
          </p:cNvSpPr>
          <p:nvPr>
            <p:ph type="body" idx="1"/>
          </p:nvPr>
        </p:nvSpPr>
        <p:spPr>
          <a:xfrm>
            <a:off x="8608584" y="2003213"/>
            <a:ext cx="3494087" cy="1218795"/>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8" name="Date Placeholder 7">
            <a:extLst>
              <a:ext uri="{FF2B5EF4-FFF2-40B4-BE49-F238E27FC236}">
                <a16:creationId xmlns:a16="http://schemas.microsoft.com/office/drawing/2014/main" id="{E90825DC-6C7A-9641-AC60-A3D80364E425}"/>
              </a:ext>
            </a:extLst>
          </p:cNvPr>
          <p:cNvSpPr>
            <a:spLocks noGrp="1"/>
          </p:cNvSpPr>
          <p:nvPr>
            <p:ph type="dt" sz="half" idx="2"/>
          </p:nvPr>
        </p:nvSpPr>
        <p:spPr>
          <a:xfrm>
            <a:off x="479425" y="3264582"/>
            <a:ext cx="2743200" cy="416831"/>
          </a:xfrm>
          <a:prstGeom prst="rect">
            <a:avLst/>
          </a:prstGeom>
          <a:noFill/>
        </p:spPr>
        <p:txBody>
          <a:bodyPr vert="horz" lIns="0" tIns="0" rIns="0" bIns="108000" rtlCol="0" anchor="b" anchorCtr="0">
            <a:spAutoFit/>
          </a:bodyPr>
          <a:lstStyle>
            <a:lvl1pPr algn="l">
              <a:defRPr sz="2000" b="1">
                <a:solidFill>
                  <a:schemeClr val="tx1"/>
                </a:solidFill>
              </a:defRPr>
            </a:lvl1pPr>
          </a:lstStyle>
          <a:p>
            <a:r>
              <a:rPr lang="en-AU"/>
              <a:t>18 January 2022</a:t>
            </a:r>
          </a:p>
        </p:txBody>
      </p:sp>
    </p:spTree>
    <p:extLst>
      <p:ext uri="{BB962C8B-B14F-4D97-AF65-F5344CB8AC3E}">
        <p14:creationId xmlns:p14="http://schemas.microsoft.com/office/powerpoint/2010/main" val="12613464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5" r:id="rId3"/>
    <p:sldLayoutId id="2147483676"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800"/>
        </a:spcBef>
        <a:buFont typeface="Arial" panose="020B0604020202020204" pitchFamily="34" charset="0"/>
        <a:buNone/>
        <a:defRPr sz="1400" kern="1200">
          <a:solidFill>
            <a:schemeClr val="tx1"/>
          </a:solidFill>
          <a:latin typeface="+mn-lt"/>
          <a:ea typeface="+mn-ea"/>
          <a:cs typeface="+mn-cs"/>
        </a:defRPr>
      </a:lvl1pPr>
      <a:lvl2pPr marL="0" indent="-144000" algn="l" defTabSz="914400" rtl="0" eaLnBrk="1" latinLnBrk="0" hangingPunct="1">
        <a:lnSpc>
          <a:spcPct val="110000"/>
        </a:lnSpc>
        <a:spcBef>
          <a:spcPts val="8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800"/>
        </a:spcBef>
        <a:buClr>
          <a:schemeClr val="accent1"/>
        </a:buClr>
        <a:buFont typeface="System Font Regular"/>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800"/>
        </a:spcBef>
        <a:buClr>
          <a:schemeClr val="accent1"/>
        </a:buClr>
        <a:buSzPct val="120000"/>
        <a:buFont typeface="System Font Regular"/>
        <a:buChar char="›"/>
        <a:defRPr sz="1400" kern="1200">
          <a:solidFill>
            <a:schemeClr val="tx1"/>
          </a:solidFill>
          <a:latin typeface="+mn-lt"/>
          <a:ea typeface="+mn-ea"/>
          <a:cs typeface="+mn-cs"/>
        </a:defRPr>
      </a:lvl4pPr>
      <a:lvl5pPr marL="0" indent="0" algn="l" defTabSz="914400" rtl="0" eaLnBrk="1" latinLnBrk="0" hangingPunct="1">
        <a:lnSpc>
          <a:spcPct val="110000"/>
        </a:lnSpc>
        <a:spcBef>
          <a:spcPts val="16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p15:clr>
            <a:srgbClr val="F26B43"/>
          </p15:clr>
        </p15:guide>
        <p15:guide id="3" pos="7378">
          <p15:clr>
            <a:srgbClr val="F26B43"/>
          </p15:clr>
        </p15:guide>
        <p15:guide id="4" orient="horz" pos="300">
          <p15:clr>
            <a:srgbClr val="F26B43"/>
          </p15:clr>
        </p15:guide>
        <p15:guide id="5" orient="horz" pos="4065">
          <p15:clr>
            <a:srgbClr val="F26B43"/>
          </p15:clr>
        </p15:guide>
        <p15:guide id="6" orient="horz" pos="23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6.tiff"/><Relationship Id="rId4" Type="http://schemas.openxmlformats.org/officeDocument/2006/relationships/image" Target="../media/image25.tiff"/></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unsplash.com/photos/black-clouds-and-blue-sky-MnnXMvs4cQo?utm_content=creditCopyText&amp;utm_medium=referral&amp;utm_source=unsplas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rlc.org.au/training/repair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hyperlink" Target="http://www.rlc.org.au/training/repairs"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image" Target="../media/image32.sv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rlc.org.au/training"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hyperlink" Target="http://www.rlc.org.au/feedback"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rlc.org.au/training/repair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EF039B2-2643-1D43-9B02-99C1E31E6B38}"/>
              </a:ext>
            </a:extLst>
          </p:cNvPr>
          <p:cNvSpPr>
            <a:spLocks noGrp="1"/>
          </p:cNvSpPr>
          <p:nvPr>
            <p:ph type="title"/>
          </p:nvPr>
        </p:nvSpPr>
        <p:spPr>
          <a:xfrm>
            <a:off x="479425" y="2783338"/>
            <a:ext cx="4660986" cy="2243691"/>
          </a:xfrm>
        </p:spPr>
        <p:txBody>
          <a:bodyPr/>
          <a:lstStyle/>
          <a:p>
            <a:r>
              <a:rPr lang="en-AU" dirty="0"/>
              <a:t>Repairs in NSW social housing</a:t>
            </a:r>
            <a:br>
              <a:rPr lang="en-AU" dirty="0"/>
            </a:br>
            <a:r>
              <a:rPr lang="en-AU" dirty="0"/>
              <a:t>&amp; private rentals</a:t>
            </a:r>
          </a:p>
        </p:txBody>
      </p:sp>
      <p:sp>
        <p:nvSpPr>
          <p:cNvPr id="13" name="Date Placeholder 12">
            <a:extLst>
              <a:ext uri="{FF2B5EF4-FFF2-40B4-BE49-F238E27FC236}">
                <a16:creationId xmlns:a16="http://schemas.microsoft.com/office/drawing/2014/main" id="{762D11AF-9168-B440-BFCC-7373B461CAB8}"/>
              </a:ext>
            </a:extLst>
          </p:cNvPr>
          <p:cNvSpPr>
            <a:spLocks noGrp="1"/>
          </p:cNvSpPr>
          <p:nvPr>
            <p:ph type="dt" sz="half" idx="10"/>
          </p:nvPr>
        </p:nvSpPr>
        <p:spPr>
          <a:xfrm>
            <a:off x="479425" y="2366507"/>
            <a:ext cx="2743200" cy="416831"/>
          </a:xfrm>
        </p:spPr>
        <p:txBody>
          <a:bodyPr/>
          <a:lstStyle/>
          <a:p>
            <a:r>
              <a:rPr lang="en-US" dirty="0"/>
              <a:t>27 August 2025</a:t>
            </a:r>
            <a:endParaRPr lang="en-AU" dirty="0"/>
          </a:p>
        </p:txBody>
      </p:sp>
      <p:pic>
        <p:nvPicPr>
          <p:cNvPr id="6" name="Picture Placeholder 5" descr="A building with a rusted roof&#10;&#10;AI-generated content may be incorrect.">
            <a:extLst>
              <a:ext uri="{FF2B5EF4-FFF2-40B4-BE49-F238E27FC236}">
                <a16:creationId xmlns:a16="http://schemas.microsoft.com/office/drawing/2014/main" id="{AB0C5A9B-2E10-090B-EAA8-8EA24CF150C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5479076" y="-991923"/>
            <a:ext cx="6677735" cy="7849924"/>
          </a:xfrm>
        </p:spPr>
      </p:pic>
    </p:spTree>
    <p:extLst>
      <p:ext uri="{BB962C8B-B14F-4D97-AF65-F5344CB8AC3E}">
        <p14:creationId xmlns:p14="http://schemas.microsoft.com/office/powerpoint/2010/main" val="395300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4D3C-EEB9-73ED-65B4-A088C911ED05}"/>
              </a:ext>
            </a:extLst>
          </p:cNvPr>
          <p:cNvSpPr>
            <a:spLocks noGrp="1"/>
          </p:cNvSpPr>
          <p:nvPr>
            <p:ph type="title"/>
          </p:nvPr>
        </p:nvSpPr>
        <p:spPr>
          <a:xfrm>
            <a:off x="479424" y="368300"/>
            <a:ext cx="11233150" cy="664797"/>
          </a:xfrm>
        </p:spPr>
        <p:txBody>
          <a:bodyPr/>
          <a:lstStyle/>
          <a:p>
            <a:pPr algn="ctr"/>
            <a:r>
              <a:rPr lang="en-AU" sz="4800" dirty="0"/>
              <a:t>Getting Repairs Done</a:t>
            </a:r>
          </a:p>
        </p:txBody>
      </p:sp>
      <p:sp>
        <p:nvSpPr>
          <p:cNvPr id="4" name="Slide Number Placeholder 3">
            <a:extLst>
              <a:ext uri="{FF2B5EF4-FFF2-40B4-BE49-F238E27FC236}">
                <a16:creationId xmlns:a16="http://schemas.microsoft.com/office/drawing/2014/main" id="{B5FDC404-4716-CFA5-589B-789C81019444}"/>
              </a:ext>
            </a:extLst>
          </p:cNvPr>
          <p:cNvSpPr>
            <a:spLocks noGrp="1"/>
          </p:cNvSpPr>
          <p:nvPr>
            <p:ph type="sldNum" sz="quarter" idx="11"/>
          </p:nvPr>
        </p:nvSpPr>
        <p:spPr/>
        <p:txBody>
          <a:bodyPr/>
          <a:lstStyle/>
          <a:p>
            <a:fld id="{CD4C1D5F-4A97-7B42-9D87-24EE203E0E60}" type="slidenum">
              <a:rPr lang="en-AU" smtClean="0"/>
              <a:pPr/>
              <a:t>10</a:t>
            </a:fld>
            <a:endParaRPr lang="en-AU"/>
          </a:p>
        </p:txBody>
      </p:sp>
      <p:sp>
        <p:nvSpPr>
          <p:cNvPr id="5" name="Text Placeholder 4">
            <a:extLst>
              <a:ext uri="{FF2B5EF4-FFF2-40B4-BE49-F238E27FC236}">
                <a16:creationId xmlns:a16="http://schemas.microsoft.com/office/drawing/2014/main" id="{4A443522-4589-EF80-2F21-7DA44124AB75}"/>
              </a:ext>
            </a:extLst>
          </p:cNvPr>
          <p:cNvSpPr>
            <a:spLocks noGrp="1"/>
          </p:cNvSpPr>
          <p:nvPr>
            <p:ph type="body" sz="quarter" idx="12"/>
          </p:nvPr>
        </p:nvSpPr>
        <p:spPr>
          <a:xfrm>
            <a:off x="479424" y="1424067"/>
            <a:ext cx="10141684" cy="4568770"/>
          </a:xfrm>
        </p:spPr>
        <p:txBody>
          <a:bodyPr numCol="1"/>
          <a:lstStyle/>
          <a:p>
            <a:pPr marL="342900" indent="-342900" fontAlgn="base">
              <a:lnSpc>
                <a:spcPct val="100000"/>
              </a:lnSpc>
              <a:spcBef>
                <a:spcPts val="600"/>
              </a:spcBef>
              <a:spcAft>
                <a:spcPts val="600"/>
              </a:spcAft>
              <a:buFont typeface="Arial" panose="020B0604020202020204" pitchFamily="34" charset="0"/>
              <a:buChar char="•"/>
            </a:pPr>
            <a:r>
              <a:rPr lang="en-AU" sz="2000" dirty="0"/>
              <a:t>Report the repairs to the landlord or real estate agent</a:t>
            </a:r>
          </a:p>
          <a:p>
            <a:pPr marL="342900" indent="-342900" fontAlgn="base">
              <a:lnSpc>
                <a:spcPct val="100000"/>
              </a:lnSpc>
              <a:spcBef>
                <a:spcPts val="600"/>
              </a:spcBef>
              <a:spcAft>
                <a:spcPts val="600"/>
              </a:spcAft>
              <a:buFont typeface="Arial" panose="020B0604020202020204" pitchFamily="34" charset="0"/>
              <a:buChar char="•"/>
            </a:pPr>
            <a:endParaRPr lang="en-AU" sz="2000" dirty="0"/>
          </a:p>
          <a:p>
            <a:pPr marL="342900" indent="-342900" fontAlgn="base">
              <a:lnSpc>
                <a:spcPct val="100000"/>
              </a:lnSpc>
              <a:spcBef>
                <a:spcPts val="600"/>
              </a:spcBef>
              <a:spcAft>
                <a:spcPts val="600"/>
              </a:spcAft>
              <a:buFont typeface="Arial" panose="020B0604020202020204" pitchFamily="34" charset="0"/>
              <a:buChar char="•"/>
            </a:pPr>
            <a:r>
              <a:rPr lang="en-AU" sz="2000" dirty="0"/>
              <a:t>Pay a tradesperson and seek reimbursement (urgent repairs only)</a:t>
            </a:r>
          </a:p>
          <a:p>
            <a:pPr marL="342900" indent="-342900" fontAlgn="base">
              <a:lnSpc>
                <a:spcPct val="100000"/>
              </a:lnSpc>
              <a:spcBef>
                <a:spcPts val="600"/>
              </a:spcBef>
              <a:spcAft>
                <a:spcPts val="600"/>
              </a:spcAft>
              <a:buFont typeface="Arial" panose="020B0604020202020204" pitchFamily="34" charset="0"/>
              <a:buChar char="•"/>
            </a:pPr>
            <a:endParaRPr lang="en-AU" sz="2000" dirty="0"/>
          </a:p>
          <a:p>
            <a:pPr marL="342900" indent="-342900" fontAlgn="base">
              <a:lnSpc>
                <a:spcPct val="100000"/>
              </a:lnSpc>
              <a:spcBef>
                <a:spcPts val="600"/>
              </a:spcBef>
              <a:spcAft>
                <a:spcPts val="600"/>
              </a:spcAft>
              <a:buFont typeface="Arial" panose="020B0604020202020204" pitchFamily="34" charset="0"/>
              <a:buChar char="•"/>
            </a:pPr>
            <a:r>
              <a:rPr lang="en-AU" sz="2000" dirty="0"/>
              <a:t>NSW Fair Trading Complaint Service </a:t>
            </a:r>
          </a:p>
          <a:p>
            <a:pPr marL="342900" indent="-342900" fontAlgn="base">
              <a:lnSpc>
                <a:spcPct val="100000"/>
              </a:lnSpc>
              <a:spcBef>
                <a:spcPts val="600"/>
              </a:spcBef>
              <a:spcAft>
                <a:spcPts val="600"/>
              </a:spcAft>
              <a:buFont typeface="Arial" panose="020B0604020202020204" pitchFamily="34" charset="0"/>
              <a:buChar char="•"/>
            </a:pPr>
            <a:endParaRPr lang="en-AU" sz="2000" dirty="0"/>
          </a:p>
          <a:p>
            <a:pPr marL="342900" indent="-342900" fontAlgn="base">
              <a:lnSpc>
                <a:spcPct val="100000"/>
              </a:lnSpc>
              <a:spcBef>
                <a:spcPts val="600"/>
              </a:spcBef>
              <a:spcAft>
                <a:spcPts val="600"/>
              </a:spcAft>
              <a:buFont typeface="Arial" panose="020B0604020202020204" pitchFamily="34" charset="0"/>
              <a:buChar char="•"/>
            </a:pPr>
            <a:r>
              <a:rPr lang="en-AU" sz="2000" dirty="0"/>
              <a:t>NSW Civil &amp; Administrative Tribunal (NCAT)</a:t>
            </a:r>
          </a:p>
        </p:txBody>
      </p:sp>
      <p:pic>
        <p:nvPicPr>
          <p:cNvPr id="3" name="Picture 2" descr="A qr code on a white background&#10;&#10;AI-generated content may be incorrect.">
            <a:extLst>
              <a:ext uri="{FF2B5EF4-FFF2-40B4-BE49-F238E27FC236}">
                <a16:creationId xmlns:a16="http://schemas.microsoft.com/office/drawing/2014/main" id="{EABF20AC-BBC7-22D1-6758-D1EE15E45F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25701" y="4494565"/>
            <a:ext cx="1407486" cy="1819835"/>
          </a:xfrm>
          <a:prstGeom prst="rect">
            <a:avLst/>
          </a:prstGeom>
        </p:spPr>
      </p:pic>
    </p:spTree>
    <p:extLst>
      <p:ext uri="{BB962C8B-B14F-4D97-AF65-F5344CB8AC3E}">
        <p14:creationId xmlns:p14="http://schemas.microsoft.com/office/powerpoint/2010/main" val="23303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C9B9-20AD-4DE1-FEE5-8215ECF55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31C64-8DA7-AF48-2130-B7C8F0C8F269}"/>
              </a:ext>
            </a:extLst>
          </p:cNvPr>
          <p:cNvSpPr>
            <a:spLocks noGrp="1"/>
          </p:cNvSpPr>
          <p:nvPr>
            <p:ph type="title"/>
          </p:nvPr>
        </p:nvSpPr>
        <p:spPr>
          <a:xfrm>
            <a:off x="479424" y="368300"/>
            <a:ext cx="3533776" cy="1329595"/>
          </a:xfrm>
        </p:spPr>
        <p:txBody>
          <a:bodyPr/>
          <a:lstStyle/>
          <a:p>
            <a:pPr algn="r"/>
            <a:r>
              <a:rPr lang="en-AU" sz="4800" dirty="0"/>
              <a:t>NCAT Application</a:t>
            </a:r>
          </a:p>
        </p:txBody>
      </p:sp>
      <p:sp>
        <p:nvSpPr>
          <p:cNvPr id="4" name="Slide Number Placeholder 3">
            <a:extLst>
              <a:ext uri="{FF2B5EF4-FFF2-40B4-BE49-F238E27FC236}">
                <a16:creationId xmlns:a16="http://schemas.microsoft.com/office/drawing/2014/main" id="{4ABB1920-4134-AEAF-F876-74A32509374C}"/>
              </a:ext>
            </a:extLst>
          </p:cNvPr>
          <p:cNvSpPr>
            <a:spLocks noGrp="1"/>
          </p:cNvSpPr>
          <p:nvPr>
            <p:ph type="sldNum" sz="quarter" idx="11"/>
          </p:nvPr>
        </p:nvSpPr>
        <p:spPr/>
        <p:txBody>
          <a:bodyPr/>
          <a:lstStyle/>
          <a:p>
            <a:fld id="{CD4C1D5F-4A97-7B42-9D87-24EE203E0E60}" type="slidenum">
              <a:rPr lang="en-AU" smtClean="0"/>
              <a:pPr/>
              <a:t>11</a:t>
            </a:fld>
            <a:endParaRPr lang="en-AU"/>
          </a:p>
        </p:txBody>
      </p:sp>
      <p:pic>
        <p:nvPicPr>
          <p:cNvPr id="6" name="Picture 5" descr="A close-up of a application form&#10;&#10;AI-generated content may be incorrect.">
            <a:extLst>
              <a:ext uri="{FF2B5EF4-FFF2-40B4-BE49-F238E27FC236}">
                <a16:creationId xmlns:a16="http://schemas.microsoft.com/office/drawing/2014/main" id="{1AE5F4EB-26D3-881A-B688-F7ABF317A20E}"/>
              </a:ext>
            </a:extLst>
          </p:cNvPr>
          <p:cNvPicPr>
            <a:picLocks noChangeAspect="1"/>
          </p:cNvPicPr>
          <p:nvPr/>
        </p:nvPicPr>
        <p:blipFill>
          <a:blip r:embed="rId3"/>
          <a:stretch>
            <a:fillRect/>
          </a:stretch>
        </p:blipFill>
        <p:spPr>
          <a:xfrm>
            <a:off x="4311649" y="228600"/>
            <a:ext cx="4381500" cy="6400800"/>
          </a:xfrm>
          <a:prstGeom prst="rect">
            <a:avLst/>
          </a:prstGeom>
        </p:spPr>
      </p:pic>
    </p:spTree>
    <p:extLst>
      <p:ext uri="{BB962C8B-B14F-4D97-AF65-F5344CB8AC3E}">
        <p14:creationId xmlns:p14="http://schemas.microsoft.com/office/powerpoint/2010/main" val="361498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07C00-F388-05F5-4A09-B187B5B12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1F9A8-C7F8-6E38-3B4D-78D52E5AF827}"/>
              </a:ext>
            </a:extLst>
          </p:cNvPr>
          <p:cNvSpPr>
            <a:spLocks noGrp="1"/>
          </p:cNvSpPr>
          <p:nvPr>
            <p:ph type="title"/>
          </p:nvPr>
        </p:nvSpPr>
        <p:spPr>
          <a:xfrm>
            <a:off x="479424" y="368300"/>
            <a:ext cx="11233150" cy="664797"/>
          </a:xfrm>
        </p:spPr>
        <p:txBody>
          <a:bodyPr/>
          <a:lstStyle/>
          <a:p>
            <a:pPr algn="ctr"/>
            <a:r>
              <a:rPr lang="en-AU" sz="4800" dirty="0"/>
              <a:t>NCAT: Who is the Respondent?</a:t>
            </a:r>
          </a:p>
        </p:txBody>
      </p:sp>
      <p:sp>
        <p:nvSpPr>
          <p:cNvPr id="4" name="Slide Number Placeholder 3">
            <a:extLst>
              <a:ext uri="{FF2B5EF4-FFF2-40B4-BE49-F238E27FC236}">
                <a16:creationId xmlns:a16="http://schemas.microsoft.com/office/drawing/2014/main" id="{BBD786FC-CAB7-812F-4AEC-63AE09CD2CD9}"/>
              </a:ext>
            </a:extLst>
          </p:cNvPr>
          <p:cNvSpPr>
            <a:spLocks noGrp="1"/>
          </p:cNvSpPr>
          <p:nvPr>
            <p:ph type="sldNum" sz="quarter" idx="11"/>
          </p:nvPr>
        </p:nvSpPr>
        <p:spPr/>
        <p:txBody>
          <a:bodyPr/>
          <a:lstStyle/>
          <a:p>
            <a:fld id="{CD4C1D5F-4A97-7B42-9D87-24EE203E0E60}" type="slidenum">
              <a:rPr lang="en-AU" smtClean="0"/>
              <a:pPr/>
              <a:t>12</a:t>
            </a:fld>
            <a:endParaRPr lang="en-AU"/>
          </a:p>
        </p:txBody>
      </p:sp>
      <p:sp>
        <p:nvSpPr>
          <p:cNvPr id="5" name="Text Placeholder 4">
            <a:extLst>
              <a:ext uri="{FF2B5EF4-FFF2-40B4-BE49-F238E27FC236}">
                <a16:creationId xmlns:a16="http://schemas.microsoft.com/office/drawing/2014/main" id="{07A4624A-203E-3457-967F-4042EBA3E343}"/>
              </a:ext>
            </a:extLst>
          </p:cNvPr>
          <p:cNvSpPr>
            <a:spLocks noGrp="1"/>
          </p:cNvSpPr>
          <p:nvPr>
            <p:ph type="body" sz="quarter" idx="12"/>
          </p:nvPr>
        </p:nvSpPr>
        <p:spPr>
          <a:xfrm>
            <a:off x="479424" y="1424067"/>
            <a:ext cx="10141684" cy="4568770"/>
          </a:xfrm>
        </p:spPr>
        <p:txBody>
          <a:bodyPr numCol="1"/>
          <a:lstStyle/>
          <a:p>
            <a:pPr fontAlgn="base">
              <a:lnSpc>
                <a:spcPct val="100000"/>
              </a:lnSpc>
              <a:spcBef>
                <a:spcPts val="600"/>
              </a:spcBef>
              <a:spcAft>
                <a:spcPts val="600"/>
              </a:spcAft>
            </a:pPr>
            <a:r>
              <a:rPr lang="en-AU" sz="2000" dirty="0">
                <a:solidFill>
                  <a:schemeClr val="accent2"/>
                </a:solidFill>
              </a:rPr>
              <a:t>The </a:t>
            </a:r>
            <a:r>
              <a:rPr lang="en-AU" sz="2000" b="1" i="1" dirty="0">
                <a:solidFill>
                  <a:schemeClr val="accent2"/>
                </a:solidFill>
              </a:rPr>
              <a:t>Respondent</a:t>
            </a:r>
            <a:r>
              <a:rPr lang="en-AU" sz="2000" dirty="0">
                <a:solidFill>
                  <a:schemeClr val="accent2"/>
                </a:solidFill>
              </a:rPr>
              <a:t> is the landlord </a:t>
            </a:r>
            <a:r>
              <a:rPr lang="en-AU" sz="2000" dirty="0"/>
              <a:t>(not the real estate agent). </a:t>
            </a:r>
          </a:p>
          <a:p>
            <a:pPr marL="342900" indent="-342900" fontAlgn="base">
              <a:lnSpc>
                <a:spcPct val="100000"/>
              </a:lnSpc>
              <a:spcBef>
                <a:spcPts val="600"/>
              </a:spcBef>
              <a:spcAft>
                <a:spcPts val="600"/>
              </a:spcAft>
              <a:buFont typeface="Arial" panose="020B0604020202020204" pitchFamily="34" charset="0"/>
              <a:buChar char="•"/>
            </a:pPr>
            <a:endParaRPr lang="en-AU" sz="2000" dirty="0"/>
          </a:p>
          <a:p>
            <a:pPr fontAlgn="base">
              <a:lnSpc>
                <a:spcPct val="100000"/>
              </a:lnSpc>
              <a:spcBef>
                <a:spcPts val="600"/>
              </a:spcBef>
              <a:spcAft>
                <a:spcPts val="600"/>
              </a:spcAft>
            </a:pPr>
            <a:r>
              <a:rPr lang="en-AU" sz="2000" dirty="0"/>
              <a:t>Check the Residential Tenancy Agreement (the lease).</a:t>
            </a:r>
          </a:p>
          <a:p>
            <a:pPr marL="342900" indent="-342900" fontAlgn="base">
              <a:lnSpc>
                <a:spcPct val="100000"/>
              </a:lnSpc>
              <a:spcBef>
                <a:spcPts val="600"/>
              </a:spcBef>
              <a:spcAft>
                <a:spcPts val="600"/>
              </a:spcAft>
              <a:buFont typeface="Arial" panose="020B0604020202020204" pitchFamily="34" charset="0"/>
              <a:buChar char="•"/>
            </a:pPr>
            <a:endParaRPr lang="en-AU" sz="2000" dirty="0"/>
          </a:p>
          <a:p>
            <a:pPr fontAlgn="base">
              <a:lnSpc>
                <a:spcPct val="100000"/>
              </a:lnSpc>
              <a:spcBef>
                <a:spcPts val="600"/>
              </a:spcBef>
              <a:spcAft>
                <a:spcPts val="600"/>
              </a:spcAft>
            </a:pPr>
            <a:r>
              <a:rPr lang="en-AU" sz="2000" b="1" dirty="0"/>
              <a:t>Public Housing</a:t>
            </a:r>
            <a:r>
              <a:rPr lang="en-AU" sz="2000" dirty="0"/>
              <a:t>: </a:t>
            </a:r>
          </a:p>
          <a:p>
            <a:pPr marL="342900" indent="-342900" fontAlgn="base">
              <a:lnSpc>
                <a:spcPct val="100000"/>
              </a:lnSpc>
              <a:spcBef>
                <a:spcPts val="600"/>
              </a:spcBef>
              <a:spcAft>
                <a:spcPts val="600"/>
              </a:spcAft>
              <a:buFont typeface="Arial" panose="020B0604020202020204" pitchFamily="34" charset="0"/>
              <a:buChar char="•"/>
            </a:pPr>
            <a:r>
              <a:rPr lang="en-AU" sz="2000" dirty="0"/>
              <a:t>The landlord is </a:t>
            </a:r>
            <a:r>
              <a:rPr lang="en-AU" sz="2000" b="1" dirty="0">
                <a:solidFill>
                  <a:schemeClr val="accent2"/>
                </a:solidFill>
              </a:rPr>
              <a:t>NSW Land and Housing Corporation </a:t>
            </a:r>
            <a:r>
              <a:rPr lang="en-AU" sz="2000" dirty="0"/>
              <a:t>(not </a:t>
            </a:r>
            <a:r>
              <a:rPr lang="en-AU" sz="2000" i="1" dirty="0"/>
              <a:t>Homes NSW </a:t>
            </a:r>
            <a:r>
              <a:rPr lang="en-AU" sz="2000" dirty="0"/>
              <a:t>or </a:t>
            </a:r>
            <a:r>
              <a:rPr lang="en-AU" sz="2000" i="1" dirty="0"/>
              <a:t>DCJ Housing</a:t>
            </a:r>
            <a:r>
              <a:rPr lang="en-AU" sz="2000" dirty="0"/>
              <a:t>).</a:t>
            </a:r>
          </a:p>
          <a:p>
            <a:pPr marL="342900" indent="-342900" fontAlgn="base">
              <a:lnSpc>
                <a:spcPct val="100000"/>
              </a:lnSpc>
              <a:spcBef>
                <a:spcPts val="600"/>
              </a:spcBef>
              <a:spcAft>
                <a:spcPts val="600"/>
              </a:spcAft>
              <a:buFont typeface="Arial" panose="020B0604020202020204" pitchFamily="34" charset="0"/>
              <a:buChar char="•"/>
            </a:pPr>
            <a:r>
              <a:rPr lang="en-AU" sz="2000" dirty="0"/>
              <a:t>However it is usually best to address the NCAT application to the local Housing Services team</a:t>
            </a:r>
            <a:br>
              <a:rPr lang="en-AU" sz="2000" dirty="0"/>
            </a:br>
            <a:r>
              <a:rPr lang="en-AU" sz="2000" dirty="0"/>
              <a:t>eg. </a:t>
            </a:r>
            <a:r>
              <a:rPr lang="en-AU" sz="2000" i="1" dirty="0"/>
              <a:t>NSW Land and Housing Corporation c/- Homes NSW, 232 Pitt St Waterloo 2017</a:t>
            </a:r>
          </a:p>
          <a:p>
            <a:pPr marL="342900" indent="-342900" fontAlgn="base">
              <a:lnSpc>
                <a:spcPct val="100000"/>
              </a:lnSpc>
              <a:spcBef>
                <a:spcPts val="600"/>
              </a:spcBef>
              <a:spcAft>
                <a:spcPts val="600"/>
              </a:spcAft>
              <a:buFont typeface="Arial" panose="020B0604020202020204" pitchFamily="34" charset="0"/>
              <a:buChar char="•"/>
            </a:pPr>
            <a:endParaRPr lang="en-AU" sz="2000" dirty="0"/>
          </a:p>
        </p:txBody>
      </p:sp>
      <p:pic>
        <p:nvPicPr>
          <p:cNvPr id="3" name="Picture 2" descr="A qr code on a white background&#10;&#10;AI-generated content may be incorrect.">
            <a:extLst>
              <a:ext uri="{FF2B5EF4-FFF2-40B4-BE49-F238E27FC236}">
                <a16:creationId xmlns:a16="http://schemas.microsoft.com/office/drawing/2014/main" id="{0316BD9A-EED1-28EB-70FF-27650615A2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25701" y="4494565"/>
            <a:ext cx="1407486" cy="1819835"/>
          </a:xfrm>
          <a:prstGeom prst="rect">
            <a:avLst/>
          </a:prstGeom>
        </p:spPr>
      </p:pic>
    </p:spTree>
    <p:extLst>
      <p:ext uri="{BB962C8B-B14F-4D97-AF65-F5344CB8AC3E}">
        <p14:creationId xmlns:p14="http://schemas.microsoft.com/office/powerpoint/2010/main" val="300091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3913D-9DC8-3F2E-0268-BEF18893AA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9807D2-E1FA-A8B5-C1D0-666539C55281}"/>
              </a:ext>
            </a:extLst>
          </p:cNvPr>
          <p:cNvSpPr>
            <a:spLocks noGrp="1"/>
          </p:cNvSpPr>
          <p:nvPr>
            <p:ph type="title"/>
          </p:nvPr>
        </p:nvSpPr>
        <p:spPr>
          <a:xfrm>
            <a:off x="479424" y="368300"/>
            <a:ext cx="11233150" cy="664797"/>
          </a:xfrm>
        </p:spPr>
        <p:txBody>
          <a:bodyPr/>
          <a:lstStyle/>
          <a:p>
            <a:pPr algn="ctr"/>
            <a:r>
              <a:rPr lang="en-AU" sz="4800" dirty="0"/>
              <a:t>NCAT: Orders</a:t>
            </a:r>
          </a:p>
        </p:txBody>
      </p:sp>
      <p:sp>
        <p:nvSpPr>
          <p:cNvPr id="4" name="Slide Number Placeholder 3">
            <a:extLst>
              <a:ext uri="{FF2B5EF4-FFF2-40B4-BE49-F238E27FC236}">
                <a16:creationId xmlns:a16="http://schemas.microsoft.com/office/drawing/2014/main" id="{00188EA9-41E6-A275-23E0-53F4A29D3D97}"/>
              </a:ext>
            </a:extLst>
          </p:cNvPr>
          <p:cNvSpPr>
            <a:spLocks noGrp="1"/>
          </p:cNvSpPr>
          <p:nvPr>
            <p:ph type="sldNum" sz="quarter" idx="11"/>
          </p:nvPr>
        </p:nvSpPr>
        <p:spPr/>
        <p:txBody>
          <a:bodyPr/>
          <a:lstStyle/>
          <a:p>
            <a:fld id="{CD4C1D5F-4A97-7B42-9D87-24EE203E0E60}" type="slidenum">
              <a:rPr lang="en-AU" smtClean="0"/>
              <a:pPr/>
              <a:t>13</a:t>
            </a:fld>
            <a:endParaRPr lang="en-AU"/>
          </a:p>
        </p:txBody>
      </p:sp>
      <p:graphicFrame>
        <p:nvGraphicFramePr>
          <p:cNvPr id="7" name="Table 6">
            <a:extLst>
              <a:ext uri="{FF2B5EF4-FFF2-40B4-BE49-F238E27FC236}">
                <a16:creationId xmlns:a16="http://schemas.microsoft.com/office/drawing/2014/main" id="{F762899F-0A3D-6C90-544D-C7F62D54A1F8}"/>
              </a:ext>
            </a:extLst>
          </p:cNvPr>
          <p:cNvGraphicFramePr>
            <a:graphicFrameLocks noGrp="1"/>
          </p:cNvGraphicFramePr>
          <p:nvPr>
            <p:extLst>
              <p:ext uri="{D42A27DB-BD31-4B8C-83A1-F6EECF244321}">
                <p14:modId xmlns:p14="http://schemas.microsoft.com/office/powerpoint/2010/main" val="470276310"/>
              </p:ext>
            </p:extLst>
          </p:nvPr>
        </p:nvGraphicFramePr>
        <p:xfrm>
          <a:off x="1574801" y="1401096"/>
          <a:ext cx="9779000" cy="4728770"/>
        </p:xfrm>
        <a:graphic>
          <a:graphicData uri="http://schemas.openxmlformats.org/drawingml/2006/table">
            <a:tbl>
              <a:tblPr/>
              <a:tblGrid>
                <a:gridCol w="1985944">
                  <a:extLst>
                    <a:ext uri="{9D8B030D-6E8A-4147-A177-3AD203B41FA5}">
                      <a16:colId xmlns:a16="http://schemas.microsoft.com/office/drawing/2014/main" val="20000"/>
                    </a:ext>
                  </a:extLst>
                </a:gridCol>
                <a:gridCol w="4233933">
                  <a:extLst>
                    <a:ext uri="{9D8B030D-6E8A-4147-A177-3AD203B41FA5}">
                      <a16:colId xmlns:a16="http://schemas.microsoft.com/office/drawing/2014/main" val="20001"/>
                    </a:ext>
                  </a:extLst>
                </a:gridCol>
                <a:gridCol w="3559123">
                  <a:extLst>
                    <a:ext uri="{9D8B030D-6E8A-4147-A177-3AD203B41FA5}">
                      <a16:colId xmlns:a16="http://schemas.microsoft.com/office/drawing/2014/main" val="20002"/>
                    </a:ext>
                  </a:extLst>
                </a:gridCol>
              </a:tblGrid>
              <a:tr h="615924">
                <a:tc>
                  <a:txBody>
                    <a:bodyPr/>
                    <a:lstStyle/>
                    <a:p>
                      <a:pPr>
                        <a:spcAft>
                          <a:spcPts val="1200"/>
                        </a:spcAft>
                      </a:pPr>
                      <a:r>
                        <a:rPr lang="en-US" sz="2000" b="1">
                          <a:effectLst/>
                          <a:latin typeface="Times" charset="0"/>
                          <a:ea typeface="ＭＳ 明朝" charset="-128"/>
                          <a:cs typeface="Times" charset="0"/>
                        </a:rPr>
                        <a:t>Section </a:t>
                      </a:r>
                      <a:endParaRPr lang="en-US" sz="2000">
                        <a:effectLst/>
                        <a:latin typeface="Cambria" charset="0"/>
                        <a:ea typeface="ＭＳ 明朝" charset="-128"/>
                        <a:cs typeface="Times New Roman" charset="0"/>
                      </a:endParaRPr>
                    </a:p>
                  </a:txBody>
                  <a:tcPr marL="66068" marR="66068" marT="0" marB="0" anchor="ctr">
                    <a:lnL w="19050" cap="flat" cmpd="sng" algn="ctr">
                      <a:solidFill>
                        <a:srgbClr val="084789"/>
                      </a:solidFill>
                      <a:prstDash val="solid"/>
                      <a:round/>
                      <a:headEnd type="none" w="med" len="med"/>
                      <a:tailEnd type="none" w="med" len="med"/>
                    </a:lnL>
                    <a:lnR w="19050" cap="flat" cmpd="sng" algn="ctr">
                      <a:solidFill>
                        <a:srgbClr val="084789"/>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tc>
                  <a:txBody>
                    <a:bodyPr/>
                    <a:lstStyle/>
                    <a:p>
                      <a:pPr>
                        <a:spcAft>
                          <a:spcPts val="1200"/>
                        </a:spcAft>
                      </a:pPr>
                      <a:r>
                        <a:rPr lang="en-US" sz="2000" b="1" dirty="0">
                          <a:effectLst/>
                          <a:latin typeface="Times" charset="0"/>
                          <a:ea typeface="ＭＳ 明朝" charset="-128"/>
                          <a:cs typeface="Times" charset="0"/>
                        </a:rPr>
                        <a:t>Orders </a:t>
                      </a:r>
                      <a:endParaRPr lang="en-US" sz="2000" dirty="0">
                        <a:effectLst/>
                        <a:latin typeface="Cambria" charset="0"/>
                        <a:ea typeface="ＭＳ 明朝" charset="-128"/>
                        <a:cs typeface="Times New Roman" charset="0"/>
                      </a:endParaRPr>
                    </a:p>
                  </a:txBody>
                  <a:tcPr marL="66068" marR="66068" marT="0" marB="0" anchor="ctr">
                    <a:lnL w="19050" cap="flat" cmpd="sng" algn="ctr">
                      <a:solidFill>
                        <a:srgbClr val="084789"/>
                      </a:solidFill>
                      <a:prstDash val="solid"/>
                      <a:round/>
                      <a:headEnd type="none" w="med" len="med"/>
                      <a:tailEnd type="none" w="med" len="med"/>
                    </a:lnL>
                    <a:lnR w="19050" cap="flat" cmpd="sng" algn="ctr">
                      <a:solidFill>
                        <a:srgbClr val="084789"/>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tc>
                  <a:txBody>
                    <a:bodyPr/>
                    <a:lstStyle/>
                    <a:p>
                      <a:pPr>
                        <a:spcAft>
                          <a:spcPts val="1200"/>
                        </a:spcAft>
                      </a:pPr>
                      <a:r>
                        <a:rPr lang="en-US" sz="2000" b="1">
                          <a:effectLst/>
                          <a:latin typeface="Times" charset="0"/>
                          <a:ea typeface="ＭＳ 明朝" charset="-128"/>
                          <a:cs typeface="Times" charset="0"/>
                        </a:rPr>
                        <a:t>Time limit for applying to NCAT</a:t>
                      </a:r>
                      <a:endParaRPr lang="en-US" sz="2000">
                        <a:effectLst/>
                        <a:latin typeface="Cambria" charset="0"/>
                        <a:ea typeface="ＭＳ 明朝" charset="-128"/>
                        <a:cs typeface="Times New Roman" charset="0"/>
                      </a:endParaRPr>
                    </a:p>
                  </a:txBody>
                  <a:tcPr marL="66068" marR="66068" marT="0" marB="0" anchor="ctr">
                    <a:lnL w="19050" cap="flat" cmpd="sng" algn="ctr">
                      <a:solidFill>
                        <a:srgbClr val="084789"/>
                      </a:solidFill>
                      <a:prstDash val="solid"/>
                      <a:round/>
                      <a:headEnd type="none" w="med" len="med"/>
                      <a:tailEnd type="none" w="med" len="med"/>
                    </a:lnL>
                    <a:lnR w="19050" cap="flat" cmpd="sng" algn="ctr">
                      <a:solidFill>
                        <a:srgbClr val="084789"/>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76587">
                <a:tc>
                  <a:txBody>
                    <a:bodyPr/>
                    <a:lstStyle/>
                    <a:p>
                      <a:pPr>
                        <a:spcAft>
                          <a:spcPts val="1200"/>
                        </a:spcAft>
                      </a:pPr>
                      <a:r>
                        <a:rPr lang="en-US" sz="2000" b="1" dirty="0">
                          <a:effectLst/>
                          <a:latin typeface="Times" charset="0"/>
                          <a:ea typeface="ＭＳ 明朝" charset="-128"/>
                          <a:cs typeface="Times" charset="0"/>
                        </a:rPr>
                        <a:t>65(1)(a) </a:t>
                      </a:r>
                      <a:endParaRPr lang="en-US" sz="2000" dirty="0">
                        <a:effectLst/>
                        <a:latin typeface="Cambria" charset="0"/>
                        <a:ea typeface="ＭＳ 明朝" charset="-128"/>
                        <a:cs typeface="Times New Roman" charset="0"/>
                      </a:endParaRPr>
                    </a:p>
                  </a:txBody>
                  <a:tcPr marL="66068" marR="66068" marT="0" marB="0" anchor="ctr">
                    <a:lnL w="19050" cap="flat" cmpd="sng" algn="ctr">
                      <a:solidFill>
                        <a:srgbClr val="084789"/>
                      </a:solidFill>
                      <a:prstDash val="solid"/>
                      <a:round/>
                      <a:headEnd type="none" w="med" len="med"/>
                      <a:tailEnd type="none" w="med" len="med"/>
                    </a:lnL>
                    <a:lnR w="19050" cap="flat" cmpd="sng" algn="ctr">
                      <a:solidFill>
                        <a:srgbClr val="084789"/>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tc>
                  <a:txBody>
                    <a:bodyPr/>
                    <a:lstStyle/>
                    <a:p>
                      <a:pPr>
                        <a:spcAft>
                          <a:spcPts val="1200"/>
                        </a:spcAft>
                      </a:pPr>
                      <a:r>
                        <a:rPr lang="en-US" sz="2000" dirty="0">
                          <a:effectLst/>
                          <a:latin typeface="Times" charset="0"/>
                          <a:ea typeface="ＭＳ 明朝" charset="-128"/>
                          <a:cs typeface="Times" charset="0"/>
                        </a:rPr>
                        <a:t>An order that the landlord carry out repairs </a:t>
                      </a:r>
                      <a:endParaRPr lang="en-US" sz="2000" dirty="0">
                        <a:effectLst/>
                        <a:latin typeface="Cambria" charset="0"/>
                        <a:ea typeface="ＭＳ 明朝" charset="-128"/>
                        <a:cs typeface="Times New Roman" charset="0"/>
                      </a:endParaRPr>
                    </a:p>
                  </a:txBody>
                  <a:tcPr marL="66068" marR="66068" marT="0" marB="0" anchor="ctr">
                    <a:lnL w="19050" cap="flat" cmpd="sng" algn="ctr">
                      <a:solidFill>
                        <a:srgbClr val="084789"/>
                      </a:solidFill>
                      <a:prstDash val="solid"/>
                      <a:round/>
                      <a:headEnd type="none" w="med" len="med"/>
                      <a:tailEnd type="none" w="med" len="med"/>
                    </a:lnL>
                    <a:lnR w="19050" cap="flat" cmpd="sng" algn="ctr">
                      <a:solidFill>
                        <a:srgbClr val="084789"/>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tc>
                  <a:txBody>
                    <a:bodyPr/>
                    <a:lstStyle/>
                    <a:p>
                      <a:pPr>
                        <a:spcAft>
                          <a:spcPts val="1200"/>
                        </a:spcAft>
                      </a:pPr>
                      <a:r>
                        <a:rPr lang="en-US" sz="2000" b="0" u="none" dirty="0">
                          <a:effectLst/>
                          <a:latin typeface="Times" charset="0"/>
                          <a:ea typeface="ＭＳ 明朝" charset="-128"/>
                          <a:cs typeface="Times" charset="0"/>
                        </a:rPr>
                        <a:t>Three months </a:t>
                      </a:r>
                      <a:r>
                        <a:rPr lang="en-US" sz="2000" dirty="0">
                          <a:effectLst/>
                          <a:latin typeface="Times" charset="0"/>
                          <a:ea typeface="ＭＳ 明朝" charset="-128"/>
                          <a:cs typeface="Times" charset="0"/>
                        </a:rPr>
                        <a:t>or no limit if the breach continues. </a:t>
                      </a:r>
                      <a:endParaRPr lang="en-US" sz="2000" dirty="0">
                        <a:effectLst/>
                        <a:latin typeface="Cambria" charset="0"/>
                        <a:ea typeface="ＭＳ 明朝" charset="-128"/>
                        <a:cs typeface="Times New Roman" charset="0"/>
                      </a:endParaRPr>
                    </a:p>
                  </a:txBody>
                  <a:tcPr marL="66068" marR="66068" marT="0" marB="0" anchor="ctr">
                    <a:lnL w="19050" cap="flat" cmpd="sng" algn="ctr">
                      <a:solidFill>
                        <a:srgbClr val="084789"/>
                      </a:solidFill>
                      <a:prstDash val="solid"/>
                      <a:round/>
                      <a:headEnd type="none" w="med" len="med"/>
                      <a:tailEnd type="none" w="med" len="med"/>
                    </a:lnL>
                    <a:lnR w="19050" cap="flat" cmpd="sng" algn="ctr">
                      <a:solidFill>
                        <a:srgbClr val="084789"/>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47774">
                <a:tc>
                  <a:txBody>
                    <a:bodyPr/>
                    <a:lstStyle/>
                    <a:p>
                      <a:pPr>
                        <a:spcAft>
                          <a:spcPts val="1200"/>
                        </a:spcAft>
                      </a:pPr>
                      <a:r>
                        <a:rPr lang="en-US" sz="2000" b="1" dirty="0">
                          <a:effectLst/>
                          <a:latin typeface="Times" charset="0"/>
                          <a:ea typeface="ＭＳ 明朝" charset="-128"/>
                          <a:cs typeface="Times" charset="0"/>
                        </a:rPr>
                        <a:t>44(1)(b) </a:t>
                      </a:r>
                      <a:endParaRPr lang="en-US" sz="2000" dirty="0">
                        <a:effectLst/>
                        <a:latin typeface="Cambria" charset="0"/>
                        <a:ea typeface="ＭＳ 明朝" charset="-128"/>
                        <a:cs typeface="Times New Roman" charset="0"/>
                      </a:endParaRPr>
                    </a:p>
                  </a:txBody>
                  <a:tcPr marL="66068" marR="66068" marT="0" marB="0" anchor="ctr">
                    <a:lnL w="19050" cap="flat" cmpd="sng" algn="ctr">
                      <a:solidFill>
                        <a:srgbClr val="08478A"/>
                      </a:solidFill>
                      <a:prstDash val="solid"/>
                      <a:round/>
                      <a:headEnd type="none" w="med" len="med"/>
                      <a:tailEnd type="none" w="med" len="med"/>
                    </a:lnL>
                    <a:lnR w="19050" cap="flat" cmpd="sng" algn="ctr">
                      <a:solidFill>
                        <a:srgbClr val="08478A"/>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tc>
                  <a:txBody>
                    <a:bodyPr/>
                    <a:lstStyle/>
                    <a:p>
                      <a:pPr>
                        <a:spcAft>
                          <a:spcPts val="1200"/>
                        </a:spcAft>
                      </a:pPr>
                      <a:r>
                        <a:rPr lang="en-US" sz="2000" dirty="0">
                          <a:effectLst/>
                          <a:latin typeface="Times" charset="0"/>
                          <a:ea typeface="ＭＳ 明朝" charset="-128"/>
                          <a:cs typeface="Times" charset="0"/>
                        </a:rPr>
                        <a:t>An order that the rent payable is too high (excessive) due to the reduction or withdrawal of any goods, services or facilities supplied with the residential premises </a:t>
                      </a:r>
                      <a:endParaRPr lang="en-US" sz="2000" dirty="0">
                        <a:effectLst/>
                        <a:latin typeface="Cambria" charset="0"/>
                        <a:ea typeface="ＭＳ 明朝" charset="-128"/>
                        <a:cs typeface="Times New Roman" charset="0"/>
                      </a:endParaRPr>
                    </a:p>
                  </a:txBody>
                  <a:tcPr marL="66068" marR="66068" marT="0" marB="0" anchor="ctr">
                    <a:lnL w="19050" cap="flat" cmpd="sng" algn="ctr">
                      <a:solidFill>
                        <a:srgbClr val="08478A"/>
                      </a:solidFill>
                      <a:prstDash val="solid"/>
                      <a:round/>
                      <a:headEnd type="none" w="med" len="med"/>
                      <a:tailEnd type="none" w="med" len="med"/>
                    </a:lnL>
                    <a:lnR w="19050" cap="flat" cmpd="sng" algn="ctr">
                      <a:solidFill>
                        <a:srgbClr val="08478A"/>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tc>
                  <a:txBody>
                    <a:bodyPr/>
                    <a:lstStyle/>
                    <a:p>
                      <a:pPr>
                        <a:spcAft>
                          <a:spcPts val="1200"/>
                        </a:spcAft>
                      </a:pPr>
                      <a:r>
                        <a:rPr lang="en-US" sz="2000" dirty="0">
                          <a:effectLst/>
                          <a:latin typeface="Times" charset="0"/>
                          <a:ea typeface="ＭＳ 明朝" charset="-128"/>
                          <a:cs typeface="Times" charset="0"/>
                        </a:rPr>
                        <a:t>Must be brought to the tribunal </a:t>
                      </a:r>
                      <a:r>
                        <a:rPr lang="en-US" sz="2000" b="1" u="none" dirty="0">
                          <a:effectLst/>
                          <a:latin typeface="Times" charset="0"/>
                          <a:ea typeface="ＭＳ 明朝" charset="-128"/>
                          <a:cs typeface="Times" charset="0"/>
                        </a:rPr>
                        <a:t>during the tenancy</a:t>
                      </a:r>
                      <a:r>
                        <a:rPr lang="en-US" sz="2000" dirty="0">
                          <a:effectLst/>
                          <a:latin typeface="Times" charset="0"/>
                          <a:ea typeface="ＭＳ 明朝" charset="-128"/>
                          <a:cs typeface="Times" charset="0"/>
                        </a:rPr>
                        <a:t>. You cannot lodge an excessive rent claim once the tenancy has ended. </a:t>
                      </a:r>
                      <a:endParaRPr lang="en-US" sz="2000" dirty="0">
                        <a:effectLst/>
                        <a:latin typeface="Cambria" charset="0"/>
                        <a:ea typeface="ＭＳ 明朝" charset="-128"/>
                        <a:cs typeface="Times New Roman" charset="0"/>
                      </a:endParaRPr>
                    </a:p>
                  </a:txBody>
                  <a:tcPr marL="66068" marR="66068" marT="0" marB="0" anchor="ctr">
                    <a:lnL w="19050" cap="flat" cmpd="sng" algn="ctr">
                      <a:solidFill>
                        <a:srgbClr val="08478A"/>
                      </a:solidFill>
                      <a:prstDash val="solid"/>
                      <a:round/>
                      <a:headEnd type="none" w="med" len="med"/>
                      <a:tailEnd type="none" w="med" len="med"/>
                    </a:lnL>
                    <a:lnR w="19050" cap="flat" cmpd="sng" algn="ctr">
                      <a:solidFill>
                        <a:srgbClr val="08478A"/>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488485">
                <a:tc>
                  <a:txBody>
                    <a:bodyPr/>
                    <a:lstStyle/>
                    <a:p>
                      <a:pPr>
                        <a:spcAft>
                          <a:spcPts val="1200"/>
                        </a:spcAft>
                      </a:pPr>
                      <a:r>
                        <a:rPr lang="en-US" sz="2000" b="1">
                          <a:effectLst/>
                          <a:latin typeface="Times" charset="0"/>
                          <a:ea typeface="ＭＳ 明朝" charset="-128"/>
                          <a:cs typeface="Times" charset="0"/>
                        </a:rPr>
                        <a:t>187(1)(d) </a:t>
                      </a:r>
                      <a:endParaRPr lang="en-US" sz="2000">
                        <a:effectLst/>
                        <a:latin typeface="Cambria" charset="0"/>
                        <a:ea typeface="ＭＳ 明朝" charset="-128"/>
                        <a:cs typeface="Times New Roman" charset="0"/>
                      </a:endParaRPr>
                    </a:p>
                  </a:txBody>
                  <a:tcPr marL="66068" marR="66068" marT="0" marB="0" anchor="ctr">
                    <a:lnL w="19050" cap="flat" cmpd="sng" algn="ctr">
                      <a:solidFill>
                        <a:srgbClr val="09488A"/>
                      </a:solidFill>
                      <a:prstDash val="solid"/>
                      <a:round/>
                      <a:headEnd type="none" w="med" len="med"/>
                      <a:tailEnd type="none" w="med" len="med"/>
                    </a:lnL>
                    <a:lnR w="19050" cap="flat" cmpd="sng" algn="ctr">
                      <a:solidFill>
                        <a:srgbClr val="09488A"/>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tc>
                  <a:txBody>
                    <a:bodyPr/>
                    <a:lstStyle/>
                    <a:p>
                      <a:pPr>
                        <a:spcAft>
                          <a:spcPts val="1200"/>
                        </a:spcAft>
                      </a:pPr>
                      <a:r>
                        <a:rPr lang="en-US" sz="2000" dirty="0">
                          <a:effectLst/>
                          <a:latin typeface="Times" charset="0"/>
                          <a:ea typeface="ＭＳ 明朝" charset="-128"/>
                          <a:cs typeface="Times" charset="0"/>
                        </a:rPr>
                        <a:t>An order for compensation for economic loss or loss of quiet enjoyment of the premises</a:t>
                      </a:r>
                      <a:endParaRPr lang="en-US" sz="2000" dirty="0">
                        <a:effectLst/>
                        <a:latin typeface="Cambria" charset="0"/>
                        <a:ea typeface="ＭＳ 明朝" charset="-128"/>
                        <a:cs typeface="Times New Roman" charset="0"/>
                      </a:endParaRPr>
                    </a:p>
                    <a:p>
                      <a:pPr>
                        <a:spcAft>
                          <a:spcPts val="1200"/>
                        </a:spcAft>
                      </a:pPr>
                      <a:r>
                        <a:rPr lang="en-US" sz="2000" dirty="0">
                          <a:effectLst/>
                          <a:latin typeface="Times" charset="0"/>
                          <a:ea typeface="ＭＳ 明朝" charset="-128"/>
                          <a:cs typeface="Times" charset="0"/>
                        </a:rPr>
                        <a:t>Note: Maximum claim is $15,000 </a:t>
                      </a:r>
                      <a:endParaRPr lang="en-US" sz="2000" dirty="0">
                        <a:effectLst/>
                        <a:latin typeface="Cambria" charset="0"/>
                        <a:ea typeface="ＭＳ 明朝" charset="-128"/>
                        <a:cs typeface="Times New Roman" charset="0"/>
                      </a:endParaRPr>
                    </a:p>
                  </a:txBody>
                  <a:tcPr marL="66068" marR="66068" marT="0" marB="0" anchor="ctr">
                    <a:lnL w="19050" cap="flat" cmpd="sng" algn="ctr">
                      <a:solidFill>
                        <a:srgbClr val="09488A"/>
                      </a:solidFill>
                      <a:prstDash val="solid"/>
                      <a:round/>
                      <a:headEnd type="none" w="med" len="med"/>
                      <a:tailEnd type="none" w="med" len="med"/>
                    </a:lnL>
                    <a:lnR w="19050" cap="flat" cmpd="sng" algn="ctr">
                      <a:solidFill>
                        <a:srgbClr val="09488A"/>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tc>
                  <a:txBody>
                    <a:bodyPr/>
                    <a:lstStyle/>
                    <a:p>
                      <a:pPr>
                        <a:spcAft>
                          <a:spcPts val="1200"/>
                        </a:spcAft>
                      </a:pPr>
                      <a:r>
                        <a:rPr lang="en-US" sz="2000" dirty="0">
                          <a:effectLst/>
                          <a:latin typeface="Times" charset="0"/>
                          <a:ea typeface="ＭＳ 明朝" charset="-128"/>
                          <a:cs typeface="Times" charset="0"/>
                        </a:rPr>
                        <a:t>Within </a:t>
                      </a:r>
                      <a:r>
                        <a:rPr lang="en-US" sz="2000" b="1" u="none" dirty="0">
                          <a:effectLst/>
                          <a:latin typeface="Times" charset="0"/>
                          <a:ea typeface="ＭＳ 明朝" charset="-128"/>
                          <a:cs typeface="Times" charset="0"/>
                        </a:rPr>
                        <a:t>three months </a:t>
                      </a:r>
                      <a:r>
                        <a:rPr lang="en-US" sz="2000" dirty="0">
                          <a:effectLst/>
                          <a:latin typeface="Times" charset="0"/>
                          <a:ea typeface="ＭＳ 明朝" charset="-128"/>
                          <a:cs typeface="Times" charset="0"/>
                        </a:rPr>
                        <a:t>of becoming aware of the breach. </a:t>
                      </a:r>
                      <a:endParaRPr lang="en-US" sz="2000" dirty="0">
                        <a:effectLst/>
                        <a:latin typeface="Cambria" charset="0"/>
                        <a:ea typeface="ＭＳ 明朝" charset="-128"/>
                        <a:cs typeface="Times New Roman" charset="0"/>
                      </a:endParaRPr>
                    </a:p>
                  </a:txBody>
                  <a:tcPr marL="66068" marR="66068" marT="0" marB="0" anchor="ctr">
                    <a:lnL w="19050" cap="flat" cmpd="sng" algn="ctr">
                      <a:solidFill>
                        <a:srgbClr val="09488A"/>
                      </a:solidFill>
                      <a:prstDash val="solid"/>
                      <a:round/>
                      <a:headEnd type="none" w="med" len="med"/>
                      <a:tailEnd type="none" w="med" len="med"/>
                    </a:lnL>
                    <a:lnR w="19050" cap="flat" cmpd="sng" algn="ctr">
                      <a:solidFill>
                        <a:srgbClr val="09488A"/>
                      </a:solidFill>
                      <a:prstDash val="solid"/>
                      <a:round/>
                      <a:headEnd type="none" w="med" len="med"/>
                      <a:tailEnd type="none" w="med" len="med"/>
                    </a:lnR>
                    <a:lnT w="19050" cap="flat" cmpd="sng" algn="ctr">
                      <a:solidFill>
                        <a:srgbClr val="09488A"/>
                      </a:solidFill>
                      <a:prstDash val="solid"/>
                      <a:round/>
                      <a:headEnd type="none" w="med" len="med"/>
                      <a:tailEnd type="none" w="med" len="med"/>
                    </a:lnT>
                    <a:lnB w="19050" cap="flat" cmpd="sng" algn="ctr">
                      <a:solidFill>
                        <a:srgbClr val="09488A"/>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39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3435C-6FE3-8FB1-C920-B9ADFE900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943FE-E915-B196-6D56-B85A563469D9}"/>
              </a:ext>
            </a:extLst>
          </p:cNvPr>
          <p:cNvSpPr>
            <a:spLocks noGrp="1"/>
          </p:cNvSpPr>
          <p:nvPr>
            <p:ph type="title"/>
          </p:nvPr>
        </p:nvSpPr>
        <p:spPr>
          <a:xfrm>
            <a:off x="479424" y="368300"/>
            <a:ext cx="11233150" cy="664797"/>
          </a:xfrm>
        </p:spPr>
        <p:txBody>
          <a:bodyPr/>
          <a:lstStyle/>
          <a:p>
            <a:pPr algn="ctr"/>
            <a:r>
              <a:rPr lang="en-AU" sz="4800" dirty="0"/>
              <a:t>NCAT: Online Application</a:t>
            </a:r>
          </a:p>
        </p:txBody>
      </p:sp>
      <p:sp>
        <p:nvSpPr>
          <p:cNvPr id="4" name="Slide Number Placeholder 3">
            <a:extLst>
              <a:ext uri="{FF2B5EF4-FFF2-40B4-BE49-F238E27FC236}">
                <a16:creationId xmlns:a16="http://schemas.microsoft.com/office/drawing/2014/main" id="{8123B8CA-AB8A-6AA3-1C20-DAC9B73A46E9}"/>
              </a:ext>
            </a:extLst>
          </p:cNvPr>
          <p:cNvSpPr>
            <a:spLocks noGrp="1"/>
          </p:cNvSpPr>
          <p:nvPr>
            <p:ph type="sldNum" sz="quarter" idx="11"/>
          </p:nvPr>
        </p:nvSpPr>
        <p:spPr/>
        <p:txBody>
          <a:bodyPr/>
          <a:lstStyle/>
          <a:p>
            <a:fld id="{CD4C1D5F-4A97-7B42-9D87-24EE203E0E60}" type="slidenum">
              <a:rPr lang="en-AU" smtClean="0"/>
              <a:pPr/>
              <a:t>14</a:t>
            </a:fld>
            <a:endParaRPr lang="en-AU"/>
          </a:p>
        </p:txBody>
      </p:sp>
      <p:pic>
        <p:nvPicPr>
          <p:cNvPr id="3" name="Content Placeholder 12">
            <a:extLst>
              <a:ext uri="{FF2B5EF4-FFF2-40B4-BE49-F238E27FC236}">
                <a16:creationId xmlns:a16="http://schemas.microsoft.com/office/drawing/2014/main" id="{3C3A16FF-4EBC-2747-439C-5D7EF4908E9D}"/>
              </a:ext>
            </a:extLst>
          </p:cNvPr>
          <p:cNvPicPr>
            <a:picLocks noChangeAspect="1"/>
          </p:cNvPicPr>
          <p:nvPr/>
        </p:nvPicPr>
        <p:blipFill>
          <a:blip r:embed="rId3"/>
          <a:stretch>
            <a:fillRect/>
          </a:stretch>
        </p:blipFill>
        <p:spPr>
          <a:xfrm>
            <a:off x="1458516" y="1676399"/>
            <a:ext cx="9711953" cy="1619809"/>
          </a:xfrm>
          <a:prstGeom prst="rect">
            <a:avLst/>
          </a:prstGeom>
          <a:ln w="12700">
            <a:miter lim="400000"/>
          </a:ln>
          <a:extLst>
            <a:ext uri="{C572A759-6A51-4108-AA02-DFA0A04FC94B}">
              <ma14:wrappingTextBoxFlag xmlns="" xmlns:ma14="http://schemas.microsoft.com/office/mac/drawingml/2011/main" val="1"/>
            </a:ext>
          </a:extLst>
        </p:spPr>
      </p:pic>
      <p:pic>
        <p:nvPicPr>
          <p:cNvPr id="5" name="Picture 4">
            <a:extLst>
              <a:ext uri="{FF2B5EF4-FFF2-40B4-BE49-F238E27FC236}">
                <a16:creationId xmlns:a16="http://schemas.microsoft.com/office/drawing/2014/main" id="{7AC785A2-BF9F-1F30-C105-66F456C7ABAA}"/>
              </a:ext>
            </a:extLst>
          </p:cNvPr>
          <p:cNvPicPr>
            <a:picLocks noChangeAspect="1"/>
          </p:cNvPicPr>
          <p:nvPr/>
        </p:nvPicPr>
        <p:blipFill>
          <a:blip r:embed="rId4"/>
          <a:stretch>
            <a:fillRect/>
          </a:stretch>
        </p:blipFill>
        <p:spPr>
          <a:xfrm>
            <a:off x="1501279" y="3561792"/>
            <a:ext cx="9942721" cy="2483407"/>
          </a:xfrm>
          <a:prstGeom prst="rect">
            <a:avLst/>
          </a:prstGeom>
        </p:spPr>
      </p:pic>
    </p:spTree>
    <p:extLst>
      <p:ext uri="{BB962C8B-B14F-4D97-AF65-F5344CB8AC3E}">
        <p14:creationId xmlns:p14="http://schemas.microsoft.com/office/powerpoint/2010/main" val="344825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0B776-CD58-192E-9DC1-A84857114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DD7A8-1D8C-7E7C-A57A-916E5EC6B99D}"/>
              </a:ext>
            </a:extLst>
          </p:cNvPr>
          <p:cNvSpPr>
            <a:spLocks noGrp="1"/>
          </p:cNvSpPr>
          <p:nvPr>
            <p:ph type="title"/>
          </p:nvPr>
        </p:nvSpPr>
        <p:spPr>
          <a:xfrm>
            <a:off x="479424" y="368300"/>
            <a:ext cx="11233150" cy="664797"/>
          </a:xfrm>
        </p:spPr>
        <p:txBody>
          <a:bodyPr/>
          <a:lstStyle/>
          <a:p>
            <a:pPr algn="ctr"/>
            <a:r>
              <a:rPr lang="en-AU" sz="4800" dirty="0"/>
              <a:t>NCAT: Online Application (cont.)</a:t>
            </a:r>
          </a:p>
        </p:txBody>
      </p:sp>
      <p:sp>
        <p:nvSpPr>
          <p:cNvPr id="4" name="Slide Number Placeholder 3">
            <a:extLst>
              <a:ext uri="{FF2B5EF4-FFF2-40B4-BE49-F238E27FC236}">
                <a16:creationId xmlns:a16="http://schemas.microsoft.com/office/drawing/2014/main" id="{F45D8580-D74B-98DD-8CC6-29357F195EB7}"/>
              </a:ext>
            </a:extLst>
          </p:cNvPr>
          <p:cNvSpPr>
            <a:spLocks noGrp="1"/>
          </p:cNvSpPr>
          <p:nvPr>
            <p:ph type="sldNum" sz="quarter" idx="11"/>
          </p:nvPr>
        </p:nvSpPr>
        <p:spPr/>
        <p:txBody>
          <a:bodyPr/>
          <a:lstStyle/>
          <a:p>
            <a:fld id="{CD4C1D5F-4A97-7B42-9D87-24EE203E0E60}" type="slidenum">
              <a:rPr lang="en-AU" smtClean="0"/>
              <a:pPr/>
              <a:t>15</a:t>
            </a:fld>
            <a:endParaRPr lang="en-AU"/>
          </a:p>
        </p:txBody>
      </p:sp>
      <p:pic>
        <p:nvPicPr>
          <p:cNvPr id="6" name="Content Placeholder 4">
            <a:extLst>
              <a:ext uri="{FF2B5EF4-FFF2-40B4-BE49-F238E27FC236}">
                <a16:creationId xmlns:a16="http://schemas.microsoft.com/office/drawing/2014/main" id="{4A882992-96A6-B86C-7AC9-91A470177F3E}"/>
              </a:ext>
            </a:extLst>
          </p:cNvPr>
          <p:cNvPicPr>
            <a:picLocks noChangeAspect="1"/>
          </p:cNvPicPr>
          <p:nvPr/>
        </p:nvPicPr>
        <p:blipFill>
          <a:blip r:embed="rId3"/>
          <a:stretch>
            <a:fillRect/>
          </a:stretch>
        </p:blipFill>
        <p:spPr>
          <a:xfrm>
            <a:off x="1579767" y="1354667"/>
            <a:ext cx="8055514" cy="4737673"/>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82088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697866" y="969696"/>
            <a:ext cx="11026899" cy="1117908"/>
          </a:xfrm>
          <a:prstGeom prst="rect">
            <a:avLst/>
          </a:prstGeom>
        </p:spPr>
        <p:txBody>
          <a:bodyPr>
            <a:normAutofit fontScale="90000"/>
          </a:bodyPr>
          <a:lstStyle>
            <a:lvl1pPr defTabSz="859536">
              <a:defRPr sz="5076"/>
            </a:lvl1pPr>
          </a:lstStyle>
          <a:p>
            <a:pPr algn="l"/>
            <a:r>
              <a:rPr lang="en-US" sz="4000" dirty="0">
                <a:latin typeface="+mj-lt"/>
              </a:rPr>
              <a:t>NCAT Conciliation </a:t>
            </a:r>
            <a:br>
              <a:rPr lang="en-US" sz="4000" dirty="0">
                <a:latin typeface="+mj-lt"/>
              </a:rPr>
            </a:br>
            <a:r>
              <a:rPr lang="en-US" sz="4000" dirty="0">
                <a:latin typeface="+mj-lt"/>
              </a:rPr>
              <a:t>&amp; Formal Hearings</a:t>
            </a:r>
            <a:endParaRPr sz="4000" dirty="0">
              <a:latin typeface="+mj-lt"/>
            </a:endParaRPr>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97867" y="1807442"/>
            <a:ext cx="10796265"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endParaRPr lang="en-AU" sz="2800" b="1"/>
          </a:p>
        </p:txBody>
      </p:sp>
      <p:pic>
        <p:nvPicPr>
          <p:cNvPr id="5" name="Picture 4"/>
          <p:cNvPicPr>
            <a:picLocks noChangeAspect="1"/>
          </p:cNvPicPr>
          <p:nvPr/>
        </p:nvPicPr>
        <p:blipFill>
          <a:blip r:embed="rId3"/>
          <a:stretch>
            <a:fillRect/>
          </a:stretch>
        </p:blipFill>
        <p:spPr>
          <a:xfrm>
            <a:off x="4579750" y="322240"/>
            <a:ext cx="5702300" cy="1816100"/>
          </a:xfrm>
          <a:prstGeom prst="rect">
            <a:avLst/>
          </a:prstGeom>
        </p:spPr>
      </p:pic>
      <p:sp>
        <p:nvSpPr>
          <p:cNvPr id="6" name="Content Placeholder 2"/>
          <p:cNvSpPr txBox="1">
            <a:spLocks/>
          </p:cNvSpPr>
          <p:nvPr/>
        </p:nvSpPr>
        <p:spPr>
          <a:xfrm>
            <a:off x="2014133" y="2138340"/>
            <a:ext cx="8138487" cy="362827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l" defTabSz="914400" rtl="0" latinLnBrk="0">
              <a:lnSpc>
                <a:spcPct val="150000"/>
              </a:lnSpc>
              <a:spcBef>
                <a:spcPts val="1800"/>
              </a:spcBef>
              <a:spcAft>
                <a:spcPts val="0"/>
              </a:spcAft>
              <a:buClrTx/>
              <a:buSzTx/>
              <a:buFontTx/>
              <a:buNone/>
              <a:tabLst/>
              <a:defRPr sz="3200" b="0" i="0" u="none" strike="noStrike" cap="none" spc="0" baseline="0">
                <a:ln>
                  <a:noFill/>
                </a:ln>
                <a:solidFill>
                  <a:srgbClr val="3A3A3A"/>
                </a:solidFill>
                <a:uFillTx/>
                <a:latin typeface="+mn-lt"/>
                <a:ea typeface="+mn-ea"/>
                <a:cs typeface="+mn-cs"/>
                <a:sym typeface="Helvetica"/>
              </a:defRPr>
            </a:lvl1pPr>
            <a:lvl2pPr marL="457200" marR="0" indent="-457200" algn="l" defTabSz="914400" rtl="0" latinLnBrk="0">
              <a:lnSpc>
                <a:spcPct val="150000"/>
              </a:lnSpc>
              <a:spcBef>
                <a:spcPts val="1800"/>
              </a:spcBef>
              <a:spcAft>
                <a:spcPts val="0"/>
              </a:spcAft>
              <a:buClrTx/>
              <a:buSzPct val="125000"/>
              <a:buFontTx/>
              <a:buChar char="•"/>
              <a:tabLst/>
              <a:defRPr sz="3200" b="0" i="0" u="none" strike="noStrike" cap="none" spc="0" baseline="0">
                <a:ln>
                  <a:noFill/>
                </a:ln>
                <a:solidFill>
                  <a:srgbClr val="3A3A3A"/>
                </a:solidFill>
                <a:uFillTx/>
                <a:latin typeface="+mn-lt"/>
                <a:ea typeface="+mn-ea"/>
                <a:cs typeface="+mn-cs"/>
                <a:sym typeface="Helvetica"/>
              </a:defRPr>
            </a:lvl2pPr>
            <a:lvl3pPr marL="703680" marR="0" indent="-487680" algn="l" defTabSz="914400" rtl="0" latinLnBrk="0">
              <a:lnSpc>
                <a:spcPct val="150000"/>
              </a:lnSpc>
              <a:spcBef>
                <a:spcPts val="1800"/>
              </a:spcBef>
              <a:spcAft>
                <a:spcPts val="0"/>
              </a:spcAft>
              <a:buClrTx/>
              <a:buSzPct val="100000"/>
              <a:buFontTx/>
              <a:buChar char="•"/>
              <a:tabLst/>
              <a:defRPr sz="3200" b="0" i="0" u="none" strike="noStrike" cap="none" spc="0" baseline="0">
                <a:ln>
                  <a:noFill/>
                </a:ln>
                <a:solidFill>
                  <a:srgbClr val="3A3A3A"/>
                </a:solidFill>
                <a:uFillTx/>
                <a:latin typeface="+mn-lt"/>
                <a:ea typeface="+mn-ea"/>
                <a:cs typeface="+mn-cs"/>
                <a:sym typeface="Helvetica"/>
              </a:defRPr>
            </a:lvl3pPr>
            <a:lvl4pPr marL="0" marR="0" indent="0" algn="l" defTabSz="914400" rtl="0" latinLnBrk="0">
              <a:lnSpc>
                <a:spcPct val="150000"/>
              </a:lnSpc>
              <a:spcBef>
                <a:spcPts val="1800"/>
              </a:spcBef>
              <a:spcAft>
                <a:spcPts val="0"/>
              </a:spcAft>
              <a:buClrTx/>
              <a:buSzTx/>
              <a:buFontTx/>
              <a:buNone/>
              <a:tabLst/>
              <a:defRPr sz="3200" b="0" i="0" u="none" strike="noStrike" cap="none" spc="0" baseline="0">
                <a:ln>
                  <a:noFill/>
                </a:ln>
                <a:solidFill>
                  <a:srgbClr val="3A3A3A"/>
                </a:solidFill>
                <a:uFillTx/>
                <a:latin typeface="+mn-lt"/>
                <a:ea typeface="+mn-ea"/>
                <a:cs typeface="+mn-cs"/>
                <a:sym typeface="Helvetica"/>
              </a:defRPr>
            </a:lvl4pPr>
            <a:lvl5pPr marL="0" marR="0" indent="0" algn="l" defTabSz="914400" rtl="0" latinLnBrk="0">
              <a:lnSpc>
                <a:spcPct val="150000"/>
              </a:lnSpc>
              <a:spcBef>
                <a:spcPts val="1800"/>
              </a:spcBef>
              <a:spcAft>
                <a:spcPts val="0"/>
              </a:spcAft>
              <a:buClrTx/>
              <a:buSzTx/>
              <a:buFontTx/>
              <a:buNone/>
              <a:tabLst/>
              <a:defRPr sz="3200" b="0" i="0" u="none" strike="noStrike" cap="none" spc="0" baseline="0">
                <a:ln>
                  <a:noFill/>
                </a:ln>
                <a:solidFill>
                  <a:srgbClr val="3A3A3A"/>
                </a:solidFill>
                <a:uFillTx/>
                <a:latin typeface="+mn-lt"/>
                <a:ea typeface="+mn-ea"/>
                <a:cs typeface="+mn-cs"/>
                <a:sym typeface="Helvetica"/>
              </a:defRPr>
            </a:lvl5pPr>
            <a:lvl6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6pPr>
            <a:lvl7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7pPr>
            <a:lvl8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8pPr>
            <a:lvl9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9pPr>
          </a:lstStyle>
          <a:p>
            <a:pPr algn="just">
              <a:lnSpc>
                <a:spcPct val="125000"/>
              </a:lnSpc>
              <a:defRPr/>
            </a:pPr>
            <a:endParaRPr lang="en-AU" altLang="ja-JP" sz="2800" b="1">
              <a:cs typeface="Avenir" charset="0"/>
              <a:sym typeface="Avenir Roman" charset="0"/>
            </a:endParaRPr>
          </a:p>
        </p:txBody>
      </p:sp>
      <p:sp>
        <p:nvSpPr>
          <p:cNvPr id="7" name="TextBox 6"/>
          <p:cNvSpPr txBox="1"/>
          <p:nvPr/>
        </p:nvSpPr>
        <p:spPr>
          <a:xfrm>
            <a:off x="8366038" y="6041736"/>
            <a:ext cx="2115003" cy="307777"/>
          </a:xfrm>
          <a:prstGeom prst="rect">
            <a:avLst/>
          </a:prstGeom>
          <a:noFill/>
        </p:spPr>
        <p:txBody>
          <a:bodyPr wrap="none" rtlCol="0">
            <a:spAutoFit/>
          </a:bodyPr>
          <a:lstStyle/>
          <a:p>
            <a:r>
              <a:rPr lang="en-US" sz="1400" i="1"/>
              <a:t>Image: </a:t>
            </a:r>
            <a:r>
              <a:rPr lang="en-US" sz="1400" i="1" err="1"/>
              <a:t>LawAccess</a:t>
            </a:r>
            <a:r>
              <a:rPr lang="en-US" sz="1400" i="1"/>
              <a:t> NSW</a:t>
            </a:r>
          </a:p>
        </p:txBody>
      </p:sp>
      <p:pic>
        <p:nvPicPr>
          <p:cNvPr id="8" name="Picture 7"/>
          <p:cNvPicPr>
            <a:picLocks noChangeAspect="1"/>
          </p:cNvPicPr>
          <p:nvPr/>
        </p:nvPicPr>
        <p:blipFill>
          <a:blip r:embed="rId4"/>
          <a:stretch>
            <a:fillRect/>
          </a:stretch>
        </p:blipFill>
        <p:spPr>
          <a:xfrm>
            <a:off x="5474230" y="2791039"/>
            <a:ext cx="4876800" cy="3238500"/>
          </a:xfrm>
          <a:prstGeom prst="rect">
            <a:avLst/>
          </a:prstGeom>
        </p:spPr>
      </p:pic>
      <p:pic>
        <p:nvPicPr>
          <p:cNvPr id="10" name="Picture 9"/>
          <p:cNvPicPr>
            <a:picLocks noChangeAspect="1"/>
          </p:cNvPicPr>
          <p:nvPr/>
        </p:nvPicPr>
        <p:blipFill>
          <a:blip r:embed="rId5"/>
          <a:stretch>
            <a:fillRect/>
          </a:stretch>
        </p:blipFill>
        <p:spPr>
          <a:xfrm>
            <a:off x="2217057" y="2787646"/>
            <a:ext cx="2464076" cy="3238500"/>
          </a:xfrm>
          <a:prstGeom prst="rect">
            <a:avLst/>
          </a:prstGeom>
        </p:spPr>
      </p:pic>
      <p:sp>
        <p:nvSpPr>
          <p:cNvPr id="11" name="TextBox 10"/>
          <p:cNvSpPr txBox="1"/>
          <p:nvPr/>
        </p:nvSpPr>
        <p:spPr>
          <a:xfrm>
            <a:off x="3435214" y="6058341"/>
            <a:ext cx="1245919" cy="307777"/>
          </a:xfrm>
          <a:prstGeom prst="rect">
            <a:avLst/>
          </a:prstGeom>
          <a:noFill/>
        </p:spPr>
        <p:txBody>
          <a:bodyPr wrap="none" rtlCol="0">
            <a:spAutoFit/>
          </a:bodyPr>
          <a:lstStyle/>
          <a:p>
            <a:r>
              <a:rPr lang="en-US" sz="1400" i="1"/>
              <a:t>Image: NCAT</a:t>
            </a:r>
          </a:p>
        </p:txBody>
      </p:sp>
    </p:spTree>
    <p:extLst>
      <p:ext uri="{BB962C8B-B14F-4D97-AF65-F5344CB8AC3E}">
        <p14:creationId xmlns:p14="http://schemas.microsoft.com/office/powerpoint/2010/main" val="281802771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2D3B7-7C1A-1EB0-4D6E-C389A4E8D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A2907-7E47-CCCE-02D9-8930CED0D4F2}"/>
              </a:ext>
            </a:extLst>
          </p:cNvPr>
          <p:cNvSpPr>
            <a:spLocks noGrp="1"/>
          </p:cNvSpPr>
          <p:nvPr>
            <p:ph type="title"/>
          </p:nvPr>
        </p:nvSpPr>
        <p:spPr>
          <a:xfrm>
            <a:off x="479424" y="368300"/>
            <a:ext cx="11233150" cy="664797"/>
          </a:xfrm>
        </p:spPr>
        <p:txBody>
          <a:bodyPr/>
          <a:lstStyle/>
          <a:p>
            <a:pPr algn="ctr"/>
            <a:r>
              <a:rPr lang="en-AU" sz="4800" dirty="0"/>
              <a:t>Evidence to Support NCAT Application</a:t>
            </a:r>
          </a:p>
        </p:txBody>
      </p:sp>
      <p:sp>
        <p:nvSpPr>
          <p:cNvPr id="4" name="Slide Number Placeholder 3">
            <a:extLst>
              <a:ext uri="{FF2B5EF4-FFF2-40B4-BE49-F238E27FC236}">
                <a16:creationId xmlns:a16="http://schemas.microsoft.com/office/drawing/2014/main" id="{14F42139-9159-F0D4-640B-E07EED1C972A}"/>
              </a:ext>
            </a:extLst>
          </p:cNvPr>
          <p:cNvSpPr>
            <a:spLocks noGrp="1"/>
          </p:cNvSpPr>
          <p:nvPr>
            <p:ph type="sldNum" sz="quarter" idx="11"/>
          </p:nvPr>
        </p:nvSpPr>
        <p:spPr/>
        <p:txBody>
          <a:bodyPr/>
          <a:lstStyle/>
          <a:p>
            <a:fld id="{CD4C1D5F-4A97-7B42-9D87-24EE203E0E60}" type="slidenum">
              <a:rPr lang="en-AU" smtClean="0"/>
              <a:pPr/>
              <a:t>17</a:t>
            </a:fld>
            <a:endParaRPr lang="en-AU"/>
          </a:p>
        </p:txBody>
      </p:sp>
      <p:sp>
        <p:nvSpPr>
          <p:cNvPr id="5" name="Text Placeholder 4">
            <a:extLst>
              <a:ext uri="{FF2B5EF4-FFF2-40B4-BE49-F238E27FC236}">
                <a16:creationId xmlns:a16="http://schemas.microsoft.com/office/drawing/2014/main" id="{EAF5AD61-5468-D550-DD48-1891117892B5}"/>
              </a:ext>
            </a:extLst>
          </p:cNvPr>
          <p:cNvSpPr>
            <a:spLocks noGrp="1"/>
          </p:cNvSpPr>
          <p:nvPr>
            <p:ph type="body" sz="quarter" idx="12"/>
          </p:nvPr>
        </p:nvSpPr>
        <p:spPr>
          <a:xfrm>
            <a:off x="479424" y="1727199"/>
            <a:ext cx="10141684" cy="4265637"/>
          </a:xfrm>
        </p:spPr>
        <p:txBody>
          <a:bodyPr numCol="1"/>
          <a:lstStyle/>
          <a:p>
            <a:pPr marL="342900" indent="-342900" fontAlgn="base">
              <a:lnSpc>
                <a:spcPct val="100000"/>
              </a:lnSpc>
              <a:spcBef>
                <a:spcPts val="600"/>
              </a:spcBef>
              <a:spcAft>
                <a:spcPts val="600"/>
              </a:spcAft>
              <a:buFont typeface="Arial" panose="020B0604020202020204" pitchFamily="34" charset="0"/>
              <a:buChar char="•"/>
            </a:pPr>
            <a:r>
              <a:rPr lang="en-AU" sz="2000" dirty="0"/>
              <a:t>Photos</a:t>
            </a:r>
          </a:p>
          <a:p>
            <a:pPr marL="342900" indent="-342900" fontAlgn="base">
              <a:lnSpc>
                <a:spcPct val="100000"/>
              </a:lnSpc>
              <a:spcBef>
                <a:spcPts val="600"/>
              </a:spcBef>
              <a:spcAft>
                <a:spcPts val="600"/>
              </a:spcAft>
              <a:buFont typeface="Arial" panose="020B0604020202020204" pitchFamily="34" charset="0"/>
              <a:buChar char="•"/>
            </a:pPr>
            <a:r>
              <a:rPr lang="en-AU" sz="2000" dirty="0"/>
              <a:t>Emails or other correspondence</a:t>
            </a:r>
          </a:p>
          <a:p>
            <a:pPr marL="342900" indent="-342900" fontAlgn="base">
              <a:lnSpc>
                <a:spcPct val="100000"/>
              </a:lnSpc>
              <a:spcBef>
                <a:spcPts val="600"/>
              </a:spcBef>
              <a:spcAft>
                <a:spcPts val="600"/>
              </a:spcAft>
              <a:buFont typeface="Arial" panose="020B0604020202020204" pitchFamily="34" charset="0"/>
              <a:buChar char="•"/>
            </a:pPr>
            <a:r>
              <a:rPr lang="en-AU" sz="2000" dirty="0"/>
              <a:t>Job reference numbers</a:t>
            </a:r>
          </a:p>
          <a:p>
            <a:pPr marL="342900" indent="-342900" fontAlgn="base">
              <a:lnSpc>
                <a:spcPct val="100000"/>
              </a:lnSpc>
              <a:spcBef>
                <a:spcPts val="600"/>
              </a:spcBef>
              <a:spcAft>
                <a:spcPts val="600"/>
              </a:spcAft>
              <a:buFont typeface="Arial" panose="020B0604020202020204" pitchFamily="34" charset="0"/>
              <a:buChar char="•"/>
            </a:pPr>
            <a:r>
              <a:rPr lang="en-AU" sz="2000" dirty="0"/>
              <a:t>Written statements</a:t>
            </a:r>
          </a:p>
          <a:p>
            <a:pPr marL="342900" indent="-342900" fontAlgn="base">
              <a:lnSpc>
                <a:spcPct val="100000"/>
              </a:lnSpc>
              <a:spcBef>
                <a:spcPts val="600"/>
              </a:spcBef>
              <a:spcAft>
                <a:spcPts val="600"/>
              </a:spcAft>
              <a:buFont typeface="Arial" panose="020B0604020202020204" pitchFamily="34" charset="0"/>
              <a:buChar char="•"/>
            </a:pPr>
            <a:r>
              <a:rPr lang="en-AU" sz="2000" dirty="0"/>
              <a:t>Receipts, invoices or quotes</a:t>
            </a:r>
          </a:p>
          <a:p>
            <a:pPr marL="342900" indent="-342900" fontAlgn="base">
              <a:lnSpc>
                <a:spcPct val="100000"/>
              </a:lnSpc>
              <a:spcBef>
                <a:spcPts val="600"/>
              </a:spcBef>
              <a:spcAft>
                <a:spcPts val="600"/>
              </a:spcAft>
              <a:buFont typeface="Arial" panose="020B0604020202020204" pitchFamily="34" charset="0"/>
              <a:buChar char="•"/>
            </a:pPr>
            <a:r>
              <a:rPr lang="en-AU" sz="2000" dirty="0"/>
              <a:t>Chronology (timeline)</a:t>
            </a:r>
          </a:p>
        </p:txBody>
      </p:sp>
      <p:pic>
        <p:nvPicPr>
          <p:cNvPr id="3" name="Picture 2" descr="A qr code on a white background&#10;&#10;AI-generated content may be incorrect.">
            <a:extLst>
              <a:ext uri="{FF2B5EF4-FFF2-40B4-BE49-F238E27FC236}">
                <a16:creationId xmlns:a16="http://schemas.microsoft.com/office/drawing/2014/main" id="{3B0CE777-F516-9C5A-4D9A-10F0739B58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25701" y="4494565"/>
            <a:ext cx="1407486" cy="1819835"/>
          </a:xfrm>
          <a:prstGeom prst="rect">
            <a:avLst/>
          </a:prstGeom>
        </p:spPr>
      </p:pic>
    </p:spTree>
    <p:extLst>
      <p:ext uri="{BB962C8B-B14F-4D97-AF65-F5344CB8AC3E}">
        <p14:creationId xmlns:p14="http://schemas.microsoft.com/office/powerpoint/2010/main" val="193109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4" y="1842868"/>
            <a:ext cx="3241238" cy="6315575"/>
          </a:xfrm>
        </p:spPr>
        <p:txBody>
          <a:bodyPr/>
          <a:lstStyle/>
          <a:p>
            <a:r>
              <a:rPr lang="en-US" sz="4800" b="1" dirty="0"/>
              <a:t>3</a:t>
            </a:r>
            <a:br>
              <a:rPr lang="en-US" sz="4800" b="1" dirty="0"/>
            </a:br>
            <a:r>
              <a:rPr lang="en-US" sz="4800" dirty="0"/>
              <a:t>Navigating the Public Housing Repairs System</a:t>
            </a:r>
            <a:br>
              <a:rPr lang="en-US" sz="4800" dirty="0"/>
            </a:br>
            <a:br>
              <a:rPr lang="en-US" sz="4800" dirty="0"/>
            </a:br>
            <a:br>
              <a:rPr lang="en-US" sz="4800" dirty="0"/>
            </a:br>
            <a:br>
              <a:rPr lang="en-US" sz="1800" dirty="0"/>
            </a:br>
            <a:br>
              <a:rPr lang="en-US" sz="1800" dirty="0"/>
            </a:br>
            <a:br>
              <a:rPr lang="en-US" sz="1800" dirty="0"/>
            </a:br>
            <a:endParaRPr lang="en-AU" sz="1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18</a:t>
            </a:fld>
            <a:endParaRPr lang="en-AU"/>
          </a:p>
        </p:txBody>
      </p:sp>
      <p:pic>
        <p:nvPicPr>
          <p:cNvPr id="5" name="Picture 4" descr="A road going through a forest&#10;&#10;AI-generated content may be incorrect.">
            <a:extLst>
              <a:ext uri="{FF2B5EF4-FFF2-40B4-BE49-F238E27FC236}">
                <a16:creationId xmlns:a16="http://schemas.microsoft.com/office/drawing/2014/main" id="{55D347C9-4415-BFE8-31FA-69A0CFF9F8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5468" y="-1391486"/>
            <a:ext cx="8304770" cy="8266419"/>
          </a:xfrm>
          <a:prstGeom prst="rect">
            <a:avLst/>
          </a:prstGeom>
        </p:spPr>
      </p:pic>
      <p:sp>
        <p:nvSpPr>
          <p:cNvPr id="8" name="TextBox 7">
            <a:extLst>
              <a:ext uri="{FF2B5EF4-FFF2-40B4-BE49-F238E27FC236}">
                <a16:creationId xmlns:a16="http://schemas.microsoft.com/office/drawing/2014/main" id="{74D4EEBF-E440-C31A-86E3-F0BAB24C18B5}"/>
              </a:ext>
            </a:extLst>
          </p:cNvPr>
          <p:cNvSpPr txBox="1"/>
          <p:nvPr/>
        </p:nvSpPr>
        <p:spPr>
          <a:xfrm>
            <a:off x="8618009" y="6314400"/>
            <a:ext cx="6189132" cy="1077218"/>
          </a:xfrm>
          <a:prstGeom prst="rect">
            <a:avLst/>
          </a:prstGeom>
          <a:noFill/>
        </p:spPr>
        <p:txBody>
          <a:bodyPr wrap="square">
            <a:spAutoFit/>
          </a:bodyPr>
          <a:lstStyle/>
          <a:p>
            <a:r>
              <a:rPr lang="en-AU" sz="1800">
                <a:solidFill>
                  <a:schemeClr val="bg1"/>
                </a:solidFill>
              </a:rPr>
              <a:t>Photo by Tom Parsons on </a:t>
            </a:r>
            <a:r>
              <a:rPr lang="en-AU" sz="1800">
                <a:solidFill>
                  <a:schemeClr val="bg1"/>
                </a:solidFill>
                <a:hlinkClick r:id="rId4">
                  <a:extLst>
                    <a:ext uri="{A12FA001-AC4F-418D-AE19-62706E023703}">
                      <ahyp:hlinkClr xmlns:ahyp="http://schemas.microsoft.com/office/drawing/2018/hyperlinkcolor" val="tx"/>
                    </a:ext>
                  </a:extLst>
                </a:hlinkClick>
              </a:rPr>
              <a:t>Unsplash</a:t>
            </a:r>
            <a:br>
              <a:rPr lang="en-US" sz="6600" dirty="0"/>
            </a:br>
            <a:br>
              <a:rPr lang="en-US" sz="2800" dirty="0"/>
            </a:br>
            <a:endParaRPr lang="en-US"/>
          </a:p>
        </p:txBody>
      </p:sp>
    </p:spTree>
    <p:extLst>
      <p:ext uri="{BB962C8B-B14F-4D97-AF65-F5344CB8AC3E}">
        <p14:creationId xmlns:p14="http://schemas.microsoft.com/office/powerpoint/2010/main" val="350947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1F57B-4848-4CBA-A949-F7410F693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FBFD1-6979-F37C-AA86-945664C893A0}"/>
              </a:ext>
            </a:extLst>
          </p:cNvPr>
          <p:cNvSpPr>
            <a:spLocks noGrp="1"/>
          </p:cNvSpPr>
          <p:nvPr>
            <p:ph type="title"/>
          </p:nvPr>
        </p:nvSpPr>
        <p:spPr>
          <a:xfrm>
            <a:off x="479424" y="368300"/>
            <a:ext cx="11233150" cy="664797"/>
          </a:xfrm>
        </p:spPr>
        <p:txBody>
          <a:bodyPr/>
          <a:lstStyle/>
          <a:p>
            <a:pPr algn="ctr"/>
            <a:r>
              <a:rPr lang="en-US" sz="4800" dirty="0"/>
              <a:t>Reporting repairs in public housing</a:t>
            </a:r>
            <a:endParaRPr lang="en-AU" sz="4800" dirty="0"/>
          </a:p>
        </p:txBody>
      </p:sp>
      <p:sp>
        <p:nvSpPr>
          <p:cNvPr id="4" name="Slide Number Placeholder 3">
            <a:extLst>
              <a:ext uri="{FF2B5EF4-FFF2-40B4-BE49-F238E27FC236}">
                <a16:creationId xmlns:a16="http://schemas.microsoft.com/office/drawing/2014/main" id="{BAC5F2F0-9D74-743D-8FD0-C28BB96E2D37}"/>
              </a:ext>
            </a:extLst>
          </p:cNvPr>
          <p:cNvSpPr>
            <a:spLocks noGrp="1"/>
          </p:cNvSpPr>
          <p:nvPr>
            <p:ph type="sldNum" sz="quarter" idx="11"/>
          </p:nvPr>
        </p:nvSpPr>
        <p:spPr/>
        <p:txBody>
          <a:bodyPr/>
          <a:lstStyle/>
          <a:p>
            <a:fld id="{CD4C1D5F-4A97-7B42-9D87-24EE203E0E60}" type="slidenum">
              <a:rPr lang="en-AU" smtClean="0"/>
              <a:pPr/>
              <a:t>19</a:t>
            </a:fld>
            <a:endParaRPr lang="en-AU"/>
          </a:p>
        </p:txBody>
      </p:sp>
      <p:sp>
        <p:nvSpPr>
          <p:cNvPr id="5" name="Text Placeholder 4">
            <a:extLst>
              <a:ext uri="{FF2B5EF4-FFF2-40B4-BE49-F238E27FC236}">
                <a16:creationId xmlns:a16="http://schemas.microsoft.com/office/drawing/2014/main" id="{B3A605BF-0498-D0D9-3AFE-E8644D34DB5A}"/>
              </a:ext>
            </a:extLst>
          </p:cNvPr>
          <p:cNvSpPr>
            <a:spLocks noGrp="1"/>
          </p:cNvSpPr>
          <p:nvPr>
            <p:ph type="body" sz="quarter" idx="12"/>
          </p:nvPr>
        </p:nvSpPr>
        <p:spPr>
          <a:xfrm>
            <a:off x="479424" y="1727199"/>
            <a:ext cx="10141684" cy="4265637"/>
          </a:xfrm>
        </p:spPr>
        <p:txBody>
          <a:bodyPr numCol="1"/>
          <a:lstStyle/>
          <a:p>
            <a:pPr fontAlgn="base">
              <a:lnSpc>
                <a:spcPct val="100000"/>
              </a:lnSpc>
              <a:spcBef>
                <a:spcPts val="600"/>
              </a:spcBef>
              <a:spcAft>
                <a:spcPts val="600"/>
              </a:spcAft>
            </a:pPr>
            <a:r>
              <a:rPr lang="en-AU" sz="2000" dirty="0"/>
              <a:t>Maintenance Hub: 1800 422 322</a:t>
            </a:r>
          </a:p>
          <a:p>
            <a:pPr fontAlgn="base">
              <a:lnSpc>
                <a:spcPct val="100000"/>
              </a:lnSpc>
              <a:spcBef>
                <a:spcPts val="600"/>
              </a:spcBef>
              <a:spcAft>
                <a:spcPts val="600"/>
              </a:spcAft>
            </a:pPr>
            <a:endParaRPr lang="en-AU" sz="2000" dirty="0"/>
          </a:p>
          <a:p>
            <a:pPr fontAlgn="base">
              <a:lnSpc>
                <a:spcPct val="100000"/>
              </a:lnSpc>
              <a:spcBef>
                <a:spcPts val="600"/>
              </a:spcBef>
              <a:spcAft>
                <a:spcPts val="600"/>
              </a:spcAft>
            </a:pPr>
            <a:r>
              <a:rPr lang="en-AU" sz="2000" dirty="0"/>
              <a:t>Write down:</a:t>
            </a:r>
          </a:p>
          <a:p>
            <a:pPr marL="342900" indent="-342900" fontAlgn="base">
              <a:lnSpc>
                <a:spcPct val="100000"/>
              </a:lnSpc>
              <a:spcBef>
                <a:spcPts val="600"/>
              </a:spcBef>
              <a:spcAft>
                <a:spcPts val="600"/>
              </a:spcAft>
              <a:buFont typeface="Arial" panose="020B0604020202020204" pitchFamily="34" charset="0"/>
              <a:buChar char="•"/>
            </a:pPr>
            <a:r>
              <a:rPr lang="en-AU" sz="2000" dirty="0"/>
              <a:t>the date and time of your call</a:t>
            </a:r>
          </a:p>
          <a:p>
            <a:pPr marL="342900" indent="-342900" fontAlgn="base">
              <a:lnSpc>
                <a:spcPct val="100000"/>
              </a:lnSpc>
              <a:spcBef>
                <a:spcPts val="600"/>
              </a:spcBef>
              <a:spcAft>
                <a:spcPts val="600"/>
              </a:spcAft>
              <a:buFont typeface="Arial" panose="020B0604020202020204" pitchFamily="34" charset="0"/>
              <a:buChar char="•"/>
            </a:pPr>
            <a:r>
              <a:rPr lang="en-AU" sz="2000" dirty="0"/>
              <a:t>the name of the person you spoke with </a:t>
            </a:r>
          </a:p>
          <a:p>
            <a:pPr marL="342900" indent="-342900" fontAlgn="base">
              <a:lnSpc>
                <a:spcPct val="100000"/>
              </a:lnSpc>
              <a:spcBef>
                <a:spcPts val="600"/>
              </a:spcBef>
              <a:spcAft>
                <a:spcPts val="600"/>
              </a:spcAft>
              <a:buFont typeface="Arial" panose="020B0604020202020204" pitchFamily="34" charset="0"/>
              <a:buChar char="•"/>
            </a:pPr>
            <a:r>
              <a:rPr lang="en-AU" sz="2000" dirty="0"/>
              <a:t>what you discussed</a:t>
            </a:r>
          </a:p>
          <a:p>
            <a:pPr marL="342900" indent="-342900" fontAlgn="base">
              <a:lnSpc>
                <a:spcPct val="100000"/>
              </a:lnSpc>
              <a:spcBef>
                <a:spcPts val="600"/>
              </a:spcBef>
              <a:spcAft>
                <a:spcPts val="600"/>
              </a:spcAft>
              <a:buFont typeface="Arial" panose="020B0604020202020204" pitchFamily="34" charset="0"/>
              <a:buChar char="•"/>
            </a:pPr>
            <a:r>
              <a:rPr lang="en-AU" sz="2000" dirty="0"/>
              <a:t>the expected response time</a:t>
            </a:r>
          </a:p>
          <a:p>
            <a:pPr marL="342900" indent="-342900" fontAlgn="base">
              <a:lnSpc>
                <a:spcPct val="100000"/>
              </a:lnSpc>
              <a:spcBef>
                <a:spcPts val="600"/>
              </a:spcBef>
              <a:spcAft>
                <a:spcPts val="600"/>
              </a:spcAft>
              <a:buFont typeface="Arial" panose="020B0604020202020204" pitchFamily="34" charset="0"/>
              <a:buChar char="•"/>
            </a:pPr>
            <a:r>
              <a:rPr lang="en-AU" sz="2000" dirty="0"/>
              <a:t>the job reference number.</a:t>
            </a:r>
          </a:p>
          <a:p>
            <a:pPr marL="342900" indent="-342900" fontAlgn="base">
              <a:lnSpc>
                <a:spcPct val="100000"/>
              </a:lnSpc>
              <a:spcBef>
                <a:spcPts val="600"/>
              </a:spcBef>
              <a:spcAft>
                <a:spcPts val="600"/>
              </a:spcAft>
              <a:buFont typeface="Arial" panose="020B0604020202020204" pitchFamily="34" charset="0"/>
              <a:buChar char="•"/>
            </a:pPr>
            <a:endParaRPr lang="en-AU" sz="2000" dirty="0"/>
          </a:p>
        </p:txBody>
      </p:sp>
      <p:pic>
        <p:nvPicPr>
          <p:cNvPr id="3" name="Picture 2" descr="A qr code on a white background&#10;&#10;AI-generated content may be incorrect.">
            <a:extLst>
              <a:ext uri="{FF2B5EF4-FFF2-40B4-BE49-F238E27FC236}">
                <a16:creationId xmlns:a16="http://schemas.microsoft.com/office/drawing/2014/main" id="{38658D1D-3350-D1F0-2925-672870C7F5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25701" y="4494565"/>
            <a:ext cx="1407486" cy="1819835"/>
          </a:xfrm>
          <a:prstGeom prst="rect">
            <a:avLst/>
          </a:prstGeom>
        </p:spPr>
      </p:pic>
    </p:spTree>
    <p:extLst>
      <p:ext uri="{BB962C8B-B14F-4D97-AF65-F5344CB8AC3E}">
        <p14:creationId xmlns:p14="http://schemas.microsoft.com/office/powerpoint/2010/main" val="170455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EF87C-DB14-A86F-F9CD-DF6A88BA14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4C2B48-3718-5A7F-6017-F3825F0C5A11}"/>
              </a:ext>
            </a:extLst>
          </p:cNvPr>
          <p:cNvSpPr>
            <a:spLocks noGrp="1"/>
          </p:cNvSpPr>
          <p:nvPr>
            <p:ph type="sldNum" sz="quarter" idx="11"/>
          </p:nvPr>
        </p:nvSpPr>
        <p:spPr/>
        <p:txBody>
          <a:bodyPr/>
          <a:lstStyle/>
          <a:p>
            <a:fld id="{CD4C1D5F-4A97-7B42-9D87-24EE203E0E60}" type="slidenum">
              <a:rPr lang="en-AU" smtClean="0"/>
              <a:pPr/>
              <a:t>2</a:t>
            </a:fld>
            <a:endParaRPr lang="en-AU"/>
          </a:p>
        </p:txBody>
      </p:sp>
      <p:sp>
        <p:nvSpPr>
          <p:cNvPr id="8" name="Google Shape;271;p42">
            <a:extLst>
              <a:ext uri="{FF2B5EF4-FFF2-40B4-BE49-F238E27FC236}">
                <a16:creationId xmlns:a16="http://schemas.microsoft.com/office/drawing/2014/main" id="{B1139052-EB76-5E6D-F660-6880E5E89C93}"/>
              </a:ext>
            </a:extLst>
          </p:cNvPr>
          <p:cNvSpPr txBox="1">
            <a:spLocks/>
          </p:cNvSpPr>
          <p:nvPr/>
        </p:nvSpPr>
        <p:spPr>
          <a:xfrm>
            <a:off x="4144709" y="2632991"/>
            <a:ext cx="3902579" cy="1141849"/>
          </a:xfrm>
          <a:prstGeom prst="rect">
            <a:avLst/>
          </a:prstGeom>
        </p:spPr>
        <p:txBody>
          <a:bodyPr spcFirstLastPara="1" wrap="square" lIns="91425" tIns="91425" rIns="91425" bIns="91425" anchor="t" anchorCtr="0">
            <a:noAutofit/>
          </a:bodyPr>
          <a:lstStyle>
            <a:lvl1pPr marL="0" indent="0" algn="l" defTabSz="914400" rtl="0" eaLnBrk="1" latinLnBrk="0" hangingPunct="1">
              <a:lnSpc>
                <a:spcPct val="110000"/>
              </a:lnSpc>
              <a:spcBef>
                <a:spcPts val="8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8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800"/>
              </a:spcBef>
              <a:buClr>
                <a:schemeClr val="accent1"/>
              </a:buClr>
              <a:buFont typeface="System Font Regular"/>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800"/>
              </a:spcBef>
              <a:buClr>
                <a:schemeClr val="accent1"/>
              </a:buClr>
              <a:buSzPct val="120000"/>
              <a:buFont typeface="System Font Regular"/>
              <a:buChar char="›"/>
              <a:defRPr sz="1400" kern="1200">
                <a:solidFill>
                  <a:schemeClr val="tx1"/>
                </a:solidFill>
                <a:latin typeface="+mn-lt"/>
                <a:ea typeface="+mn-ea"/>
                <a:cs typeface="+mn-cs"/>
              </a:defRPr>
            </a:lvl4pPr>
            <a:lvl5pPr marL="0" indent="0" algn="l" defTabSz="914400" rtl="0" eaLnBrk="1" latinLnBrk="0" hangingPunct="1">
              <a:lnSpc>
                <a:spcPct val="110000"/>
              </a:lnSpc>
              <a:spcBef>
                <a:spcPts val="16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endParaRPr lang="en-AU" sz="1800" dirty="0">
              <a:ea typeface="+mj-ea"/>
              <a:cs typeface="+mj-cs"/>
            </a:endParaRPr>
          </a:p>
        </p:txBody>
      </p:sp>
      <p:sp>
        <p:nvSpPr>
          <p:cNvPr id="9" name="Google Shape;273;p42">
            <a:extLst>
              <a:ext uri="{FF2B5EF4-FFF2-40B4-BE49-F238E27FC236}">
                <a16:creationId xmlns:a16="http://schemas.microsoft.com/office/drawing/2014/main" id="{328BF3A4-6A86-CA15-020B-6E2C460E2661}"/>
              </a:ext>
            </a:extLst>
          </p:cNvPr>
          <p:cNvSpPr txBox="1">
            <a:spLocks/>
          </p:cNvSpPr>
          <p:nvPr/>
        </p:nvSpPr>
        <p:spPr>
          <a:xfrm>
            <a:off x="3797300" y="1398494"/>
            <a:ext cx="4249989" cy="3972973"/>
          </a:xfrm>
          <a:prstGeom prst="rect">
            <a:avLst/>
          </a:prstGeom>
        </p:spPr>
        <p:txBody>
          <a:bodyPr spcFirstLastPara="1" wrap="square" lIns="91425" tIns="91425" rIns="91425" bIns="91425" anchor="t" anchorCtr="0">
            <a:noAutofit/>
          </a:bodyPr>
          <a:lstStyle>
            <a:lvl1pPr marL="0" indent="0" algn="l" defTabSz="914400" rtl="0" eaLnBrk="1" latinLnBrk="0" hangingPunct="1">
              <a:lnSpc>
                <a:spcPct val="110000"/>
              </a:lnSpc>
              <a:spcBef>
                <a:spcPts val="8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8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800"/>
              </a:spcBef>
              <a:buClr>
                <a:schemeClr val="accent1"/>
              </a:buClr>
              <a:buFont typeface="System Font Regular"/>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800"/>
              </a:spcBef>
              <a:buClr>
                <a:schemeClr val="accent1"/>
              </a:buClr>
              <a:buSzPct val="120000"/>
              <a:buFont typeface="System Font Regular"/>
              <a:buChar char="›"/>
              <a:defRPr sz="1400" kern="1200">
                <a:solidFill>
                  <a:schemeClr val="tx1"/>
                </a:solidFill>
                <a:latin typeface="+mn-lt"/>
                <a:ea typeface="+mn-ea"/>
                <a:cs typeface="+mn-cs"/>
              </a:defRPr>
            </a:lvl4pPr>
            <a:lvl5pPr marL="0" indent="0" algn="l" defTabSz="914400" rtl="0" eaLnBrk="1" latinLnBrk="0" hangingPunct="1">
              <a:lnSpc>
                <a:spcPct val="110000"/>
              </a:lnSpc>
              <a:spcBef>
                <a:spcPts val="16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AU" sz="4800" b="1" dirty="0">
                <a:latin typeface="+mj-lt"/>
                <a:ea typeface="+mj-ea"/>
                <a:cs typeface="+mj-cs"/>
                <a:sym typeface="Bebas Neue"/>
              </a:rPr>
              <a:t>Leanne O’Reilly</a:t>
            </a:r>
          </a:p>
          <a:p>
            <a:pPr algn="ctr">
              <a:spcBef>
                <a:spcPts val="0"/>
              </a:spcBef>
            </a:pPr>
            <a:endParaRPr lang="en-AU" sz="2400" dirty="0">
              <a:ea typeface="+mj-ea"/>
              <a:cs typeface="+mj-cs"/>
            </a:endParaRPr>
          </a:p>
          <a:p>
            <a:pPr algn="ctr">
              <a:spcBef>
                <a:spcPts val="0"/>
              </a:spcBef>
            </a:pPr>
            <a:r>
              <a:rPr lang="en-AU" sz="2400" dirty="0">
                <a:ea typeface="+mj-ea"/>
                <a:cs typeface="+mj-cs"/>
              </a:rPr>
              <a:t>Solicitor &amp; Tenants’ Advocate</a:t>
            </a:r>
          </a:p>
          <a:p>
            <a:pPr algn="ctr">
              <a:spcBef>
                <a:spcPts val="0"/>
              </a:spcBef>
            </a:pPr>
            <a:r>
              <a:rPr lang="en-AU" sz="2400" dirty="0">
                <a:ea typeface="+mj-ea"/>
                <a:cs typeface="+mj-cs"/>
              </a:rPr>
              <a:t>Inner Sydney Tenants Advice </a:t>
            </a:r>
            <a:br>
              <a:rPr lang="en-AU" sz="2400" dirty="0">
                <a:ea typeface="+mj-ea"/>
                <a:cs typeface="+mj-cs"/>
              </a:rPr>
            </a:br>
            <a:r>
              <a:rPr lang="en-AU" sz="2400" dirty="0">
                <a:ea typeface="+mj-ea"/>
                <a:cs typeface="+mj-cs"/>
              </a:rPr>
              <a:t>&amp; Advocacy Service</a:t>
            </a:r>
          </a:p>
          <a:p>
            <a:pPr algn="ctr">
              <a:spcBef>
                <a:spcPts val="0"/>
              </a:spcBef>
            </a:pPr>
            <a:endParaRPr lang="en-AU" sz="2400" dirty="0">
              <a:ea typeface="+mj-ea"/>
              <a:cs typeface="+mj-cs"/>
            </a:endParaRPr>
          </a:p>
          <a:p>
            <a:pPr algn="ctr">
              <a:spcBef>
                <a:spcPts val="0"/>
              </a:spcBef>
            </a:pPr>
            <a:r>
              <a:rPr lang="en-AU" sz="2400" dirty="0">
                <a:ea typeface="+mj-ea"/>
                <a:cs typeface="+mj-cs"/>
              </a:rPr>
              <a:t>Redfern Legal Centre</a:t>
            </a:r>
          </a:p>
        </p:txBody>
      </p:sp>
      <p:sp>
        <p:nvSpPr>
          <p:cNvPr id="17" name="AutoShape 2" descr="Jasmine Opdam">
            <a:extLst>
              <a:ext uri="{FF2B5EF4-FFF2-40B4-BE49-F238E27FC236}">
                <a16:creationId xmlns:a16="http://schemas.microsoft.com/office/drawing/2014/main" id="{6525E748-6D00-63F7-8895-DA572E0C9A74}"/>
              </a:ext>
            </a:extLst>
          </p:cNvPr>
          <p:cNvSpPr>
            <a:spLocks noChangeAspect="1" noChangeArrowheads="1"/>
          </p:cNvSpPr>
          <p:nvPr/>
        </p:nvSpPr>
        <p:spPr bwMode="auto">
          <a:xfrm>
            <a:off x="6188727" y="305151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055327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9E3BA-3D7F-98A1-B7D7-F55068818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912E0-5E77-FDE8-F346-C98509093252}"/>
              </a:ext>
            </a:extLst>
          </p:cNvPr>
          <p:cNvSpPr>
            <a:spLocks noGrp="1"/>
          </p:cNvSpPr>
          <p:nvPr>
            <p:ph type="title"/>
          </p:nvPr>
        </p:nvSpPr>
        <p:spPr>
          <a:xfrm>
            <a:off x="479424" y="368300"/>
            <a:ext cx="11233150" cy="664797"/>
          </a:xfrm>
        </p:spPr>
        <p:txBody>
          <a:bodyPr/>
          <a:lstStyle/>
          <a:p>
            <a:pPr algn="ctr"/>
            <a:r>
              <a:rPr lang="en-US" sz="4800" dirty="0"/>
              <a:t>MyHousing Repairs</a:t>
            </a:r>
            <a:endParaRPr lang="en-AU" sz="4800" dirty="0"/>
          </a:p>
        </p:txBody>
      </p:sp>
      <p:sp>
        <p:nvSpPr>
          <p:cNvPr id="4" name="Slide Number Placeholder 3">
            <a:extLst>
              <a:ext uri="{FF2B5EF4-FFF2-40B4-BE49-F238E27FC236}">
                <a16:creationId xmlns:a16="http://schemas.microsoft.com/office/drawing/2014/main" id="{4E10D4BD-1E5E-BD75-61CD-976306BF9B5A}"/>
              </a:ext>
            </a:extLst>
          </p:cNvPr>
          <p:cNvSpPr>
            <a:spLocks noGrp="1"/>
          </p:cNvSpPr>
          <p:nvPr>
            <p:ph type="sldNum" sz="quarter" idx="11"/>
          </p:nvPr>
        </p:nvSpPr>
        <p:spPr/>
        <p:txBody>
          <a:bodyPr/>
          <a:lstStyle/>
          <a:p>
            <a:fld id="{CD4C1D5F-4A97-7B42-9D87-24EE203E0E60}" type="slidenum">
              <a:rPr lang="en-AU" smtClean="0"/>
              <a:pPr/>
              <a:t>20</a:t>
            </a:fld>
            <a:endParaRPr lang="en-AU"/>
          </a:p>
        </p:txBody>
      </p:sp>
      <p:sp>
        <p:nvSpPr>
          <p:cNvPr id="5" name="Text Placeholder 4">
            <a:extLst>
              <a:ext uri="{FF2B5EF4-FFF2-40B4-BE49-F238E27FC236}">
                <a16:creationId xmlns:a16="http://schemas.microsoft.com/office/drawing/2014/main" id="{38257912-930F-17B8-51F5-D5EC564EF996}"/>
              </a:ext>
            </a:extLst>
          </p:cNvPr>
          <p:cNvSpPr>
            <a:spLocks noGrp="1"/>
          </p:cNvSpPr>
          <p:nvPr>
            <p:ph type="body" sz="quarter" idx="12"/>
          </p:nvPr>
        </p:nvSpPr>
        <p:spPr>
          <a:xfrm>
            <a:off x="479424" y="1727199"/>
            <a:ext cx="10141684" cy="4265637"/>
          </a:xfrm>
        </p:spPr>
        <p:txBody>
          <a:bodyPr numCol="1"/>
          <a:lstStyle/>
          <a:p>
            <a:pPr fontAlgn="base">
              <a:lnSpc>
                <a:spcPct val="100000"/>
              </a:lnSpc>
              <a:spcBef>
                <a:spcPts val="600"/>
              </a:spcBef>
              <a:spcAft>
                <a:spcPts val="600"/>
              </a:spcAft>
            </a:pPr>
            <a:r>
              <a:rPr lang="en-AU" sz="2000" dirty="0"/>
              <a:t>Online</a:t>
            </a:r>
          </a:p>
          <a:p>
            <a:pPr marL="342900" indent="-342900" fontAlgn="base">
              <a:lnSpc>
                <a:spcPct val="100000"/>
              </a:lnSpc>
              <a:spcBef>
                <a:spcPts val="600"/>
              </a:spcBef>
              <a:spcAft>
                <a:spcPts val="600"/>
              </a:spcAft>
              <a:buFont typeface="Arial" panose="020B0604020202020204" pitchFamily="34" charset="0"/>
              <a:buChar char="•"/>
            </a:pPr>
            <a:r>
              <a:rPr lang="en-AU" sz="2000" dirty="0"/>
              <a:t>Non-urgent repairs only</a:t>
            </a:r>
          </a:p>
          <a:p>
            <a:pPr marL="342900" indent="-342900" fontAlgn="base">
              <a:lnSpc>
                <a:spcPct val="100000"/>
              </a:lnSpc>
              <a:spcBef>
                <a:spcPts val="600"/>
              </a:spcBef>
              <a:spcAft>
                <a:spcPts val="600"/>
              </a:spcAft>
              <a:buFont typeface="Arial" panose="020B0604020202020204" pitchFamily="34" charset="0"/>
              <a:buChar char="•"/>
            </a:pPr>
            <a:r>
              <a:rPr lang="en-AU" sz="2000" dirty="0"/>
              <a:t>Can be completed by a third party, </a:t>
            </a:r>
            <a:br>
              <a:rPr lang="en-AU" sz="2000" dirty="0"/>
            </a:br>
            <a:r>
              <a:rPr lang="en-AU" sz="2000" dirty="0"/>
              <a:t>not just the tenant.</a:t>
            </a:r>
          </a:p>
          <a:p>
            <a:pPr marL="342900" indent="-342900" fontAlgn="base">
              <a:lnSpc>
                <a:spcPct val="100000"/>
              </a:lnSpc>
              <a:spcBef>
                <a:spcPts val="600"/>
              </a:spcBef>
              <a:spcAft>
                <a:spcPts val="600"/>
              </a:spcAft>
              <a:buFont typeface="Arial" panose="020B0604020202020204" pitchFamily="34" charset="0"/>
              <a:buChar char="•"/>
            </a:pPr>
            <a:endParaRPr lang="en-AU" sz="2000" dirty="0"/>
          </a:p>
          <a:p>
            <a:pPr marL="342900" indent="-342900" fontAlgn="base">
              <a:lnSpc>
                <a:spcPct val="100000"/>
              </a:lnSpc>
              <a:spcBef>
                <a:spcPts val="600"/>
              </a:spcBef>
              <a:spcAft>
                <a:spcPts val="600"/>
              </a:spcAft>
              <a:buFont typeface="Arial" panose="020B0604020202020204" pitchFamily="34" charset="0"/>
              <a:buChar char="•"/>
            </a:pPr>
            <a:endParaRPr lang="en-AU" sz="2000" dirty="0"/>
          </a:p>
        </p:txBody>
      </p:sp>
      <p:pic>
        <p:nvPicPr>
          <p:cNvPr id="6" name="Picture 5" descr="An online form">
            <a:extLst>
              <a:ext uri="{FF2B5EF4-FFF2-40B4-BE49-F238E27FC236}">
                <a16:creationId xmlns:a16="http://schemas.microsoft.com/office/drawing/2014/main" id="{9353D941-2B1F-8047-DEEC-1DF6BDBA3F67}"/>
              </a:ext>
            </a:extLst>
          </p:cNvPr>
          <p:cNvPicPr>
            <a:picLocks noChangeAspect="1"/>
          </p:cNvPicPr>
          <p:nvPr/>
        </p:nvPicPr>
        <p:blipFill>
          <a:blip r:embed="rId3"/>
          <a:stretch>
            <a:fillRect/>
          </a:stretch>
        </p:blipFill>
        <p:spPr>
          <a:xfrm>
            <a:off x="6237287" y="1738340"/>
            <a:ext cx="5295900" cy="3848100"/>
          </a:xfrm>
          <a:prstGeom prst="rect">
            <a:avLst/>
          </a:prstGeom>
        </p:spPr>
      </p:pic>
    </p:spTree>
    <p:extLst>
      <p:ext uri="{BB962C8B-B14F-4D97-AF65-F5344CB8AC3E}">
        <p14:creationId xmlns:p14="http://schemas.microsoft.com/office/powerpoint/2010/main" val="2942950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0692-31B4-348D-6F19-36A8CBADE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46976-D933-65C0-D09F-A897FE184857}"/>
              </a:ext>
            </a:extLst>
          </p:cNvPr>
          <p:cNvSpPr>
            <a:spLocks noGrp="1"/>
          </p:cNvSpPr>
          <p:nvPr>
            <p:ph type="title"/>
          </p:nvPr>
        </p:nvSpPr>
        <p:spPr>
          <a:xfrm>
            <a:off x="479424" y="368300"/>
            <a:ext cx="11233150" cy="664797"/>
          </a:xfrm>
        </p:spPr>
        <p:txBody>
          <a:bodyPr/>
          <a:lstStyle/>
          <a:p>
            <a:pPr algn="ctr"/>
            <a:r>
              <a:rPr lang="en-US" sz="4800" dirty="0"/>
              <a:t>MyHousing App</a:t>
            </a:r>
            <a:endParaRPr lang="en-AU" sz="4800" dirty="0"/>
          </a:p>
        </p:txBody>
      </p:sp>
      <p:sp>
        <p:nvSpPr>
          <p:cNvPr id="4" name="Slide Number Placeholder 3">
            <a:extLst>
              <a:ext uri="{FF2B5EF4-FFF2-40B4-BE49-F238E27FC236}">
                <a16:creationId xmlns:a16="http://schemas.microsoft.com/office/drawing/2014/main" id="{087E83CD-BB97-5E81-6F11-52996D8B972D}"/>
              </a:ext>
            </a:extLst>
          </p:cNvPr>
          <p:cNvSpPr>
            <a:spLocks noGrp="1"/>
          </p:cNvSpPr>
          <p:nvPr>
            <p:ph type="sldNum" sz="quarter" idx="11"/>
          </p:nvPr>
        </p:nvSpPr>
        <p:spPr/>
        <p:txBody>
          <a:bodyPr/>
          <a:lstStyle/>
          <a:p>
            <a:fld id="{CD4C1D5F-4A97-7B42-9D87-24EE203E0E60}" type="slidenum">
              <a:rPr lang="en-AU" smtClean="0"/>
              <a:pPr/>
              <a:t>21</a:t>
            </a:fld>
            <a:endParaRPr lang="en-AU"/>
          </a:p>
        </p:txBody>
      </p:sp>
      <p:sp>
        <p:nvSpPr>
          <p:cNvPr id="5" name="Text Placeholder 4">
            <a:extLst>
              <a:ext uri="{FF2B5EF4-FFF2-40B4-BE49-F238E27FC236}">
                <a16:creationId xmlns:a16="http://schemas.microsoft.com/office/drawing/2014/main" id="{8ED848FB-55F7-171C-7D19-1E79EED2A830}"/>
              </a:ext>
            </a:extLst>
          </p:cNvPr>
          <p:cNvSpPr>
            <a:spLocks noGrp="1"/>
          </p:cNvSpPr>
          <p:nvPr>
            <p:ph type="body" sz="quarter" idx="12"/>
          </p:nvPr>
        </p:nvSpPr>
        <p:spPr>
          <a:xfrm>
            <a:off x="479424" y="1727199"/>
            <a:ext cx="10141684" cy="4265637"/>
          </a:xfrm>
        </p:spPr>
        <p:txBody>
          <a:bodyPr numCol="1"/>
          <a:lstStyle/>
          <a:p>
            <a:pPr fontAlgn="base">
              <a:lnSpc>
                <a:spcPct val="100000"/>
              </a:lnSpc>
              <a:spcBef>
                <a:spcPts val="600"/>
              </a:spcBef>
              <a:spcAft>
                <a:spcPts val="600"/>
              </a:spcAft>
            </a:pPr>
            <a:r>
              <a:rPr lang="en-AU" sz="2000" dirty="0"/>
              <a:t>MyHousing App: </a:t>
            </a:r>
          </a:p>
          <a:p>
            <a:pPr marL="342900" indent="-342900" fontAlgn="base">
              <a:lnSpc>
                <a:spcPct val="100000"/>
              </a:lnSpc>
              <a:spcBef>
                <a:spcPts val="600"/>
              </a:spcBef>
              <a:spcAft>
                <a:spcPts val="600"/>
              </a:spcAft>
              <a:buFont typeface="Arial" panose="020B0604020202020204" pitchFamily="34" charset="0"/>
              <a:buChar char="•"/>
            </a:pPr>
            <a:r>
              <a:rPr lang="en-AU" sz="2000" dirty="0"/>
              <a:t>Need a smartphone</a:t>
            </a:r>
          </a:p>
          <a:p>
            <a:pPr marL="342900" indent="-342900" fontAlgn="base">
              <a:lnSpc>
                <a:spcPct val="100000"/>
              </a:lnSpc>
              <a:spcBef>
                <a:spcPts val="600"/>
              </a:spcBef>
              <a:spcAft>
                <a:spcPts val="600"/>
              </a:spcAft>
              <a:buFont typeface="Arial" panose="020B0604020202020204" pitchFamily="34" charset="0"/>
              <a:buChar char="•"/>
            </a:pPr>
            <a:r>
              <a:rPr lang="en-AU" sz="2000" dirty="0"/>
              <a:t>Need to register and create an account </a:t>
            </a:r>
            <a:br>
              <a:rPr lang="en-AU" sz="2000" dirty="0"/>
            </a:br>
            <a:r>
              <a:rPr lang="en-AU" sz="2000" dirty="0"/>
              <a:t>(tenant only)</a:t>
            </a:r>
          </a:p>
          <a:p>
            <a:pPr marL="342900" indent="-342900" fontAlgn="base">
              <a:lnSpc>
                <a:spcPct val="100000"/>
              </a:lnSpc>
              <a:spcBef>
                <a:spcPts val="600"/>
              </a:spcBef>
              <a:spcAft>
                <a:spcPts val="600"/>
              </a:spcAft>
              <a:buFont typeface="Arial" panose="020B0604020202020204" pitchFamily="34" charset="0"/>
              <a:buChar char="•"/>
            </a:pPr>
            <a:r>
              <a:rPr lang="en-AU" sz="2000" dirty="0"/>
              <a:t>Changes to the app are expected.</a:t>
            </a:r>
          </a:p>
          <a:p>
            <a:pPr fontAlgn="base">
              <a:lnSpc>
                <a:spcPct val="100000"/>
              </a:lnSpc>
              <a:spcBef>
                <a:spcPts val="600"/>
              </a:spcBef>
              <a:spcAft>
                <a:spcPts val="600"/>
              </a:spcAft>
            </a:pPr>
            <a:endParaRPr lang="en-AU" sz="2000" dirty="0"/>
          </a:p>
          <a:p>
            <a:pPr fontAlgn="base">
              <a:lnSpc>
                <a:spcPct val="100000"/>
              </a:lnSpc>
              <a:spcBef>
                <a:spcPts val="600"/>
              </a:spcBef>
              <a:spcAft>
                <a:spcPts val="600"/>
              </a:spcAft>
            </a:pPr>
            <a:r>
              <a:rPr lang="en-AU" sz="2000" dirty="0"/>
              <a:t>Keep a written record of all calls and reports.</a:t>
            </a:r>
          </a:p>
          <a:p>
            <a:pPr fontAlgn="base">
              <a:lnSpc>
                <a:spcPct val="100000"/>
              </a:lnSpc>
              <a:spcBef>
                <a:spcPts val="600"/>
              </a:spcBef>
              <a:spcAft>
                <a:spcPts val="600"/>
              </a:spcAft>
            </a:pPr>
            <a:endParaRPr lang="en-AU" sz="2000" dirty="0"/>
          </a:p>
          <a:p>
            <a:pPr fontAlgn="base">
              <a:lnSpc>
                <a:spcPct val="100000"/>
              </a:lnSpc>
              <a:spcBef>
                <a:spcPts val="600"/>
              </a:spcBef>
              <a:spcAft>
                <a:spcPts val="600"/>
              </a:spcAft>
            </a:pPr>
            <a:endParaRPr lang="en-AU" sz="2000" dirty="0"/>
          </a:p>
          <a:p>
            <a:pPr fontAlgn="base">
              <a:lnSpc>
                <a:spcPct val="100000"/>
              </a:lnSpc>
              <a:spcBef>
                <a:spcPts val="600"/>
              </a:spcBef>
              <a:spcAft>
                <a:spcPts val="600"/>
              </a:spcAft>
            </a:pPr>
            <a:endParaRPr lang="en-AU" sz="2000" dirty="0"/>
          </a:p>
          <a:p>
            <a:pPr fontAlgn="base">
              <a:lnSpc>
                <a:spcPct val="100000"/>
              </a:lnSpc>
              <a:spcBef>
                <a:spcPts val="600"/>
              </a:spcBef>
              <a:spcAft>
                <a:spcPts val="600"/>
              </a:spcAft>
            </a:pPr>
            <a:endParaRPr lang="en-AU" sz="2000" dirty="0"/>
          </a:p>
          <a:p>
            <a:pPr fontAlgn="base">
              <a:lnSpc>
                <a:spcPct val="100000"/>
              </a:lnSpc>
              <a:spcBef>
                <a:spcPts val="600"/>
              </a:spcBef>
              <a:spcAft>
                <a:spcPts val="600"/>
              </a:spcAft>
            </a:pPr>
            <a:endParaRPr lang="en-AU" sz="2000" dirty="0"/>
          </a:p>
          <a:p>
            <a:pPr fontAlgn="base">
              <a:lnSpc>
                <a:spcPct val="100000"/>
              </a:lnSpc>
              <a:spcBef>
                <a:spcPts val="600"/>
              </a:spcBef>
              <a:spcAft>
                <a:spcPts val="600"/>
              </a:spcAft>
            </a:pPr>
            <a:r>
              <a:rPr lang="en-AU" sz="2000" dirty="0"/>
              <a:t>Keep a written record of all calls/reports.</a:t>
            </a:r>
          </a:p>
          <a:p>
            <a:pPr fontAlgn="base">
              <a:lnSpc>
                <a:spcPct val="100000"/>
              </a:lnSpc>
              <a:spcBef>
                <a:spcPts val="600"/>
              </a:spcBef>
              <a:spcAft>
                <a:spcPts val="600"/>
              </a:spcAft>
            </a:pPr>
            <a:endParaRPr lang="en-AU" sz="2000" dirty="0"/>
          </a:p>
          <a:p>
            <a:pPr marL="342900" indent="-342900" fontAlgn="base">
              <a:lnSpc>
                <a:spcPct val="100000"/>
              </a:lnSpc>
              <a:spcBef>
                <a:spcPts val="600"/>
              </a:spcBef>
              <a:spcAft>
                <a:spcPts val="600"/>
              </a:spcAft>
              <a:buFont typeface="Arial" panose="020B0604020202020204" pitchFamily="34" charset="0"/>
              <a:buChar char="•"/>
            </a:pPr>
            <a:endParaRPr lang="en-AU" sz="2000" dirty="0"/>
          </a:p>
          <a:p>
            <a:pPr marL="342900" indent="-342900" fontAlgn="base">
              <a:lnSpc>
                <a:spcPct val="100000"/>
              </a:lnSpc>
              <a:spcBef>
                <a:spcPts val="600"/>
              </a:spcBef>
              <a:spcAft>
                <a:spcPts val="600"/>
              </a:spcAft>
              <a:buFont typeface="Arial" panose="020B0604020202020204" pitchFamily="34" charset="0"/>
              <a:buChar char="•"/>
            </a:pPr>
            <a:endParaRPr lang="en-AU" sz="2000" dirty="0"/>
          </a:p>
        </p:txBody>
      </p:sp>
      <p:pic>
        <p:nvPicPr>
          <p:cNvPr id="7" name="Picture 6" descr="A screenshot of a phone&#10;&#10;AI-generated content may be incorrect.">
            <a:extLst>
              <a:ext uri="{FF2B5EF4-FFF2-40B4-BE49-F238E27FC236}">
                <a16:creationId xmlns:a16="http://schemas.microsoft.com/office/drawing/2014/main" id="{60BF0C9F-809C-A354-FB2D-BD7ADC78A547}"/>
              </a:ext>
            </a:extLst>
          </p:cNvPr>
          <p:cNvPicPr>
            <a:picLocks noChangeAspect="1"/>
          </p:cNvPicPr>
          <p:nvPr/>
        </p:nvPicPr>
        <p:blipFill>
          <a:blip r:embed="rId3"/>
          <a:stretch>
            <a:fillRect/>
          </a:stretch>
        </p:blipFill>
        <p:spPr>
          <a:xfrm>
            <a:off x="8586787" y="865164"/>
            <a:ext cx="2946400" cy="5245100"/>
          </a:xfrm>
          <a:prstGeom prst="rect">
            <a:avLst/>
          </a:prstGeom>
        </p:spPr>
      </p:pic>
    </p:spTree>
    <p:extLst>
      <p:ext uri="{BB962C8B-B14F-4D97-AF65-F5344CB8AC3E}">
        <p14:creationId xmlns:p14="http://schemas.microsoft.com/office/powerpoint/2010/main" val="153349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ED853-40C6-8B0E-A7B4-AD07341AB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90291-08E2-544E-13D5-24FEB94D3F8B}"/>
              </a:ext>
            </a:extLst>
          </p:cNvPr>
          <p:cNvSpPr>
            <a:spLocks noGrp="1"/>
          </p:cNvSpPr>
          <p:nvPr>
            <p:ph type="title"/>
          </p:nvPr>
        </p:nvSpPr>
        <p:spPr>
          <a:xfrm>
            <a:off x="479424" y="368300"/>
            <a:ext cx="11233150" cy="664797"/>
          </a:xfrm>
        </p:spPr>
        <p:txBody>
          <a:bodyPr/>
          <a:lstStyle/>
          <a:p>
            <a:pPr algn="ctr"/>
            <a:r>
              <a:rPr lang="en-US" sz="4800" dirty="0"/>
              <a:t>Repairs in public housing: More information</a:t>
            </a:r>
            <a:endParaRPr lang="en-AU" sz="4800" dirty="0"/>
          </a:p>
        </p:txBody>
      </p:sp>
      <p:sp>
        <p:nvSpPr>
          <p:cNvPr id="4" name="Slide Number Placeholder 3">
            <a:extLst>
              <a:ext uri="{FF2B5EF4-FFF2-40B4-BE49-F238E27FC236}">
                <a16:creationId xmlns:a16="http://schemas.microsoft.com/office/drawing/2014/main" id="{CA7F44AB-1286-1443-615C-872058D49F6A}"/>
              </a:ext>
            </a:extLst>
          </p:cNvPr>
          <p:cNvSpPr>
            <a:spLocks noGrp="1"/>
          </p:cNvSpPr>
          <p:nvPr>
            <p:ph type="sldNum" sz="quarter" idx="11"/>
          </p:nvPr>
        </p:nvSpPr>
        <p:spPr/>
        <p:txBody>
          <a:bodyPr/>
          <a:lstStyle/>
          <a:p>
            <a:fld id="{CD4C1D5F-4A97-7B42-9D87-24EE203E0E60}" type="slidenum">
              <a:rPr lang="en-AU" smtClean="0"/>
              <a:pPr/>
              <a:t>22</a:t>
            </a:fld>
            <a:endParaRPr lang="en-AU"/>
          </a:p>
        </p:txBody>
      </p:sp>
      <p:sp>
        <p:nvSpPr>
          <p:cNvPr id="5" name="Text Placeholder 4">
            <a:extLst>
              <a:ext uri="{FF2B5EF4-FFF2-40B4-BE49-F238E27FC236}">
                <a16:creationId xmlns:a16="http://schemas.microsoft.com/office/drawing/2014/main" id="{5C24EE2E-3FEC-FAD1-BF66-87D775DBB894}"/>
              </a:ext>
            </a:extLst>
          </p:cNvPr>
          <p:cNvSpPr>
            <a:spLocks noGrp="1"/>
          </p:cNvSpPr>
          <p:nvPr>
            <p:ph type="body" sz="quarter" idx="12"/>
          </p:nvPr>
        </p:nvSpPr>
        <p:spPr>
          <a:xfrm>
            <a:off x="479424" y="1727199"/>
            <a:ext cx="10141684" cy="4265637"/>
          </a:xfrm>
        </p:spPr>
        <p:txBody>
          <a:bodyPr numCol="1"/>
          <a:lstStyle/>
          <a:p>
            <a:pPr fontAlgn="base">
              <a:lnSpc>
                <a:spcPct val="100000"/>
              </a:lnSpc>
              <a:spcBef>
                <a:spcPts val="600"/>
              </a:spcBef>
              <a:spcAft>
                <a:spcPts val="600"/>
              </a:spcAft>
            </a:pPr>
            <a:r>
              <a:rPr lang="en-AU" sz="2000" i="1" dirty="0"/>
              <a:t>Planned Program of Works</a:t>
            </a:r>
          </a:p>
          <a:p>
            <a:pPr fontAlgn="base">
              <a:lnSpc>
                <a:spcPct val="100000"/>
              </a:lnSpc>
              <a:spcBef>
                <a:spcPts val="600"/>
              </a:spcBef>
              <a:spcAft>
                <a:spcPts val="600"/>
              </a:spcAft>
            </a:pPr>
            <a:endParaRPr lang="en-AU" sz="2000" dirty="0"/>
          </a:p>
          <a:p>
            <a:pPr fontAlgn="base">
              <a:lnSpc>
                <a:spcPct val="100000"/>
              </a:lnSpc>
              <a:spcBef>
                <a:spcPts val="600"/>
              </a:spcBef>
              <a:spcAft>
                <a:spcPts val="600"/>
              </a:spcAft>
            </a:pPr>
            <a:r>
              <a:rPr lang="en-AU" sz="2000" dirty="0"/>
              <a:t>Keep reporting the issue:</a:t>
            </a:r>
          </a:p>
          <a:p>
            <a:pPr marL="342900" indent="-342900" fontAlgn="base">
              <a:lnSpc>
                <a:spcPct val="100000"/>
              </a:lnSpc>
              <a:spcBef>
                <a:spcPts val="600"/>
              </a:spcBef>
              <a:spcAft>
                <a:spcPts val="600"/>
              </a:spcAft>
              <a:buFont typeface="Arial" panose="020B0604020202020204" pitchFamily="34" charset="0"/>
              <a:buChar char="•"/>
            </a:pPr>
            <a:r>
              <a:rPr lang="en-AU" sz="2000" dirty="0"/>
              <a:t>If tradesperson didn’t show up</a:t>
            </a:r>
          </a:p>
          <a:p>
            <a:pPr marL="342900" indent="-342900" fontAlgn="base">
              <a:lnSpc>
                <a:spcPct val="100000"/>
              </a:lnSpc>
              <a:spcBef>
                <a:spcPts val="600"/>
              </a:spcBef>
              <a:spcAft>
                <a:spcPts val="600"/>
              </a:spcAft>
              <a:buFont typeface="Arial" panose="020B0604020202020204" pitchFamily="34" charset="0"/>
              <a:buChar char="•"/>
            </a:pPr>
            <a:r>
              <a:rPr lang="en-AU" sz="2000" dirty="0"/>
              <a:t>If tradesperson just did an inspection and didn’t return to do the work when they said they would</a:t>
            </a:r>
          </a:p>
          <a:p>
            <a:pPr marL="342900" indent="-342900" fontAlgn="base">
              <a:lnSpc>
                <a:spcPct val="100000"/>
              </a:lnSpc>
              <a:spcBef>
                <a:spcPts val="600"/>
              </a:spcBef>
              <a:spcAft>
                <a:spcPts val="600"/>
              </a:spcAft>
              <a:buFont typeface="Arial" panose="020B0604020202020204" pitchFamily="34" charset="0"/>
              <a:buChar char="•"/>
            </a:pPr>
            <a:r>
              <a:rPr lang="en-AU" sz="2000" dirty="0"/>
              <a:t>If the work wasn’t completed to a satisfactory standard</a:t>
            </a:r>
          </a:p>
          <a:p>
            <a:pPr marL="342900" indent="-342900" fontAlgn="base">
              <a:lnSpc>
                <a:spcPct val="100000"/>
              </a:lnSpc>
              <a:spcBef>
                <a:spcPts val="600"/>
              </a:spcBef>
              <a:spcAft>
                <a:spcPts val="600"/>
              </a:spcAft>
              <a:buFont typeface="Arial" panose="020B0604020202020204" pitchFamily="34" charset="0"/>
              <a:buChar char="•"/>
            </a:pPr>
            <a:r>
              <a:rPr lang="en-AU" sz="2000" dirty="0"/>
              <a:t>If only part of the work was completed</a:t>
            </a:r>
          </a:p>
          <a:p>
            <a:pPr marL="342900" indent="-342900" fontAlgn="base">
              <a:lnSpc>
                <a:spcPct val="100000"/>
              </a:lnSpc>
              <a:spcBef>
                <a:spcPts val="600"/>
              </a:spcBef>
              <a:spcAft>
                <a:spcPts val="600"/>
              </a:spcAft>
              <a:buFont typeface="Arial" panose="020B0604020202020204" pitchFamily="34" charset="0"/>
              <a:buChar char="•"/>
            </a:pPr>
            <a:r>
              <a:rPr lang="en-AU" sz="2000" dirty="0"/>
              <a:t>If the repair issue comes back.</a:t>
            </a:r>
          </a:p>
          <a:p>
            <a:pPr fontAlgn="base">
              <a:lnSpc>
                <a:spcPct val="100000"/>
              </a:lnSpc>
              <a:spcBef>
                <a:spcPts val="600"/>
              </a:spcBef>
              <a:spcAft>
                <a:spcPts val="600"/>
              </a:spcAft>
            </a:pPr>
            <a:endParaRPr lang="en-AU" sz="2000" dirty="0"/>
          </a:p>
          <a:p>
            <a:pPr marL="342900" indent="-342900" fontAlgn="base">
              <a:lnSpc>
                <a:spcPct val="100000"/>
              </a:lnSpc>
              <a:spcBef>
                <a:spcPts val="600"/>
              </a:spcBef>
              <a:spcAft>
                <a:spcPts val="600"/>
              </a:spcAft>
              <a:buFont typeface="Arial" panose="020B0604020202020204" pitchFamily="34" charset="0"/>
              <a:buChar char="•"/>
            </a:pPr>
            <a:endParaRPr lang="en-AU" sz="2000" dirty="0"/>
          </a:p>
        </p:txBody>
      </p:sp>
      <p:pic>
        <p:nvPicPr>
          <p:cNvPr id="3" name="Picture 2" descr="A qr code on a white background&#10;&#10;AI-generated content may be incorrect.">
            <a:extLst>
              <a:ext uri="{FF2B5EF4-FFF2-40B4-BE49-F238E27FC236}">
                <a16:creationId xmlns:a16="http://schemas.microsoft.com/office/drawing/2014/main" id="{3AD3A555-C273-09BF-7AB0-B2B3BD33AA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25701" y="4494565"/>
            <a:ext cx="1407486" cy="1819835"/>
          </a:xfrm>
          <a:prstGeom prst="rect">
            <a:avLst/>
          </a:prstGeom>
        </p:spPr>
      </p:pic>
    </p:spTree>
    <p:extLst>
      <p:ext uri="{BB962C8B-B14F-4D97-AF65-F5344CB8AC3E}">
        <p14:creationId xmlns:p14="http://schemas.microsoft.com/office/powerpoint/2010/main" val="3767276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270B9-FEE6-132A-E178-EB3C7E3CD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3985C-D2AD-8CCA-5B33-ED59188FD93C}"/>
              </a:ext>
            </a:extLst>
          </p:cNvPr>
          <p:cNvSpPr>
            <a:spLocks noGrp="1"/>
          </p:cNvSpPr>
          <p:nvPr>
            <p:ph type="title"/>
          </p:nvPr>
        </p:nvSpPr>
        <p:spPr>
          <a:xfrm>
            <a:off x="479424" y="368300"/>
            <a:ext cx="11233150" cy="664797"/>
          </a:xfrm>
        </p:spPr>
        <p:txBody>
          <a:bodyPr/>
          <a:lstStyle/>
          <a:p>
            <a:pPr algn="ctr"/>
            <a:r>
              <a:rPr lang="en-US" sz="4800" dirty="0"/>
              <a:t>Repairs in public housing: Further options</a:t>
            </a:r>
            <a:endParaRPr lang="en-AU" sz="4800" dirty="0"/>
          </a:p>
        </p:txBody>
      </p:sp>
      <p:sp>
        <p:nvSpPr>
          <p:cNvPr id="4" name="Slide Number Placeholder 3">
            <a:extLst>
              <a:ext uri="{FF2B5EF4-FFF2-40B4-BE49-F238E27FC236}">
                <a16:creationId xmlns:a16="http://schemas.microsoft.com/office/drawing/2014/main" id="{97B37414-8E4E-E4CC-5E05-E213C0521A94}"/>
              </a:ext>
            </a:extLst>
          </p:cNvPr>
          <p:cNvSpPr>
            <a:spLocks noGrp="1"/>
          </p:cNvSpPr>
          <p:nvPr>
            <p:ph type="sldNum" sz="quarter" idx="11"/>
          </p:nvPr>
        </p:nvSpPr>
        <p:spPr/>
        <p:txBody>
          <a:bodyPr/>
          <a:lstStyle/>
          <a:p>
            <a:fld id="{CD4C1D5F-4A97-7B42-9D87-24EE203E0E60}" type="slidenum">
              <a:rPr lang="en-AU" smtClean="0"/>
              <a:pPr/>
              <a:t>23</a:t>
            </a:fld>
            <a:endParaRPr lang="en-AU"/>
          </a:p>
        </p:txBody>
      </p:sp>
      <p:sp>
        <p:nvSpPr>
          <p:cNvPr id="5" name="Text Placeholder 4">
            <a:extLst>
              <a:ext uri="{FF2B5EF4-FFF2-40B4-BE49-F238E27FC236}">
                <a16:creationId xmlns:a16="http://schemas.microsoft.com/office/drawing/2014/main" id="{9A8559FA-6973-1358-EED5-42931026BC57}"/>
              </a:ext>
            </a:extLst>
          </p:cNvPr>
          <p:cNvSpPr>
            <a:spLocks noGrp="1"/>
          </p:cNvSpPr>
          <p:nvPr>
            <p:ph type="body" sz="quarter" idx="12"/>
          </p:nvPr>
        </p:nvSpPr>
        <p:spPr>
          <a:xfrm>
            <a:off x="479424" y="2048763"/>
            <a:ext cx="10141684" cy="4265637"/>
          </a:xfrm>
        </p:spPr>
        <p:txBody>
          <a:bodyPr numCol="1"/>
          <a:lstStyle/>
          <a:p>
            <a:pPr marL="342900" indent="-342900" fontAlgn="base">
              <a:lnSpc>
                <a:spcPct val="100000"/>
              </a:lnSpc>
              <a:spcBef>
                <a:spcPts val="600"/>
              </a:spcBef>
              <a:spcAft>
                <a:spcPts val="600"/>
              </a:spcAft>
              <a:buFont typeface="Arial" panose="020B0604020202020204" pitchFamily="34" charset="0"/>
              <a:buChar char="•"/>
            </a:pPr>
            <a:r>
              <a:rPr lang="en-AU" sz="2000" dirty="0"/>
              <a:t>Apply to NCAT (same as any other tenant)</a:t>
            </a:r>
          </a:p>
          <a:p>
            <a:pPr marL="342900" indent="-342900" fontAlgn="base">
              <a:lnSpc>
                <a:spcPct val="100000"/>
              </a:lnSpc>
              <a:spcBef>
                <a:spcPts val="600"/>
              </a:spcBef>
              <a:spcAft>
                <a:spcPts val="600"/>
              </a:spcAft>
              <a:buFont typeface="Arial" panose="020B0604020202020204" pitchFamily="34" charset="0"/>
              <a:buChar char="•"/>
            </a:pPr>
            <a:r>
              <a:rPr lang="en-AU" sz="2000" dirty="0"/>
              <a:t>Contact Local Member of NSW Parliament</a:t>
            </a:r>
          </a:p>
          <a:p>
            <a:pPr marL="342900" indent="-342900" fontAlgn="base">
              <a:lnSpc>
                <a:spcPct val="100000"/>
              </a:lnSpc>
              <a:spcBef>
                <a:spcPts val="600"/>
              </a:spcBef>
              <a:spcAft>
                <a:spcPts val="600"/>
              </a:spcAft>
              <a:buFont typeface="Arial" panose="020B0604020202020204" pitchFamily="34" charset="0"/>
              <a:buChar char="•"/>
            </a:pPr>
            <a:r>
              <a:rPr lang="en-AU" sz="2000" dirty="0"/>
              <a:t>Contact NSW Housing Minister’s Office</a:t>
            </a:r>
          </a:p>
          <a:p>
            <a:pPr marL="342900" indent="-342900" fontAlgn="base">
              <a:lnSpc>
                <a:spcPct val="100000"/>
              </a:lnSpc>
              <a:spcBef>
                <a:spcPts val="600"/>
              </a:spcBef>
              <a:spcAft>
                <a:spcPts val="600"/>
              </a:spcAft>
              <a:buFont typeface="Arial" panose="020B0604020202020204" pitchFamily="34" charset="0"/>
              <a:buChar char="•"/>
            </a:pPr>
            <a:r>
              <a:rPr lang="en-AU" sz="2000" dirty="0"/>
              <a:t>Make complaint to Homes NSW</a:t>
            </a:r>
          </a:p>
          <a:p>
            <a:pPr marL="342900" indent="-342900" fontAlgn="base">
              <a:lnSpc>
                <a:spcPct val="100000"/>
              </a:lnSpc>
              <a:spcBef>
                <a:spcPts val="600"/>
              </a:spcBef>
              <a:spcAft>
                <a:spcPts val="600"/>
              </a:spcAft>
              <a:buFont typeface="Arial" panose="020B0604020202020204" pitchFamily="34" charset="0"/>
              <a:buChar char="•"/>
            </a:pPr>
            <a:r>
              <a:rPr lang="en-AU" sz="2000" dirty="0"/>
              <a:t>Make complaint to NSW Ombudsman</a:t>
            </a:r>
          </a:p>
          <a:p>
            <a:pPr fontAlgn="base">
              <a:lnSpc>
                <a:spcPct val="100000"/>
              </a:lnSpc>
              <a:spcBef>
                <a:spcPts val="600"/>
              </a:spcBef>
              <a:spcAft>
                <a:spcPts val="600"/>
              </a:spcAft>
            </a:pPr>
            <a:endParaRPr lang="en-AU" sz="2000" dirty="0"/>
          </a:p>
          <a:p>
            <a:pPr marL="342900" indent="-342900" fontAlgn="base">
              <a:lnSpc>
                <a:spcPct val="100000"/>
              </a:lnSpc>
              <a:spcBef>
                <a:spcPts val="600"/>
              </a:spcBef>
              <a:spcAft>
                <a:spcPts val="600"/>
              </a:spcAft>
              <a:buFont typeface="Arial" panose="020B0604020202020204" pitchFamily="34" charset="0"/>
              <a:buChar char="•"/>
            </a:pPr>
            <a:endParaRPr lang="en-AU" sz="2000" dirty="0"/>
          </a:p>
        </p:txBody>
      </p:sp>
      <p:pic>
        <p:nvPicPr>
          <p:cNvPr id="3" name="Picture 2" descr="A qr code on a white background&#10;&#10;AI-generated content may be incorrect.">
            <a:extLst>
              <a:ext uri="{FF2B5EF4-FFF2-40B4-BE49-F238E27FC236}">
                <a16:creationId xmlns:a16="http://schemas.microsoft.com/office/drawing/2014/main" id="{128A7A7F-46EE-0B5B-E48A-C2ACF2CE16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25701" y="4494565"/>
            <a:ext cx="1407486" cy="1819835"/>
          </a:xfrm>
          <a:prstGeom prst="rect">
            <a:avLst/>
          </a:prstGeom>
        </p:spPr>
      </p:pic>
    </p:spTree>
    <p:extLst>
      <p:ext uri="{BB962C8B-B14F-4D97-AF65-F5344CB8AC3E}">
        <p14:creationId xmlns:p14="http://schemas.microsoft.com/office/powerpoint/2010/main" val="396669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3765-D9FB-9690-F4B1-CA9616224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0A3FB-4C7A-EB1D-494A-5DE259AB9F11}"/>
              </a:ext>
            </a:extLst>
          </p:cNvPr>
          <p:cNvSpPr>
            <a:spLocks noGrp="1"/>
          </p:cNvSpPr>
          <p:nvPr>
            <p:ph type="title"/>
          </p:nvPr>
        </p:nvSpPr>
        <p:spPr>
          <a:xfrm>
            <a:off x="479424" y="368300"/>
            <a:ext cx="11233150" cy="664797"/>
          </a:xfrm>
        </p:spPr>
        <p:txBody>
          <a:bodyPr/>
          <a:lstStyle/>
          <a:p>
            <a:r>
              <a:rPr lang="en-US" sz="4800" dirty="0"/>
              <a:t>The Repair Kit</a:t>
            </a:r>
            <a:endParaRPr lang="en-AU" sz="4800" dirty="0"/>
          </a:p>
        </p:txBody>
      </p:sp>
      <p:sp>
        <p:nvSpPr>
          <p:cNvPr id="4" name="Slide Number Placeholder 3">
            <a:extLst>
              <a:ext uri="{FF2B5EF4-FFF2-40B4-BE49-F238E27FC236}">
                <a16:creationId xmlns:a16="http://schemas.microsoft.com/office/drawing/2014/main" id="{79E1501E-0550-4895-C6BB-1A770186038F}"/>
              </a:ext>
            </a:extLst>
          </p:cNvPr>
          <p:cNvSpPr>
            <a:spLocks noGrp="1"/>
          </p:cNvSpPr>
          <p:nvPr>
            <p:ph type="sldNum" sz="quarter" idx="11"/>
          </p:nvPr>
        </p:nvSpPr>
        <p:spPr/>
        <p:txBody>
          <a:bodyPr/>
          <a:lstStyle/>
          <a:p>
            <a:fld id="{CD4C1D5F-4A97-7B42-9D87-24EE203E0E60}" type="slidenum">
              <a:rPr lang="en-AU" smtClean="0"/>
              <a:pPr/>
              <a:t>24</a:t>
            </a:fld>
            <a:endParaRPr lang="en-AU"/>
          </a:p>
        </p:txBody>
      </p:sp>
      <p:sp>
        <p:nvSpPr>
          <p:cNvPr id="5" name="Text Placeholder 4">
            <a:extLst>
              <a:ext uri="{FF2B5EF4-FFF2-40B4-BE49-F238E27FC236}">
                <a16:creationId xmlns:a16="http://schemas.microsoft.com/office/drawing/2014/main" id="{3A8215DD-CF2E-85A3-1AD4-90742E843485}"/>
              </a:ext>
            </a:extLst>
          </p:cNvPr>
          <p:cNvSpPr>
            <a:spLocks noGrp="1"/>
          </p:cNvSpPr>
          <p:nvPr>
            <p:ph type="body" sz="quarter" idx="12"/>
          </p:nvPr>
        </p:nvSpPr>
        <p:spPr>
          <a:xfrm>
            <a:off x="479424" y="2048763"/>
            <a:ext cx="5057776" cy="4265637"/>
          </a:xfrm>
        </p:spPr>
        <p:txBody>
          <a:bodyPr numCol="1"/>
          <a:lstStyle/>
          <a:p>
            <a:pPr fontAlgn="base">
              <a:lnSpc>
                <a:spcPct val="100000"/>
              </a:lnSpc>
              <a:spcBef>
                <a:spcPts val="600"/>
              </a:spcBef>
              <a:spcAft>
                <a:spcPts val="600"/>
              </a:spcAft>
            </a:pPr>
            <a:r>
              <a:rPr lang="en-AU" sz="2800" dirty="0"/>
              <a:t>Download the PDF from the resources page for this webinar here: </a:t>
            </a:r>
          </a:p>
          <a:p>
            <a:pPr fontAlgn="base">
              <a:lnSpc>
                <a:spcPct val="100000"/>
              </a:lnSpc>
              <a:spcBef>
                <a:spcPts val="600"/>
              </a:spcBef>
              <a:spcAft>
                <a:spcPts val="600"/>
              </a:spcAft>
            </a:pPr>
            <a:br>
              <a:rPr lang="en-AU" sz="2800" dirty="0"/>
            </a:br>
            <a:r>
              <a:rPr lang="en-AU" sz="2800" dirty="0">
                <a:hlinkClick r:id="rId3"/>
              </a:rPr>
              <a:t>www.rlc.org.au/training/repairs</a:t>
            </a:r>
            <a:r>
              <a:rPr lang="en-AU" sz="2800" dirty="0"/>
              <a:t> </a:t>
            </a:r>
          </a:p>
          <a:p>
            <a:pPr fontAlgn="base">
              <a:lnSpc>
                <a:spcPct val="100000"/>
              </a:lnSpc>
              <a:spcBef>
                <a:spcPts val="600"/>
              </a:spcBef>
              <a:spcAft>
                <a:spcPts val="600"/>
              </a:spcAft>
            </a:pPr>
            <a:endParaRPr lang="en-AU" sz="2000" dirty="0"/>
          </a:p>
          <a:p>
            <a:pPr fontAlgn="base">
              <a:lnSpc>
                <a:spcPct val="100000"/>
              </a:lnSpc>
              <a:spcBef>
                <a:spcPts val="600"/>
              </a:spcBef>
              <a:spcAft>
                <a:spcPts val="600"/>
              </a:spcAft>
            </a:pPr>
            <a:endParaRPr lang="en-AU" sz="2000" dirty="0"/>
          </a:p>
          <a:p>
            <a:pPr marL="342900" indent="-342900" fontAlgn="base">
              <a:lnSpc>
                <a:spcPct val="100000"/>
              </a:lnSpc>
              <a:spcBef>
                <a:spcPts val="600"/>
              </a:spcBef>
              <a:spcAft>
                <a:spcPts val="600"/>
              </a:spcAft>
              <a:buFont typeface="Arial" panose="020B0604020202020204" pitchFamily="34" charset="0"/>
              <a:buChar char="•"/>
            </a:pPr>
            <a:endParaRPr lang="en-AU" sz="2000" dirty="0"/>
          </a:p>
        </p:txBody>
      </p:sp>
      <p:pic>
        <p:nvPicPr>
          <p:cNvPr id="6" name="Picture 5" descr="The cover of The Repair Kit, featuring a close-up of a broken brick wall.">
            <a:extLst>
              <a:ext uri="{FF2B5EF4-FFF2-40B4-BE49-F238E27FC236}">
                <a16:creationId xmlns:a16="http://schemas.microsoft.com/office/drawing/2014/main" id="{94C5E802-B5ED-CA39-6681-CAC3A25DC166}"/>
              </a:ext>
            </a:extLst>
          </p:cNvPr>
          <p:cNvPicPr>
            <a:picLocks noChangeAspect="1"/>
          </p:cNvPicPr>
          <p:nvPr/>
        </p:nvPicPr>
        <p:blipFill>
          <a:blip r:embed="rId4"/>
          <a:stretch>
            <a:fillRect/>
          </a:stretch>
        </p:blipFill>
        <p:spPr>
          <a:xfrm>
            <a:off x="7252694" y="368301"/>
            <a:ext cx="4101105" cy="5816600"/>
          </a:xfrm>
          <a:prstGeom prst="rect">
            <a:avLst/>
          </a:prstGeom>
        </p:spPr>
      </p:pic>
    </p:spTree>
    <p:extLst>
      <p:ext uri="{BB962C8B-B14F-4D97-AF65-F5344CB8AC3E}">
        <p14:creationId xmlns:p14="http://schemas.microsoft.com/office/powerpoint/2010/main" val="74213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E1C7-ABA8-45E0-B5E6-12ADAFE4C4A7}"/>
              </a:ext>
            </a:extLst>
          </p:cNvPr>
          <p:cNvSpPr>
            <a:spLocks noGrp="1"/>
          </p:cNvSpPr>
          <p:nvPr>
            <p:ph type="title"/>
          </p:nvPr>
        </p:nvSpPr>
        <p:spPr>
          <a:xfrm>
            <a:off x="479424" y="1600200"/>
            <a:ext cx="5127745" cy="3988784"/>
          </a:xfrm>
        </p:spPr>
        <p:txBody>
          <a:bodyPr/>
          <a:lstStyle/>
          <a:p>
            <a:r>
              <a:rPr lang="en-US" sz="4800" b="1" dirty="0"/>
              <a:t>Questions... </a:t>
            </a:r>
            <a:br>
              <a:rPr lang="en-US" sz="4800" b="1" dirty="0"/>
            </a:br>
            <a:r>
              <a:rPr lang="en-US" sz="4800" b="1" dirty="0"/>
              <a:t>&amp; answers</a:t>
            </a:r>
            <a:br>
              <a:rPr lang="en-US" sz="4800" b="1" dirty="0"/>
            </a:br>
            <a:br>
              <a:rPr lang="en-US" sz="4800" b="1" dirty="0"/>
            </a:br>
            <a:br>
              <a:rPr lang="en-US" sz="4800" b="1" dirty="0"/>
            </a:br>
            <a:br>
              <a:rPr lang="en-US" sz="4800" b="1" dirty="0"/>
            </a:br>
            <a:r>
              <a:rPr lang="en-AU" sz="2400" dirty="0"/>
              <a:t>Resources: </a:t>
            </a:r>
            <a:r>
              <a:rPr lang="en-AU" sz="2400" dirty="0">
                <a:solidFill>
                  <a:schemeClr val="accent2"/>
                </a:solidFill>
                <a:hlinkClick r:id="rId3"/>
              </a:rPr>
              <a:t>www.rlc.org.au/training/repairs</a:t>
            </a:r>
            <a:endParaRPr lang="en-AU" sz="3600" dirty="0"/>
          </a:p>
        </p:txBody>
      </p:sp>
      <p:pic>
        <p:nvPicPr>
          <p:cNvPr id="16" name="Picture Placeholder 15" descr="Questions outline">
            <a:extLst>
              <a:ext uri="{FF2B5EF4-FFF2-40B4-BE49-F238E27FC236}">
                <a16:creationId xmlns:a16="http://schemas.microsoft.com/office/drawing/2014/main" id="{72829FF7-3A44-F907-0442-0FDFE09678C4}"/>
              </a:ext>
            </a:extLst>
          </p:cNvPr>
          <p:cNvPicPr>
            <a:picLocks noGrp="1" noChangeAspect="1"/>
          </p:cNvPicPr>
          <p:nvPr>
            <p:ph type="pic" sz="quarter" idx="13"/>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7462" r="7462"/>
          <a:stretch>
            <a:fillRect/>
          </a:stretch>
        </p:blipFill>
        <p:spPr/>
      </p:pic>
      <p:pic>
        <p:nvPicPr>
          <p:cNvPr id="6" name="Picture 5" descr="A qr code on a white background&#10;&#10;AI-generated content may be incorrect.">
            <a:extLst>
              <a:ext uri="{FF2B5EF4-FFF2-40B4-BE49-F238E27FC236}">
                <a16:creationId xmlns:a16="http://schemas.microsoft.com/office/drawing/2014/main" id="{23DE45D3-5498-2B33-AF43-1FDC07DC15B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9424" y="2928636"/>
            <a:ext cx="1265550" cy="1636317"/>
          </a:xfrm>
          <a:prstGeom prst="rect">
            <a:avLst/>
          </a:prstGeom>
        </p:spPr>
      </p:pic>
    </p:spTree>
    <p:extLst>
      <p:ext uri="{BB962C8B-B14F-4D97-AF65-F5344CB8AC3E}">
        <p14:creationId xmlns:p14="http://schemas.microsoft.com/office/powerpoint/2010/main" val="261418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E9D-1489-AA28-F05D-3A8DA1EFC17A}"/>
              </a:ext>
            </a:extLst>
          </p:cNvPr>
          <p:cNvSpPr>
            <a:spLocks noGrp="1"/>
          </p:cNvSpPr>
          <p:nvPr>
            <p:ph type="title"/>
          </p:nvPr>
        </p:nvSpPr>
        <p:spPr>
          <a:xfrm>
            <a:off x="479424" y="368300"/>
            <a:ext cx="11233150" cy="1329595"/>
          </a:xfrm>
        </p:spPr>
        <p:txBody>
          <a:bodyPr/>
          <a:lstStyle/>
          <a:p>
            <a:r>
              <a:rPr lang="en-US" sz="4800" dirty="0"/>
              <a:t>Information &amp; advice</a:t>
            </a:r>
            <a:br>
              <a:rPr lang="en-US" sz="4800" dirty="0"/>
            </a:br>
            <a:r>
              <a:rPr lang="en-US" sz="4800" dirty="0">
                <a:solidFill>
                  <a:schemeClr val="accent2"/>
                </a:solidFill>
              </a:rPr>
              <a:t>www.tenants.org.au</a:t>
            </a:r>
          </a:p>
        </p:txBody>
      </p:sp>
      <p:sp>
        <p:nvSpPr>
          <p:cNvPr id="4" name="Slide Number Placeholder 3">
            <a:extLst>
              <a:ext uri="{FF2B5EF4-FFF2-40B4-BE49-F238E27FC236}">
                <a16:creationId xmlns:a16="http://schemas.microsoft.com/office/drawing/2014/main" id="{D2C90035-D29D-C8F1-41CE-27D27CE28D1A}"/>
              </a:ext>
            </a:extLst>
          </p:cNvPr>
          <p:cNvSpPr>
            <a:spLocks noGrp="1"/>
          </p:cNvSpPr>
          <p:nvPr>
            <p:ph type="sldNum" sz="quarter" idx="11"/>
          </p:nvPr>
        </p:nvSpPr>
        <p:spPr/>
        <p:txBody>
          <a:bodyPr/>
          <a:lstStyle/>
          <a:p>
            <a:fld id="{CD4C1D5F-4A97-7B42-9D87-24EE203E0E60}" type="slidenum">
              <a:rPr lang="en-AU" smtClean="0"/>
              <a:pPr/>
              <a:t>26</a:t>
            </a:fld>
            <a:endParaRPr lang="en-AU"/>
          </a:p>
        </p:txBody>
      </p:sp>
      <p:sp>
        <p:nvSpPr>
          <p:cNvPr id="10" name="Text Placeholder 9">
            <a:extLst>
              <a:ext uri="{FF2B5EF4-FFF2-40B4-BE49-F238E27FC236}">
                <a16:creationId xmlns:a16="http://schemas.microsoft.com/office/drawing/2014/main" id="{EC4BA593-20B9-7D58-A262-AD0023F6113F}"/>
              </a:ext>
            </a:extLst>
          </p:cNvPr>
          <p:cNvSpPr>
            <a:spLocks noGrp="1"/>
          </p:cNvSpPr>
          <p:nvPr>
            <p:ph type="body" sz="quarter" idx="12"/>
          </p:nvPr>
        </p:nvSpPr>
        <p:spPr>
          <a:xfrm>
            <a:off x="479424" y="1907627"/>
            <a:ext cx="11233149" cy="3861347"/>
          </a:xfrm>
        </p:spPr>
        <p:txBody>
          <a:bodyPr numCol="1"/>
          <a:lstStyle/>
          <a:p>
            <a:endParaRPr lang="en-US" sz="2000" dirty="0"/>
          </a:p>
          <a:p>
            <a:pPr marL="342900" indent="-342900">
              <a:buFont typeface="Arial" panose="020B0604020202020204" pitchFamily="34" charset="0"/>
              <a:buChar char="•"/>
            </a:pPr>
            <a:r>
              <a:rPr lang="en-US" sz="2000" dirty="0"/>
              <a:t>fact sheets and sample letters </a:t>
            </a:r>
            <a:r>
              <a:rPr lang="en-US" sz="2000" dirty="0">
                <a:solidFill>
                  <a:schemeClr val="accent2"/>
                </a:solidFill>
              </a:rPr>
              <a:t>&gt;&gt;&gt;&gt;&gt;</a:t>
            </a:r>
          </a:p>
          <a:p>
            <a:endParaRPr lang="en-US" sz="2000" dirty="0"/>
          </a:p>
          <a:p>
            <a:endParaRPr lang="en-US" sz="2000" dirty="0"/>
          </a:p>
          <a:p>
            <a:endParaRPr lang="en-US" sz="2000" dirty="0"/>
          </a:p>
          <a:p>
            <a:endParaRPr lang="en-US" sz="2000" dirty="0"/>
          </a:p>
          <a:p>
            <a:endParaRPr lang="en-US" sz="2000" dirty="0"/>
          </a:p>
          <a:p>
            <a:pPr marL="342900" indent="-342900">
              <a:buFont typeface="Arial" panose="020B0604020202020204" pitchFamily="34" charset="0"/>
              <a:buChar char="•"/>
            </a:pPr>
            <a:r>
              <a:rPr lang="en-US" sz="2000" dirty="0"/>
              <a:t>free confidential legal advice for tenants </a:t>
            </a:r>
            <a:br>
              <a:rPr lang="en-US" sz="2000" dirty="0"/>
            </a:br>
            <a:r>
              <a:rPr lang="en-US" sz="2000" dirty="0"/>
              <a:t>– to find your Tenants Advice &amp; Advocacy Service,</a:t>
            </a:r>
            <a:br>
              <a:rPr lang="en-US" sz="2000" dirty="0"/>
            </a:br>
            <a:r>
              <a:rPr lang="en-US" sz="2000" dirty="0"/>
              <a:t>enter your suburb or town </a:t>
            </a:r>
            <a:r>
              <a:rPr lang="en-US" sz="2000" dirty="0">
                <a:solidFill>
                  <a:schemeClr val="accent2"/>
                </a:solidFill>
              </a:rPr>
              <a:t>&gt;&gt;&gt;&gt;&gt;</a:t>
            </a:r>
            <a:endParaRPr lang="en-AU" sz="2000" dirty="0">
              <a:solidFill>
                <a:schemeClr val="accent2"/>
              </a:solidFill>
            </a:endParaRPr>
          </a:p>
          <a:p>
            <a:endParaRPr lang="en-AU" sz="2000" dirty="0"/>
          </a:p>
        </p:txBody>
      </p:sp>
      <p:pic>
        <p:nvPicPr>
          <p:cNvPr id="5" name="Picture 4" descr="Tenants Union home page">
            <a:extLst>
              <a:ext uri="{FF2B5EF4-FFF2-40B4-BE49-F238E27FC236}">
                <a16:creationId xmlns:a16="http://schemas.microsoft.com/office/drawing/2014/main" id="{41A9AD91-D70C-7F16-7B0F-35BEEB7136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4385" y="328156"/>
            <a:ext cx="4370727" cy="5470862"/>
          </a:xfrm>
          <a:prstGeom prst="rect">
            <a:avLst/>
          </a:prstGeom>
        </p:spPr>
      </p:pic>
    </p:spTree>
    <p:extLst>
      <p:ext uri="{BB962C8B-B14F-4D97-AF65-F5344CB8AC3E}">
        <p14:creationId xmlns:p14="http://schemas.microsoft.com/office/powerpoint/2010/main" val="1562382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E1C7-ABA8-45E0-B5E6-12ADAFE4C4A7}"/>
              </a:ext>
            </a:extLst>
          </p:cNvPr>
          <p:cNvSpPr>
            <a:spLocks noGrp="1"/>
          </p:cNvSpPr>
          <p:nvPr>
            <p:ph type="title"/>
          </p:nvPr>
        </p:nvSpPr>
        <p:spPr>
          <a:xfrm>
            <a:off x="479424" y="1933206"/>
            <a:ext cx="11353988" cy="3323987"/>
          </a:xfrm>
        </p:spPr>
        <p:txBody>
          <a:bodyPr/>
          <a:lstStyle/>
          <a:p>
            <a:r>
              <a:rPr lang="en-US" sz="4800" b="1" dirty="0"/>
              <a:t>Community legal education - free webinars &amp; recordings</a:t>
            </a:r>
            <a:br>
              <a:rPr lang="en-US" sz="3600" b="1" dirty="0"/>
            </a:br>
            <a:br>
              <a:rPr lang="en-US" sz="2400" b="1" dirty="0"/>
            </a:br>
            <a:r>
              <a:rPr lang="en-US" sz="2400" dirty="0">
                <a:hlinkClick r:id="rId3"/>
              </a:rPr>
              <a:t>rlc.org.au/training</a:t>
            </a:r>
            <a:br>
              <a:rPr lang="en-US" sz="2400" dirty="0"/>
            </a:br>
            <a:br>
              <a:rPr lang="en-US" sz="2400" dirty="0"/>
            </a:br>
            <a:r>
              <a:rPr lang="en-US" sz="3600" dirty="0"/>
              <a:t>Nick Manning: </a:t>
            </a:r>
            <a:br>
              <a:rPr lang="en-US" sz="3600" dirty="0"/>
            </a:br>
            <a:r>
              <a:rPr lang="en-US" sz="3600" dirty="0"/>
              <a:t>education@rlc.org.au</a:t>
            </a:r>
            <a:endParaRPr lang="en-AU" sz="3600" dirty="0"/>
          </a:p>
        </p:txBody>
      </p:sp>
      <p:pic>
        <p:nvPicPr>
          <p:cNvPr id="6" name="Picture 5" descr="A close-up of several images&#10;&#10;Description automatically generated">
            <a:extLst>
              <a:ext uri="{FF2B5EF4-FFF2-40B4-BE49-F238E27FC236}">
                <a16:creationId xmlns:a16="http://schemas.microsoft.com/office/drawing/2014/main" id="{89E33B63-3EE5-5DF3-E25B-E49E9DA575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717" y="3079376"/>
            <a:ext cx="7106354" cy="3414127"/>
          </a:xfrm>
          <a:prstGeom prst="rect">
            <a:avLst/>
          </a:prstGeom>
        </p:spPr>
      </p:pic>
    </p:spTree>
    <p:extLst>
      <p:ext uri="{BB962C8B-B14F-4D97-AF65-F5344CB8AC3E}">
        <p14:creationId xmlns:p14="http://schemas.microsoft.com/office/powerpoint/2010/main" val="3149632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E1C7-ABA8-45E0-B5E6-12ADAFE4C4A7}"/>
              </a:ext>
            </a:extLst>
          </p:cNvPr>
          <p:cNvSpPr>
            <a:spLocks noGrp="1"/>
          </p:cNvSpPr>
          <p:nvPr>
            <p:ph type="title"/>
          </p:nvPr>
        </p:nvSpPr>
        <p:spPr>
          <a:xfrm>
            <a:off x="479424" y="1933206"/>
            <a:ext cx="5396941" cy="4321183"/>
          </a:xfrm>
        </p:spPr>
        <p:txBody>
          <a:bodyPr/>
          <a:lstStyle/>
          <a:p>
            <a:r>
              <a:rPr lang="en-US" sz="4800" b="1" dirty="0"/>
              <a:t>Your feedback is important to us!</a:t>
            </a:r>
            <a:br>
              <a:rPr lang="en-US" sz="4800" b="1" dirty="0"/>
            </a:br>
            <a:br>
              <a:rPr lang="en-US" sz="3600" b="1" dirty="0"/>
            </a:br>
            <a:r>
              <a:rPr lang="en-US" sz="3600" dirty="0">
                <a:hlinkClick r:id="rId3"/>
              </a:rPr>
              <a:t>rlc.org.au/feedback</a:t>
            </a:r>
            <a:br>
              <a:rPr lang="en-US" sz="3600" dirty="0"/>
            </a:br>
            <a:br>
              <a:rPr lang="en-US" sz="3600" dirty="0"/>
            </a:br>
            <a:r>
              <a:rPr lang="en-US" sz="3600" dirty="0"/>
              <a:t>or scan this QR code &gt;&gt;&gt;</a:t>
            </a:r>
            <a:br>
              <a:rPr lang="en-US" sz="3600" dirty="0"/>
            </a:br>
            <a:br>
              <a:rPr lang="en-US" sz="3600" dirty="0"/>
            </a:br>
            <a:endParaRPr lang="en-AU" sz="3600" dirty="0"/>
          </a:p>
        </p:txBody>
      </p:sp>
      <p:pic>
        <p:nvPicPr>
          <p:cNvPr id="4" name="Picture 3" descr="A qr code on a white background&#10;&#10;AI-generated content may be incorrect.">
            <a:extLst>
              <a:ext uri="{FF2B5EF4-FFF2-40B4-BE49-F238E27FC236}">
                <a16:creationId xmlns:a16="http://schemas.microsoft.com/office/drawing/2014/main" id="{F87E8655-1938-5443-7FD8-6BC8F10FC55F}"/>
              </a:ext>
            </a:extLst>
          </p:cNvPr>
          <p:cNvPicPr>
            <a:picLocks noChangeAspect="1"/>
          </p:cNvPicPr>
          <p:nvPr/>
        </p:nvPicPr>
        <p:blipFill>
          <a:blip r:embed="rId4"/>
          <a:stretch>
            <a:fillRect/>
          </a:stretch>
        </p:blipFill>
        <p:spPr>
          <a:xfrm>
            <a:off x="5773420" y="609600"/>
            <a:ext cx="5610860" cy="5610860"/>
          </a:xfrm>
          <a:prstGeom prst="rect">
            <a:avLst/>
          </a:prstGeom>
        </p:spPr>
      </p:pic>
    </p:spTree>
    <p:extLst>
      <p:ext uri="{BB962C8B-B14F-4D97-AF65-F5344CB8AC3E}">
        <p14:creationId xmlns:p14="http://schemas.microsoft.com/office/powerpoint/2010/main" val="305105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FE0F-74EF-F718-4B9C-B0FC1DE11339}"/>
              </a:ext>
            </a:extLst>
          </p:cNvPr>
          <p:cNvSpPr>
            <a:spLocks noGrp="1"/>
          </p:cNvSpPr>
          <p:nvPr>
            <p:ph type="title"/>
          </p:nvPr>
        </p:nvSpPr>
        <p:spPr>
          <a:xfrm>
            <a:off x="4809952" y="3429000"/>
            <a:ext cx="6543847" cy="564001"/>
          </a:xfrm>
        </p:spPr>
        <p:txBody>
          <a:bodyPr/>
          <a:lstStyle/>
          <a:p>
            <a:pPr marL="90000" indent="-90000" algn="ctr">
              <a:lnSpc>
                <a:spcPct val="110000"/>
              </a:lnSpc>
              <a:spcBef>
                <a:spcPts val="0"/>
              </a:spcBef>
            </a:pPr>
            <a:r>
              <a:rPr lang="en-US" sz="3600" dirty="0">
                <a:latin typeface="+mn-lt"/>
                <a:ea typeface="+mn-ea"/>
                <a:cs typeface="+mn-cs"/>
              </a:rPr>
              <a:t>Acknowledgement of Country</a:t>
            </a:r>
            <a:endParaRPr lang="en-AU" sz="3600" dirty="0">
              <a:latin typeface="+mn-lt"/>
              <a:ea typeface="+mn-ea"/>
              <a:cs typeface="+mn-cs"/>
            </a:endParaRPr>
          </a:p>
        </p:txBody>
      </p:sp>
      <p:sp>
        <p:nvSpPr>
          <p:cNvPr id="4" name="Slide Number Placeholder 3">
            <a:extLst>
              <a:ext uri="{FF2B5EF4-FFF2-40B4-BE49-F238E27FC236}">
                <a16:creationId xmlns:a16="http://schemas.microsoft.com/office/drawing/2014/main" id="{12EB6618-A6B7-6A18-7EE1-840892D39B28}"/>
              </a:ext>
            </a:extLst>
          </p:cNvPr>
          <p:cNvSpPr>
            <a:spLocks noGrp="1"/>
          </p:cNvSpPr>
          <p:nvPr>
            <p:ph type="sldNum" sz="quarter" idx="11"/>
          </p:nvPr>
        </p:nvSpPr>
        <p:spPr/>
        <p:txBody>
          <a:bodyPr/>
          <a:lstStyle/>
          <a:p>
            <a:fld id="{CD4C1D5F-4A97-7B42-9D87-24EE203E0E60}" type="slidenum">
              <a:rPr lang="en-AU" smtClean="0"/>
              <a:pPr/>
              <a:t>3</a:t>
            </a:fld>
            <a:endParaRPr lang="en-AU"/>
          </a:p>
        </p:txBody>
      </p:sp>
    </p:spTree>
    <p:extLst>
      <p:ext uri="{BB962C8B-B14F-4D97-AF65-F5344CB8AC3E}">
        <p14:creationId xmlns:p14="http://schemas.microsoft.com/office/powerpoint/2010/main" val="361033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12E7F-DF88-C54E-831E-28445888CCB0}"/>
              </a:ext>
            </a:extLst>
          </p:cNvPr>
          <p:cNvSpPr>
            <a:spLocks noGrp="1"/>
          </p:cNvSpPr>
          <p:nvPr>
            <p:ph type="title"/>
          </p:nvPr>
        </p:nvSpPr>
        <p:spPr>
          <a:xfrm>
            <a:off x="479424" y="368300"/>
            <a:ext cx="5061840" cy="5706177"/>
          </a:xfrm>
        </p:spPr>
        <p:txBody>
          <a:bodyPr/>
          <a:lstStyle/>
          <a:p>
            <a:r>
              <a:rPr lang="en-AU" dirty="0"/>
              <a:t>Outline</a:t>
            </a:r>
            <a:br>
              <a:rPr lang="en-AU" dirty="0"/>
            </a:br>
            <a:br>
              <a:rPr lang="en-AU" sz="1600" dirty="0"/>
            </a:br>
            <a:br>
              <a:rPr lang="en-AU" sz="1600" dirty="0"/>
            </a:br>
            <a:r>
              <a:rPr lang="en-AU" sz="2000" b="1" dirty="0"/>
              <a:t>Resources</a:t>
            </a:r>
            <a:br>
              <a:rPr lang="en-AU" sz="2000" dirty="0"/>
            </a:br>
            <a:r>
              <a:rPr lang="en-AU" sz="2000" dirty="0">
                <a:solidFill>
                  <a:schemeClr val="accent2"/>
                </a:solidFill>
                <a:hlinkClick r:id="rId2"/>
              </a:rPr>
              <a:t>www.rlc.org.au/training/repairs</a:t>
            </a:r>
            <a:br>
              <a:rPr lang="en-AU" sz="2000" b="1" dirty="0"/>
            </a:br>
            <a:br>
              <a:rPr lang="en-AU" sz="2000" dirty="0"/>
            </a:br>
            <a:br>
              <a:rPr lang="en-AU" sz="2000" dirty="0"/>
            </a:br>
            <a:br>
              <a:rPr lang="en-AU" sz="1600" dirty="0"/>
            </a:br>
            <a:br>
              <a:rPr lang="en-AU" sz="1600" dirty="0"/>
            </a:br>
            <a:br>
              <a:rPr lang="en-AU" sz="1600" dirty="0"/>
            </a:br>
            <a:br>
              <a:rPr lang="en-AU" sz="1600" dirty="0"/>
            </a:br>
            <a:br>
              <a:rPr lang="en-AU" sz="1600" dirty="0"/>
            </a:br>
            <a:br>
              <a:rPr lang="en-AU" sz="1600" dirty="0"/>
            </a:br>
            <a:br>
              <a:rPr lang="en-AU" sz="1600" dirty="0"/>
            </a:br>
            <a:br>
              <a:rPr lang="en-AU" sz="1600" dirty="0"/>
            </a:br>
            <a:br>
              <a:rPr lang="en-AU" sz="1600" dirty="0"/>
            </a:br>
            <a:br>
              <a:rPr lang="en-AU" sz="1600" dirty="0"/>
            </a:br>
            <a:r>
              <a:rPr lang="en-AU" sz="1600" b="1" dirty="0"/>
              <a:t>Disclaimer </a:t>
            </a:r>
            <a:r>
              <a:rPr lang="en-AU" sz="1600" dirty="0"/>
              <a:t>This webinar provides general legal information, correct at the date of the live webinar to the best of our knowledge. This information is not personal legal advice and you should not rely on it for your situation. Anyone needing legal advice should contact a community legal centre or Legal Aid.</a:t>
            </a:r>
            <a:endParaRPr lang="en-AU" sz="1800" dirty="0"/>
          </a:p>
        </p:txBody>
      </p:sp>
      <p:sp>
        <p:nvSpPr>
          <p:cNvPr id="7" name="Footer Placeholder 6">
            <a:extLst>
              <a:ext uri="{FF2B5EF4-FFF2-40B4-BE49-F238E27FC236}">
                <a16:creationId xmlns:a16="http://schemas.microsoft.com/office/drawing/2014/main" id="{B98546E5-50A5-8348-8CC6-65C9A077C750}"/>
              </a:ext>
            </a:extLst>
          </p:cNvPr>
          <p:cNvSpPr>
            <a:spLocks noGrp="1"/>
          </p:cNvSpPr>
          <p:nvPr>
            <p:ph type="ftr" sz="quarter" idx="10"/>
          </p:nvPr>
        </p:nvSpPr>
        <p:spPr/>
        <p:txBody>
          <a:bodyPr/>
          <a:lstStyle/>
          <a:p>
            <a:r>
              <a:rPr lang="en-AU" dirty="0"/>
              <a:t>Repairs in NSW Social Housing &amp; Private Rentals | 27 August 2025 |</a:t>
            </a:r>
          </a:p>
        </p:txBody>
      </p:sp>
      <p:sp>
        <p:nvSpPr>
          <p:cNvPr id="8" name="Slide Number Placeholder 7">
            <a:extLst>
              <a:ext uri="{FF2B5EF4-FFF2-40B4-BE49-F238E27FC236}">
                <a16:creationId xmlns:a16="http://schemas.microsoft.com/office/drawing/2014/main" id="{6B6C668E-D3A8-6240-A803-AFA8D91DD855}"/>
              </a:ext>
            </a:extLst>
          </p:cNvPr>
          <p:cNvSpPr>
            <a:spLocks noGrp="1"/>
          </p:cNvSpPr>
          <p:nvPr>
            <p:ph type="sldNum" sz="quarter" idx="11"/>
          </p:nvPr>
        </p:nvSpPr>
        <p:spPr/>
        <p:txBody>
          <a:bodyPr/>
          <a:lstStyle/>
          <a:p>
            <a:fld id="{CD4C1D5F-4A97-7B42-9D87-24EE203E0E60}" type="slidenum">
              <a:rPr lang="en-AU"/>
              <a:pPr/>
              <a:t>4</a:t>
            </a:fld>
            <a:endParaRPr lang="en-AU"/>
          </a:p>
        </p:txBody>
      </p:sp>
      <p:sp>
        <p:nvSpPr>
          <p:cNvPr id="6" name="Text Placeholder 5">
            <a:extLst>
              <a:ext uri="{FF2B5EF4-FFF2-40B4-BE49-F238E27FC236}">
                <a16:creationId xmlns:a16="http://schemas.microsoft.com/office/drawing/2014/main" id="{87DF731F-78E1-4A44-AE53-21B183085F87}"/>
              </a:ext>
            </a:extLst>
          </p:cNvPr>
          <p:cNvSpPr>
            <a:spLocks noGrp="1"/>
          </p:cNvSpPr>
          <p:nvPr>
            <p:ph type="body" sz="quarter" idx="12"/>
          </p:nvPr>
        </p:nvSpPr>
        <p:spPr>
          <a:xfrm>
            <a:off x="7081393" y="1964267"/>
            <a:ext cx="4114800" cy="2592544"/>
          </a:xfrm>
        </p:spPr>
        <p:txBody>
          <a:bodyPr/>
          <a:lstStyle/>
          <a:p>
            <a:pPr marL="457200" indent="-457200">
              <a:buFont typeface="+mj-lt"/>
              <a:buAutoNum type="arabicPeriod"/>
            </a:pPr>
            <a:r>
              <a:rPr lang="en-AU" sz="2000" dirty="0"/>
              <a:t>Repairs: Rights and Obligations	</a:t>
            </a:r>
          </a:p>
          <a:p>
            <a:pPr marL="457200" indent="-457200">
              <a:buFont typeface="+mj-lt"/>
              <a:buAutoNum type="arabicPeriod"/>
            </a:pPr>
            <a:r>
              <a:rPr lang="en-AU" sz="2000" dirty="0"/>
              <a:t>Getting Repairs Done</a:t>
            </a:r>
          </a:p>
          <a:p>
            <a:pPr marL="457200" indent="-457200">
              <a:buFont typeface="+mj-lt"/>
              <a:buAutoNum type="arabicPeriod"/>
            </a:pPr>
            <a:r>
              <a:rPr lang="en-AU" sz="2000" dirty="0"/>
              <a:t>Navigating the Public Housing Repairs System	 </a:t>
            </a:r>
          </a:p>
          <a:p>
            <a:pPr marL="457200" indent="-457200">
              <a:buFont typeface="+mj-lt"/>
              <a:buAutoNum type="arabicPeriod"/>
            </a:pPr>
            <a:r>
              <a:rPr lang="en-AU" sz="2000" dirty="0"/>
              <a:t>Questions </a:t>
            </a:r>
          </a:p>
          <a:p>
            <a:pPr marL="457200" indent="-457200">
              <a:buFont typeface="+mj-lt"/>
              <a:buAutoNum type="arabicPeriod"/>
            </a:pPr>
            <a:r>
              <a:rPr lang="en-AU" sz="2000" dirty="0"/>
              <a:t>How to get more information &amp; advice.</a:t>
            </a:r>
          </a:p>
          <a:p>
            <a:r>
              <a:rPr lang="en-AU" dirty="0"/>
              <a:t>	</a:t>
            </a:r>
          </a:p>
          <a:p>
            <a:r>
              <a:rPr lang="en-AU" dirty="0"/>
              <a:t>	</a:t>
            </a:r>
          </a:p>
        </p:txBody>
      </p:sp>
      <p:pic>
        <p:nvPicPr>
          <p:cNvPr id="3" name="Picture 2" descr="A qr code on a white background&#10;&#10;AI-generated content may be incorrect.">
            <a:extLst>
              <a:ext uri="{FF2B5EF4-FFF2-40B4-BE49-F238E27FC236}">
                <a16:creationId xmlns:a16="http://schemas.microsoft.com/office/drawing/2014/main" id="{4C363B03-3D2E-8432-3F73-5A6C8BCFD1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9424" y="2514625"/>
            <a:ext cx="1414381" cy="1828750"/>
          </a:xfrm>
          <a:prstGeom prst="rect">
            <a:avLst/>
          </a:prstGeom>
        </p:spPr>
      </p:pic>
    </p:spTree>
    <p:extLst>
      <p:ext uri="{BB962C8B-B14F-4D97-AF65-F5344CB8AC3E}">
        <p14:creationId xmlns:p14="http://schemas.microsoft.com/office/powerpoint/2010/main" val="380524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3" y="1786597"/>
            <a:ext cx="3965968" cy="5318379"/>
          </a:xfrm>
        </p:spPr>
        <p:txBody>
          <a:bodyPr/>
          <a:lstStyle/>
          <a:p>
            <a:r>
              <a:rPr lang="en-US" sz="4800" b="1" dirty="0"/>
              <a:t>1</a:t>
            </a:r>
            <a:br>
              <a:rPr lang="en-US" sz="4800" dirty="0"/>
            </a:br>
            <a:r>
              <a:rPr lang="en-US" sz="4800" dirty="0"/>
              <a:t>Repairs: </a:t>
            </a:r>
            <a:br>
              <a:rPr lang="en-US" sz="4800" dirty="0"/>
            </a:br>
            <a:r>
              <a:rPr lang="en-US" sz="4800" dirty="0"/>
              <a:t>Rights &amp; Obligations</a:t>
            </a:r>
            <a:br>
              <a:rPr lang="en-US" sz="4800" dirty="0"/>
            </a:br>
            <a:br>
              <a:rPr lang="en-US" sz="4800" dirty="0"/>
            </a:br>
            <a:br>
              <a:rPr lang="en-US" sz="4800" dirty="0"/>
            </a:br>
            <a:br>
              <a:rPr lang="en-US" sz="4800" dirty="0"/>
            </a:br>
            <a:endParaRPr lang="en-AU" sz="4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5</a:t>
            </a:fld>
            <a:endParaRPr lang="en-AU"/>
          </a:p>
        </p:txBody>
      </p:sp>
      <p:pic>
        <p:nvPicPr>
          <p:cNvPr id="3" name="Picture 2" descr="A block of units against a cloudy sky">
            <a:extLst>
              <a:ext uri="{FF2B5EF4-FFF2-40B4-BE49-F238E27FC236}">
                <a16:creationId xmlns:a16="http://schemas.microsoft.com/office/drawing/2014/main" id="{29611593-CD4D-8926-477C-D6F0054F7B5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72908" y="0"/>
            <a:ext cx="8219092" cy="6858000"/>
          </a:xfrm>
          <a:prstGeom prst="rect">
            <a:avLst/>
          </a:prstGeom>
        </p:spPr>
      </p:pic>
    </p:spTree>
    <p:extLst>
      <p:ext uri="{BB962C8B-B14F-4D97-AF65-F5344CB8AC3E}">
        <p14:creationId xmlns:p14="http://schemas.microsoft.com/office/powerpoint/2010/main" val="259717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AF1A-DD68-D144-92EA-D5664303A991}"/>
              </a:ext>
            </a:extLst>
          </p:cNvPr>
          <p:cNvSpPr>
            <a:spLocks noGrp="1"/>
          </p:cNvSpPr>
          <p:nvPr>
            <p:ph type="title"/>
          </p:nvPr>
        </p:nvSpPr>
        <p:spPr/>
        <p:txBody>
          <a:bodyPr/>
          <a:lstStyle/>
          <a:p>
            <a:pPr algn="ctr"/>
            <a:r>
              <a:rPr lang="en-US" dirty="0"/>
              <a:t>Repairs: Landlord Obligations</a:t>
            </a:r>
            <a:endParaRPr lang="en-AU" dirty="0"/>
          </a:p>
        </p:txBody>
      </p:sp>
      <p:sp>
        <p:nvSpPr>
          <p:cNvPr id="6" name="Slide Number Placeholder 5">
            <a:extLst>
              <a:ext uri="{FF2B5EF4-FFF2-40B4-BE49-F238E27FC236}">
                <a16:creationId xmlns:a16="http://schemas.microsoft.com/office/drawing/2014/main" id="{FAC7336E-FC2D-524E-A31F-9846CC7C0102}"/>
              </a:ext>
            </a:extLst>
          </p:cNvPr>
          <p:cNvSpPr>
            <a:spLocks noGrp="1"/>
          </p:cNvSpPr>
          <p:nvPr>
            <p:ph type="sldNum" sz="quarter" idx="11"/>
          </p:nvPr>
        </p:nvSpPr>
        <p:spPr/>
        <p:txBody>
          <a:bodyPr/>
          <a:lstStyle/>
          <a:p>
            <a:fld id="{CD4C1D5F-4A97-7B42-9D87-24EE203E0E60}" type="slidenum">
              <a:rPr lang="en-AU"/>
              <a:pPr/>
              <a:t>6</a:t>
            </a:fld>
            <a:endParaRPr lang="en-AU"/>
          </a:p>
        </p:txBody>
      </p:sp>
      <p:sp>
        <p:nvSpPr>
          <p:cNvPr id="10" name="TextBox 9">
            <a:extLst>
              <a:ext uri="{FF2B5EF4-FFF2-40B4-BE49-F238E27FC236}">
                <a16:creationId xmlns:a16="http://schemas.microsoft.com/office/drawing/2014/main" id="{E87CAAAD-3408-DF4A-D300-E6E8CA828F51}"/>
              </a:ext>
            </a:extLst>
          </p:cNvPr>
          <p:cNvSpPr txBox="1"/>
          <p:nvPr/>
        </p:nvSpPr>
        <p:spPr>
          <a:xfrm>
            <a:off x="479424" y="1451899"/>
            <a:ext cx="10291670" cy="3754874"/>
          </a:xfrm>
          <a:prstGeom prst="rect">
            <a:avLst/>
          </a:prstGeom>
          <a:noFill/>
        </p:spPr>
        <p:txBody>
          <a:bodyPr wrap="square">
            <a:spAutoFit/>
          </a:bodyPr>
          <a:lstStyle/>
          <a:p>
            <a:pPr fontAlgn="base"/>
            <a:r>
              <a:rPr lang="en-AU" sz="2000" dirty="0"/>
              <a:t>A landlord must provide and maintain the premises in a reasonable state of repair</a:t>
            </a:r>
          </a:p>
          <a:p>
            <a:pPr fontAlgn="base"/>
            <a:endParaRPr lang="en-AU" sz="2000" dirty="0"/>
          </a:p>
          <a:p>
            <a:pPr fontAlgn="base"/>
            <a:endParaRPr lang="en-AU" sz="2000" dirty="0"/>
          </a:p>
          <a:p>
            <a:pPr fontAlgn="base"/>
            <a:endParaRPr lang="en-AU" sz="2000" dirty="0"/>
          </a:p>
          <a:p>
            <a:pPr fontAlgn="base"/>
            <a:r>
              <a:rPr lang="en-AU" sz="2000" dirty="0"/>
              <a:t>… having regard to:</a:t>
            </a:r>
          </a:p>
          <a:p>
            <a:pPr fontAlgn="base"/>
            <a:endParaRPr lang="en-AU" sz="2000" dirty="0"/>
          </a:p>
          <a:p>
            <a:pPr marL="285750" indent="-285750" fontAlgn="base">
              <a:buFont typeface="Arial" panose="020B0604020202020204" pitchFamily="34" charset="0"/>
              <a:buChar char="•"/>
            </a:pPr>
            <a:r>
              <a:rPr lang="en-AU" sz="2000" dirty="0"/>
              <a:t>the age of the premises</a:t>
            </a:r>
          </a:p>
          <a:p>
            <a:pPr marL="285750" indent="-285750" fontAlgn="base">
              <a:buFont typeface="Arial" panose="020B0604020202020204" pitchFamily="34" charset="0"/>
              <a:buChar char="•"/>
            </a:pPr>
            <a:endParaRPr lang="en-AU" sz="2000" dirty="0"/>
          </a:p>
          <a:p>
            <a:pPr marL="285750" indent="-285750" fontAlgn="base">
              <a:buFont typeface="Arial" panose="020B0604020202020204" pitchFamily="34" charset="0"/>
              <a:buChar char="•"/>
            </a:pPr>
            <a:r>
              <a:rPr lang="en-AU" sz="2000" dirty="0"/>
              <a:t>the rent payable for the premises</a:t>
            </a:r>
          </a:p>
          <a:p>
            <a:pPr marL="285750" indent="-285750" fontAlgn="base">
              <a:buFont typeface="Arial" panose="020B0604020202020204" pitchFamily="34" charset="0"/>
              <a:buChar char="•"/>
            </a:pPr>
            <a:endParaRPr lang="en-AU" sz="2000" dirty="0"/>
          </a:p>
          <a:p>
            <a:pPr marL="285750" indent="-285750" fontAlgn="base">
              <a:buFont typeface="Arial" panose="020B0604020202020204" pitchFamily="34" charset="0"/>
              <a:buChar char="•"/>
            </a:pPr>
            <a:r>
              <a:rPr lang="en-AU" sz="2000" dirty="0"/>
              <a:t>the prospective life of the premises. </a:t>
            </a:r>
          </a:p>
          <a:p>
            <a:pPr fontAlgn="base"/>
            <a:endParaRPr lang="en-AU" sz="1800" dirty="0"/>
          </a:p>
        </p:txBody>
      </p:sp>
      <p:pic>
        <p:nvPicPr>
          <p:cNvPr id="7" name="Picture 6" descr="A qr code on a white background&#10;&#10;AI-generated content may be incorrect.">
            <a:extLst>
              <a:ext uri="{FF2B5EF4-FFF2-40B4-BE49-F238E27FC236}">
                <a16:creationId xmlns:a16="http://schemas.microsoft.com/office/drawing/2014/main" id="{A68AD326-E477-90BF-054B-AC7EF0F7DE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25701" y="4494565"/>
            <a:ext cx="1407486" cy="1819835"/>
          </a:xfrm>
          <a:prstGeom prst="rect">
            <a:avLst/>
          </a:prstGeom>
        </p:spPr>
      </p:pic>
    </p:spTree>
    <p:extLst>
      <p:ext uri="{BB962C8B-B14F-4D97-AF65-F5344CB8AC3E}">
        <p14:creationId xmlns:p14="http://schemas.microsoft.com/office/powerpoint/2010/main" val="304453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4A3B5-B49B-611F-E29C-E93CFBDD1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B70AC-FCCD-CFB5-7763-974CD6BB14C6}"/>
              </a:ext>
            </a:extLst>
          </p:cNvPr>
          <p:cNvSpPr>
            <a:spLocks noGrp="1"/>
          </p:cNvSpPr>
          <p:nvPr>
            <p:ph type="title"/>
          </p:nvPr>
        </p:nvSpPr>
        <p:spPr/>
        <p:txBody>
          <a:bodyPr/>
          <a:lstStyle/>
          <a:p>
            <a:pPr algn="ctr"/>
            <a:r>
              <a:rPr lang="en-US" dirty="0"/>
              <a:t>Repairs: Tenant Obligations</a:t>
            </a:r>
            <a:endParaRPr lang="en-AU" dirty="0"/>
          </a:p>
        </p:txBody>
      </p:sp>
      <p:sp>
        <p:nvSpPr>
          <p:cNvPr id="6" name="Slide Number Placeholder 5">
            <a:extLst>
              <a:ext uri="{FF2B5EF4-FFF2-40B4-BE49-F238E27FC236}">
                <a16:creationId xmlns:a16="http://schemas.microsoft.com/office/drawing/2014/main" id="{B8C142DC-BF8B-86B1-BE9D-79404249DA85}"/>
              </a:ext>
            </a:extLst>
          </p:cNvPr>
          <p:cNvSpPr>
            <a:spLocks noGrp="1"/>
          </p:cNvSpPr>
          <p:nvPr>
            <p:ph type="sldNum" sz="quarter" idx="11"/>
          </p:nvPr>
        </p:nvSpPr>
        <p:spPr/>
        <p:txBody>
          <a:bodyPr/>
          <a:lstStyle/>
          <a:p>
            <a:fld id="{CD4C1D5F-4A97-7B42-9D87-24EE203E0E60}" type="slidenum">
              <a:rPr lang="en-AU"/>
              <a:pPr/>
              <a:t>7</a:t>
            </a:fld>
            <a:endParaRPr lang="en-AU"/>
          </a:p>
        </p:txBody>
      </p:sp>
      <p:sp>
        <p:nvSpPr>
          <p:cNvPr id="10" name="TextBox 9">
            <a:extLst>
              <a:ext uri="{FF2B5EF4-FFF2-40B4-BE49-F238E27FC236}">
                <a16:creationId xmlns:a16="http://schemas.microsoft.com/office/drawing/2014/main" id="{90CB063C-73FA-1BF1-1B45-6930739ECF2C}"/>
              </a:ext>
            </a:extLst>
          </p:cNvPr>
          <p:cNvSpPr txBox="1"/>
          <p:nvPr/>
        </p:nvSpPr>
        <p:spPr>
          <a:xfrm>
            <a:off x="479424" y="1451899"/>
            <a:ext cx="10291670" cy="2831544"/>
          </a:xfrm>
          <a:prstGeom prst="rect">
            <a:avLst/>
          </a:prstGeom>
          <a:noFill/>
        </p:spPr>
        <p:txBody>
          <a:bodyPr wrap="square">
            <a:spAutoFit/>
          </a:bodyPr>
          <a:lstStyle/>
          <a:p>
            <a:pPr fontAlgn="base"/>
            <a:r>
              <a:rPr lang="en-AU" sz="2000" dirty="0"/>
              <a:t>Main tenant obligations regarding repairs include that a tenant must:</a:t>
            </a:r>
          </a:p>
          <a:p>
            <a:pPr fontAlgn="base"/>
            <a:endParaRPr lang="en-AU" sz="2000" dirty="0"/>
          </a:p>
          <a:p>
            <a:pPr marL="342900" indent="-342900" fontAlgn="base">
              <a:buFont typeface="Arial" panose="020B0604020202020204" pitchFamily="34" charset="0"/>
              <a:buChar char="•"/>
            </a:pPr>
            <a:r>
              <a:rPr lang="en-AU" sz="2000" dirty="0"/>
              <a:t>keep the premises in a reasonable state of cleanliness </a:t>
            </a:r>
          </a:p>
          <a:p>
            <a:pPr marL="342900" indent="-342900" fontAlgn="base">
              <a:buFont typeface="Arial" panose="020B0604020202020204" pitchFamily="34" charset="0"/>
              <a:buChar char="•"/>
            </a:pPr>
            <a:endParaRPr lang="en-AU" sz="2000" dirty="0"/>
          </a:p>
          <a:p>
            <a:pPr marL="342900" indent="-342900" fontAlgn="base">
              <a:buFont typeface="Arial" panose="020B0604020202020204" pitchFamily="34" charset="0"/>
              <a:buChar char="•"/>
            </a:pPr>
            <a:r>
              <a:rPr lang="en-AU" sz="2000" dirty="0"/>
              <a:t>not intentionally or negligently cause or permit damage</a:t>
            </a:r>
          </a:p>
          <a:p>
            <a:pPr marL="342900" indent="-342900" fontAlgn="base">
              <a:buFont typeface="Arial" panose="020B0604020202020204" pitchFamily="34" charset="0"/>
              <a:buChar char="•"/>
            </a:pPr>
            <a:endParaRPr lang="en-AU" sz="2000" dirty="0"/>
          </a:p>
          <a:p>
            <a:pPr marL="342900" indent="-342900" fontAlgn="base">
              <a:buFont typeface="Arial" panose="020B0604020202020204" pitchFamily="34" charset="0"/>
              <a:buChar char="•"/>
            </a:pPr>
            <a:r>
              <a:rPr lang="en-AU" sz="2000" dirty="0"/>
              <a:t>Notify the landlord of any damage to the premises. </a:t>
            </a:r>
          </a:p>
          <a:p>
            <a:pPr fontAlgn="base"/>
            <a:endParaRPr lang="en-AU" sz="2000" dirty="0"/>
          </a:p>
          <a:p>
            <a:pPr fontAlgn="base"/>
            <a:endParaRPr lang="en-AU" sz="1800" dirty="0"/>
          </a:p>
        </p:txBody>
      </p:sp>
      <p:pic>
        <p:nvPicPr>
          <p:cNvPr id="3" name="Picture 2" descr="A qr code on a white background&#10;&#10;AI-generated content may be incorrect.">
            <a:extLst>
              <a:ext uri="{FF2B5EF4-FFF2-40B4-BE49-F238E27FC236}">
                <a16:creationId xmlns:a16="http://schemas.microsoft.com/office/drawing/2014/main" id="{F32F4BCF-EFB6-80AC-D8C0-A7376E875A9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25701" y="4494565"/>
            <a:ext cx="1407486" cy="1819835"/>
          </a:xfrm>
          <a:prstGeom prst="rect">
            <a:avLst/>
          </a:prstGeom>
        </p:spPr>
      </p:pic>
    </p:spTree>
    <p:extLst>
      <p:ext uri="{BB962C8B-B14F-4D97-AF65-F5344CB8AC3E}">
        <p14:creationId xmlns:p14="http://schemas.microsoft.com/office/powerpoint/2010/main" val="385490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8FA18-19D3-CE49-B7B0-1D04679FC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0A57F-FEEF-1ECE-5295-DA2B83BCC5AA}"/>
              </a:ext>
            </a:extLst>
          </p:cNvPr>
          <p:cNvSpPr>
            <a:spLocks noGrp="1"/>
          </p:cNvSpPr>
          <p:nvPr>
            <p:ph type="title"/>
          </p:nvPr>
        </p:nvSpPr>
        <p:spPr/>
        <p:txBody>
          <a:bodyPr/>
          <a:lstStyle/>
          <a:p>
            <a:pPr algn="ctr"/>
            <a:r>
              <a:rPr lang="en-US" dirty="0"/>
              <a:t>Repairs: Limits to the Landlord’s Obligations</a:t>
            </a:r>
            <a:endParaRPr lang="en-AU" dirty="0"/>
          </a:p>
        </p:txBody>
      </p:sp>
      <p:sp>
        <p:nvSpPr>
          <p:cNvPr id="6" name="Slide Number Placeholder 5">
            <a:extLst>
              <a:ext uri="{FF2B5EF4-FFF2-40B4-BE49-F238E27FC236}">
                <a16:creationId xmlns:a16="http://schemas.microsoft.com/office/drawing/2014/main" id="{79C5F79E-5F9D-4C0A-4622-C2C985EE9864}"/>
              </a:ext>
            </a:extLst>
          </p:cNvPr>
          <p:cNvSpPr>
            <a:spLocks noGrp="1"/>
          </p:cNvSpPr>
          <p:nvPr>
            <p:ph type="sldNum" sz="quarter" idx="11"/>
          </p:nvPr>
        </p:nvSpPr>
        <p:spPr/>
        <p:txBody>
          <a:bodyPr/>
          <a:lstStyle/>
          <a:p>
            <a:fld id="{CD4C1D5F-4A97-7B42-9D87-24EE203E0E60}" type="slidenum">
              <a:rPr lang="en-AU"/>
              <a:pPr/>
              <a:t>8</a:t>
            </a:fld>
            <a:endParaRPr lang="en-AU"/>
          </a:p>
        </p:txBody>
      </p:sp>
      <p:sp>
        <p:nvSpPr>
          <p:cNvPr id="10" name="TextBox 9">
            <a:extLst>
              <a:ext uri="{FF2B5EF4-FFF2-40B4-BE49-F238E27FC236}">
                <a16:creationId xmlns:a16="http://schemas.microsoft.com/office/drawing/2014/main" id="{3CE21F68-8B82-E7D8-DF1D-38692FE5C459}"/>
              </a:ext>
            </a:extLst>
          </p:cNvPr>
          <p:cNvSpPr txBox="1"/>
          <p:nvPr/>
        </p:nvSpPr>
        <p:spPr>
          <a:xfrm>
            <a:off x="479424" y="1451899"/>
            <a:ext cx="10291670" cy="4985980"/>
          </a:xfrm>
          <a:prstGeom prst="rect">
            <a:avLst/>
          </a:prstGeom>
          <a:noFill/>
        </p:spPr>
        <p:txBody>
          <a:bodyPr wrap="square">
            <a:spAutoFit/>
          </a:bodyPr>
          <a:lstStyle/>
          <a:p>
            <a:pPr fontAlgn="base"/>
            <a:r>
              <a:rPr lang="en-AU" sz="2000" dirty="0"/>
              <a:t>Landlord obligation to repair:</a:t>
            </a:r>
          </a:p>
          <a:p>
            <a:pPr fontAlgn="base"/>
            <a:endParaRPr lang="en-AU" sz="2000" dirty="0"/>
          </a:p>
          <a:p>
            <a:pPr marL="342900" indent="-342900" fontAlgn="base">
              <a:buFont typeface="Arial" panose="020B0604020202020204" pitchFamily="34" charset="0"/>
              <a:buChar char="•"/>
            </a:pPr>
            <a:r>
              <a:rPr lang="en-AU" sz="2000" dirty="0"/>
              <a:t>requires the landlord to act with reasonable diligence to address the problem.</a:t>
            </a:r>
          </a:p>
          <a:p>
            <a:pPr marL="342900" indent="-342900" fontAlgn="base">
              <a:buFont typeface="Arial" panose="020B0604020202020204" pitchFamily="34" charset="0"/>
              <a:buChar char="•"/>
            </a:pPr>
            <a:endParaRPr lang="en-AU" sz="2000" dirty="0"/>
          </a:p>
          <a:p>
            <a:pPr marL="342900" indent="-342900" fontAlgn="base">
              <a:buFont typeface="Arial" panose="020B0604020202020204" pitchFamily="34" charset="0"/>
              <a:buChar char="•"/>
            </a:pPr>
            <a:r>
              <a:rPr lang="en-AU" sz="2000" dirty="0"/>
              <a:t>applies even if a tenant knew about the state of repair at the premises before they moved in.</a:t>
            </a:r>
          </a:p>
          <a:p>
            <a:pPr fontAlgn="base"/>
            <a:endParaRPr lang="en-AU" sz="2000" dirty="0"/>
          </a:p>
          <a:p>
            <a:pPr fontAlgn="base"/>
            <a:endParaRPr lang="en-AU" sz="2000" dirty="0"/>
          </a:p>
          <a:p>
            <a:pPr fontAlgn="base"/>
            <a:endParaRPr lang="en-AU" sz="2000" dirty="0"/>
          </a:p>
          <a:p>
            <a:pPr fontAlgn="base"/>
            <a:r>
              <a:rPr lang="en-AU" sz="2000" dirty="0"/>
              <a:t>Landlord obligation to repair does not apply:</a:t>
            </a:r>
          </a:p>
          <a:p>
            <a:pPr fontAlgn="base"/>
            <a:endParaRPr lang="en-AU" sz="2000" dirty="0"/>
          </a:p>
          <a:p>
            <a:pPr marL="342900" indent="-342900" fontAlgn="base">
              <a:buFont typeface="Arial" panose="020B0604020202020204" pitchFamily="34" charset="0"/>
              <a:buChar char="•"/>
            </a:pPr>
            <a:r>
              <a:rPr lang="en-AU" sz="2000" dirty="0"/>
              <a:t>unless the landlord knew, or ought to have known, about the repair issue (notice).</a:t>
            </a:r>
          </a:p>
          <a:p>
            <a:pPr marL="342900" indent="-342900" fontAlgn="base">
              <a:buFont typeface="Arial" panose="020B0604020202020204" pitchFamily="34" charset="0"/>
              <a:buChar char="•"/>
            </a:pPr>
            <a:endParaRPr lang="en-AU" sz="2000" dirty="0"/>
          </a:p>
          <a:p>
            <a:pPr marL="342900" indent="-342900" fontAlgn="base">
              <a:buFont typeface="Arial" panose="020B0604020202020204" pitchFamily="34" charset="0"/>
              <a:buChar char="•"/>
            </a:pPr>
            <a:r>
              <a:rPr lang="en-AU" sz="2000" dirty="0"/>
              <a:t>to fix damage caused by the tenant. </a:t>
            </a:r>
          </a:p>
          <a:p>
            <a:pPr marL="342900" indent="-342900" fontAlgn="base">
              <a:buFont typeface="Arial" panose="020B0604020202020204" pitchFamily="34" charset="0"/>
              <a:buChar char="•"/>
            </a:pPr>
            <a:endParaRPr lang="en-AU" sz="2000" dirty="0"/>
          </a:p>
          <a:p>
            <a:pPr marL="342900" indent="-342900" fontAlgn="base">
              <a:buFont typeface="Arial" panose="020B0604020202020204" pitchFamily="34" charset="0"/>
              <a:buChar char="•"/>
            </a:pPr>
            <a:r>
              <a:rPr lang="en-AU" sz="2000" dirty="0"/>
              <a:t>to repair things that do not form part of the residential premises. </a:t>
            </a:r>
          </a:p>
          <a:p>
            <a:pPr fontAlgn="base"/>
            <a:endParaRPr lang="en-AU" sz="1800" dirty="0"/>
          </a:p>
        </p:txBody>
      </p:sp>
      <p:pic>
        <p:nvPicPr>
          <p:cNvPr id="3" name="Picture 2" descr="A qr code on a white background&#10;&#10;AI-generated content may be incorrect.">
            <a:extLst>
              <a:ext uri="{FF2B5EF4-FFF2-40B4-BE49-F238E27FC236}">
                <a16:creationId xmlns:a16="http://schemas.microsoft.com/office/drawing/2014/main" id="{FDFA40BE-D652-40BE-15BD-3E749702FAE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25701" y="4494565"/>
            <a:ext cx="1407486" cy="1819835"/>
          </a:xfrm>
          <a:prstGeom prst="rect">
            <a:avLst/>
          </a:prstGeom>
        </p:spPr>
      </p:pic>
    </p:spTree>
    <p:extLst>
      <p:ext uri="{BB962C8B-B14F-4D97-AF65-F5344CB8AC3E}">
        <p14:creationId xmlns:p14="http://schemas.microsoft.com/office/powerpoint/2010/main" val="30470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4" y="1814731"/>
            <a:ext cx="3110213" cy="2659190"/>
          </a:xfrm>
        </p:spPr>
        <p:txBody>
          <a:bodyPr/>
          <a:lstStyle/>
          <a:p>
            <a:r>
              <a:rPr lang="en-US" sz="4800" b="1" dirty="0"/>
              <a:t>2</a:t>
            </a:r>
            <a:br>
              <a:rPr lang="en-US" sz="4800" b="1" dirty="0"/>
            </a:br>
            <a:r>
              <a:rPr lang="en-US" sz="4800" dirty="0"/>
              <a:t>Getting Repairs Done</a:t>
            </a:r>
            <a:endParaRPr lang="en-AU" sz="4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9</a:t>
            </a:fld>
            <a:endParaRPr lang="en-AU"/>
          </a:p>
        </p:txBody>
      </p:sp>
      <p:pic>
        <p:nvPicPr>
          <p:cNvPr id="5" name="Picture 4" descr="A crack in a wall&#10;&#10;AI-generated content may be incorrect.">
            <a:extLst>
              <a:ext uri="{FF2B5EF4-FFF2-40B4-BE49-F238E27FC236}">
                <a16:creationId xmlns:a16="http://schemas.microsoft.com/office/drawing/2014/main" id="{8A73C027-DF0B-DF55-F21D-662C90BBACE7}"/>
              </a:ext>
            </a:extLst>
          </p:cNvPr>
          <p:cNvPicPr>
            <a:picLocks noChangeAspect="1"/>
          </p:cNvPicPr>
          <p:nvPr/>
        </p:nvPicPr>
        <p:blipFill>
          <a:blip r:embed="rId3"/>
          <a:stretch>
            <a:fillRect/>
          </a:stretch>
        </p:blipFill>
        <p:spPr>
          <a:xfrm>
            <a:off x="3945467" y="-762276"/>
            <a:ext cx="8297332" cy="8263740"/>
          </a:xfrm>
          <a:prstGeom prst="rect">
            <a:avLst/>
          </a:prstGeom>
        </p:spPr>
      </p:pic>
    </p:spTree>
    <p:extLst>
      <p:ext uri="{BB962C8B-B14F-4D97-AF65-F5344CB8AC3E}">
        <p14:creationId xmlns:p14="http://schemas.microsoft.com/office/powerpoint/2010/main" val="2964813043"/>
      </p:ext>
    </p:extLst>
  </p:cSld>
  <p:clrMapOvr>
    <a:masterClrMapping/>
  </p:clrMapOvr>
</p:sld>
</file>

<file path=ppt/theme/theme1.xml><?xml version="1.0" encoding="utf-8"?>
<a:theme xmlns:a="http://schemas.openxmlformats.org/drawingml/2006/main" name="RLC">
  <a:themeElements>
    <a:clrScheme name="RLC">
      <a:dk1>
        <a:srgbClr val="000000"/>
      </a:dk1>
      <a:lt1>
        <a:srgbClr val="FFFFFF"/>
      </a:lt1>
      <a:dk2>
        <a:srgbClr val="44546A"/>
      </a:dk2>
      <a:lt2>
        <a:srgbClr val="E7E6E6"/>
      </a:lt2>
      <a:accent1>
        <a:srgbClr val="FF6936"/>
      </a:accent1>
      <a:accent2>
        <a:srgbClr val="FF8A3B"/>
      </a:accent2>
      <a:accent3>
        <a:srgbClr val="FFD311"/>
      </a:accent3>
      <a:accent4>
        <a:srgbClr val="58EDFF"/>
      </a:accent4>
      <a:accent5>
        <a:srgbClr val="F3ECE3"/>
      </a:accent5>
      <a:accent6>
        <a:srgbClr val="898A89"/>
      </a:accent6>
      <a:hlink>
        <a:srgbClr val="0563C1"/>
      </a:hlink>
      <a:folHlink>
        <a:srgbClr val="954F72"/>
      </a:folHlink>
    </a:clrScheme>
    <a:fontScheme name="Office">
      <a:majorFont>
        <a:latin typeface="Archivo ExtraCondense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chiv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LC" id="{B0915262-531C-5845-94A4-FD9DC241C526}" vid="{BEBFF8F9-1A98-604A-B56F-9CD60D02790C}"/>
    </a:ext>
  </a:extLst>
</a:theme>
</file>

<file path=ppt/theme/theme2.xml><?xml version="1.0" encoding="utf-8"?>
<a:theme xmlns:a="http://schemas.openxmlformats.org/drawingml/2006/main" name="1_Covers">
  <a:themeElements>
    <a:clrScheme name="RLC">
      <a:dk1>
        <a:srgbClr val="000000"/>
      </a:dk1>
      <a:lt1>
        <a:srgbClr val="FFFFFF"/>
      </a:lt1>
      <a:dk2>
        <a:srgbClr val="44546A"/>
      </a:dk2>
      <a:lt2>
        <a:srgbClr val="E7E6E6"/>
      </a:lt2>
      <a:accent1>
        <a:srgbClr val="FF6936"/>
      </a:accent1>
      <a:accent2>
        <a:srgbClr val="FF8A3B"/>
      </a:accent2>
      <a:accent3>
        <a:srgbClr val="FFD311"/>
      </a:accent3>
      <a:accent4>
        <a:srgbClr val="58EDFF"/>
      </a:accent4>
      <a:accent5>
        <a:srgbClr val="F3ECE3"/>
      </a:accent5>
      <a:accent6>
        <a:srgbClr val="898A89"/>
      </a:accent6>
      <a:hlink>
        <a:srgbClr val="0563C1"/>
      </a:hlink>
      <a:folHlink>
        <a:srgbClr val="954F72"/>
      </a:folHlink>
    </a:clrScheme>
    <a:fontScheme name="Office">
      <a:majorFont>
        <a:latin typeface="Archivo ExtraCondense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chiv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LC" id="{D09C1DB6-9879-0140-A316-6F00C0CD5050}" vid="{47E20F5E-067E-AB4A-A403-192A1DBFF2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041eb7-80fd-4008-ac2e-210b386c0e11">
      <Value>296</Value>
      <Value>37</Value>
      <Value>380</Value>
    </TaxCatchAll>
    <TaxKeywordTaxHTField xmlns="3d041eb7-80fd-4008-ac2e-210b386c0e11">
      <Terms xmlns="http://schemas.microsoft.com/office/infopath/2007/PartnerControls"/>
    </TaxKeywordTaxHTField>
    <SharedWithUsers xmlns="3d041eb7-80fd-4008-ac2e-210b386c0e11">
      <UserInfo>
        <DisplayName/>
        <AccountId xsi:nil="true"/>
        <AccountType/>
      </UserInfo>
    </SharedWithUsers>
    <lcf76f155ced4ddcb4097134ff3c332f xmlns="984492b4-dcc0-406b-bdb6-6c9dc9d86328">
      <Terms xmlns="http://schemas.microsoft.com/office/infopath/2007/PartnerControls"/>
    </lcf76f155ced4ddcb4097134ff3c332f>
    <Level4 xmlns="984492b4-dcc0-406b-bdb6-6c9dc9d86328" xsi:nil="true"/>
    <SubFunction xmlns="984492b4-dcc0-406b-bdb6-6c9dc9d86328">Termination</SubFunction>
    <MediaLengthInSeconds xmlns="984492b4-dcc0-406b-bdb6-6c9dc9d86328" xsi:nil="true"/>
    <Level5 xmlns="984492b4-dcc0-406b-bdb6-6c9dc9d86328" xsi:nil="true"/>
    <f9e44963020c446c9b5eef262617a23b xmlns="984492b4-dcc0-406b-bdb6-6c9dc9d86328">
      <Terms xmlns="http://schemas.microsoft.com/office/infopath/2007/PartnerControls">
        <TermInfo xmlns="http://schemas.microsoft.com/office/infopath/2007/PartnerControls">
          <TermName xmlns="http://schemas.microsoft.com/office/infopath/2007/PartnerControls">Tenancy</TermName>
          <TermId xmlns="http://schemas.microsoft.com/office/infopath/2007/PartnerControls">d18f2f41-c636-4aa1-b8da-3529416868b0</TermId>
        </TermInfo>
      </Terms>
    </f9e44963020c446c9b5eef262617a23b>
    <l310e80b780a42f79a2604d72b247c95 xmlns="984492b4-dcc0-406b-bdb6-6c9dc9d8632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e40ebb61-cd7d-4248-9b51-289ea585a5be</TermId>
        </TermInfo>
      </Terms>
    </l310e80b780a42f79a2604d72b247c95>
    <b6b7a3ed824d4b1cb34ab84cdca8962c xmlns="984492b4-dcc0-406b-bdb6-6c9dc9d86328">
      <Terms xmlns="http://schemas.microsoft.com/office/infopath/2007/PartnerControls">
        <TermInfo xmlns="http://schemas.microsoft.com/office/infopath/2007/PartnerControls">
          <TermName xmlns="http://schemas.microsoft.com/office/infopath/2007/PartnerControls">CLE, Capacity Building, Presentations</TermName>
          <TermId xmlns="http://schemas.microsoft.com/office/infopath/2007/PartnerControls">c6cdcbc8-840d-45e2-add7-0ca6fbd53dde</TermId>
        </TermInfo>
      </Terms>
    </b6b7a3ed824d4b1cb34ab84cdca8962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AAF42204D254B837A298C3A46D6B1" ma:contentTypeVersion="32" ma:contentTypeDescription="Create a new document." ma:contentTypeScope="" ma:versionID="268d7dfa03684537bd5376e6eba3f7d2">
  <xsd:schema xmlns:xsd="http://www.w3.org/2001/XMLSchema" xmlns:xs="http://www.w3.org/2001/XMLSchema" xmlns:p="http://schemas.microsoft.com/office/2006/metadata/properties" xmlns:ns2="984492b4-dcc0-406b-bdb6-6c9dc9d86328" xmlns:ns3="3d041eb7-80fd-4008-ac2e-210b386c0e11" targetNamespace="http://schemas.microsoft.com/office/2006/metadata/properties" ma:root="true" ma:fieldsID="fc201f703966e4d0a7b478ed54e45113" ns2:_="" ns3:_="">
    <xsd:import namespace="984492b4-dcc0-406b-bdb6-6c9dc9d86328"/>
    <xsd:import namespace="3d041eb7-80fd-4008-ac2e-210b386c0e11"/>
    <xsd:element name="properties">
      <xsd:complexType>
        <xsd:sequence>
          <xsd:element name="documentManagement">
            <xsd:complexType>
              <xsd:all>
                <xsd:element ref="ns2:f9e44963020c446c9b5eef262617a23b" minOccurs="0"/>
                <xsd:element ref="ns3:TaxCatchAll" minOccurs="0"/>
                <xsd:element ref="ns2:b6b7a3ed824d4b1cb34ab84cdca8962c" minOccurs="0"/>
                <xsd:element ref="ns2:SubFunction" minOccurs="0"/>
                <xsd:element ref="ns2:Level4" minOccurs="0"/>
                <xsd:element ref="ns2:Level5" minOccurs="0"/>
                <xsd:element ref="ns2:l310e80b780a42f79a2604d72b247c95" minOccurs="0"/>
                <xsd:element ref="ns3:TaxKeywordTaxHTField"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4492b4-dcc0-406b-bdb6-6c9dc9d86328" elementFormDefault="qualified">
    <xsd:import namespace="http://schemas.microsoft.com/office/2006/documentManagement/types"/>
    <xsd:import namespace="http://schemas.microsoft.com/office/infopath/2007/PartnerControls"/>
    <xsd:element name="f9e44963020c446c9b5eef262617a23b" ma:index="9" nillable="true" ma:taxonomy="true" ma:internalName="f9e44963020c446c9b5eef262617a23b" ma:taxonomyFieldName="Area" ma:displayName="Area" ma:readOnly="false" ma:default="" ma:fieldId="{f9e44963-020c-446c-9b5e-ef262617a23b}" ma:sspId="bbe92c9f-cbd9-40b6-b43f-917124bfc720" ma:termSetId="713abbd4-9600-49fd-a6a2-0e2e787b1600" ma:anchorId="00000000-0000-0000-0000-000000000000" ma:open="false" ma:isKeyword="false">
      <xsd:complexType>
        <xsd:sequence>
          <xsd:element ref="pc:Terms" minOccurs="0" maxOccurs="1"/>
        </xsd:sequence>
      </xsd:complexType>
    </xsd:element>
    <xsd:element name="b6b7a3ed824d4b1cb34ab84cdca8962c" ma:index="12" nillable="true" ma:taxonomy="true" ma:internalName="b6b7a3ed824d4b1cb34ab84cdca8962c" ma:taxonomyFieldName="Function" ma:displayName="Function" ma:indexed="true" ma:readOnly="false" ma:default="" ma:fieldId="{b6b7a3ed-824d-4b1c-b34a-b84cdca8962c}" ma:sspId="bbe92c9f-cbd9-40b6-b43f-917124bfc720" ma:termSetId="fdd98cf2-3193-4263-abab-00ead8e7a34a" ma:anchorId="00000000-0000-0000-0000-000000000000" ma:open="true" ma:isKeyword="false">
      <xsd:complexType>
        <xsd:sequence>
          <xsd:element ref="pc:Terms" minOccurs="0" maxOccurs="1"/>
        </xsd:sequence>
      </xsd:complexType>
    </xsd:element>
    <xsd:element name="SubFunction" ma:index="13" nillable="true" ma:displayName="SubFunction" ma:indexed="true" ma:internalName="SubFunction">
      <xsd:simpleType>
        <xsd:restriction base="dms:Text">
          <xsd:maxLength value="255"/>
        </xsd:restriction>
      </xsd:simpleType>
    </xsd:element>
    <xsd:element name="Level4" ma:index="14" nillable="true" ma:displayName="Level4" ma:format="Dropdown" ma:internalName="Level4" ma:readOnly="false">
      <xsd:simpleType>
        <xsd:union memberTypes="dms:Text">
          <xsd:simpleType>
            <xsd:restriction base="dms:Choice">
              <xsd:enumeration value="Enter Choice #1"/>
              <xsd:enumeration value="Enter Choice #2"/>
              <xsd:enumeration value="Enter Choice #3"/>
            </xsd:restriction>
          </xsd:simpleType>
        </xsd:union>
      </xsd:simpleType>
    </xsd:element>
    <xsd:element name="Level5" ma:index="15" nillable="true" ma:displayName="Level5" ma:indexed="true" ma:internalName="Level5">
      <xsd:simpleType>
        <xsd:restriction base="dms:Text">
          <xsd:maxLength value="255"/>
        </xsd:restriction>
      </xsd:simpleType>
    </xsd:element>
    <xsd:element name="l310e80b780a42f79a2604d72b247c95" ma:index="17" ma:taxonomy="true" ma:internalName="l310e80b780a42f79a2604d72b247c95" ma:taxonomyFieldName="Year" ma:displayName="Year" ma:default="1473;#2025|09a5d3f5-c3f1-45d2-8513-19f45ad62e94" ma:fieldId="{5310e80b-780a-42f7-9a26-04d72b247c95}" ma:sspId="bbe92c9f-cbd9-40b6-b43f-917124bfc720" ma:termSetId="def5e11d-68be-4609-91c3-261f69bba369" ma:anchorId="00000000-0000-0000-0000-000000000000" ma:open="false" ma:isKeyword="false">
      <xsd:complexType>
        <xsd:sequence>
          <xsd:element ref="pc:Terms" minOccurs="0" maxOccurs="1"/>
        </xsd:sequence>
      </xsd:complex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be92c9f-cbd9-40b6-b43f-917124bfc720"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DateTaken" ma:index="31" nillable="true" ma:displayName="MediaServiceDateTaken" ma:hidden="true" ma:indexed="true" ma:internalName="MediaServiceDateTaken" ma:readOnly="true">
      <xsd:simpleType>
        <xsd:restriction base="dms:Text"/>
      </xsd:simpleType>
    </xsd:element>
    <xsd:element name="MediaServiceLocation" ma:index="32" nillable="true" ma:displayName="Location" ma:indexed="true" ma:internalName="MediaServiceLocation"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041eb7-80fd-4008-ac2e-210b386c0e1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c05da14-1a8a-4e63-a072-57f16b81ed05}" ma:internalName="TaxCatchAll" ma:showField="CatchAllData" ma:web="3d041eb7-80fd-4008-ac2e-210b386c0e11">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Tags" ma:fieldId="{23f27201-bee3-471e-b2e7-b64fd8b7ca38}" ma:taxonomyMulti="true" ma:sspId="bbe92c9f-cbd9-40b6-b43f-917124bfc720" ma:termSetId="00000000-0000-0000-0000-000000000000" ma:anchorId="00000000-0000-0000-0000-000000000000" ma:open="true" ma:isKeyword="true">
      <xsd:complexType>
        <xsd:sequence>
          <xsd:element ref="pc:Terms" minOccurs="0" maxOccurs="1"/>
        </xsd:sequence>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730066-3341-4D6C-84AA-584EE8295B85}">
  <ds:schemaRefs>
    <ds:schemaRef ds:uri="http://www.w3.org/XML/1998/namespace"/>
    <ds:schemaRef ds:uri="3d041eb7-80fd-4008-ac2e-210b386c0e11"/>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84492b4-dcc0-406b-bdb6-6c9dc9d86328"/>
    <ds:schemaRef ds:uri="http://schemas.microsoft.com/office/2006/metadata/properties"/>
  </ds:schemaRefs>
</ds:datastoreItem>
</file>

<file path=customXml/itemProps2.xml><?xml version="1.0" encoding="utf-8"?>
<ds:datastoreItem xmlns:ds="http://schemas.openxmlformats.org/officeDocument/2006/customXml" ds:itemID="{71CF6537-2B6C-4C11-A5C9-D538CC3FA292}">
  <ds:schemaRefs>
    <ds:schemaRef ds:uri="http://schemas.microsoft.com/sharepoint/v3/contenttype/forms"/>
  </ds:schemaRefs>
</ds:datastoreItem>
</file>

<file path=customXml/itemProps3.xml><?xml version="1.0" encoding="utf-8"?>
<ds:datastoreItem xmlns:ds="http://schemas.openxmlformats.org/officeDocument/2006/customXml" ds:itemID="{98AE3053-BD0F-4A07-BAD3-916F019A1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4492b4-dcc0-406b-bdb6-6c9dc9d86328"/>
    <ds:schemaRef ds:uri="3d041eb7-80fd-4008-ac2e-210b386c0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RLC</Template>
  <TotalTime>5937</TotalTime>
  <Words>1066</Words>
  <Application>Microsoft Macintosh PowerPoint</Application>
  <PresentationFormat>Widescreen</PresentationFormat>
  <Paragraphs>204</Paragraphs>
  <Slides>28</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Archivo</vt:lpstr>
      <vt:lpstr>Archivo ExtraCondensed</vt:lpstr>
      <vt:lpstr>Archivo Light</vt:lpstr>
      <vt:lpstr>Arial</vt:lpstr>
      <vt:lpstr>Avenir</vt:lpstr>
      <vt:lpstr>Calibri</vt:lpstr>
      <vt:lpstr>Cambria</vt:lpstr>
      <vt:lpstr>System Font Regular</vt:lpstr>
      <vt:lpstr>Times</vt:lpstr>
      <vt:lpstr>RLC</vt:lpstr>
      <vt:lpstr>1_Covers</vt:lpstr>
      <vt:lpstr>Repairs in NSW social housing &amp; private rentals</vt:lpstr>
      <vt:lpstr>PowerPoint Presentation</vt:lpstr>
      <vt:lpstr>Acknowledgement of Country</vt:lpstr>
      <vt:lpstr>Outline   Resources www.rlc.org.au/training/repairs             Disclaimer This webinar provides general legal information, correct at the date of the live webinar to the best of our knowledge. This information is not personal legal advice and you should not rely on it for your situation. Anyone needing legal advice should contact a community legal centre or Legal Aid.</vt:lpstr>
      <vt:lpstr>1 Repairs:  Rights &amp; Obligations    </vt:lpstr>
      <vt:lpstr>Repairs: Landlord Obligations</vt:lpstr>
      <vt:lpstr>Repairs: Tenant Obligations</vt:lpstr>
      <vt:lpstr>Repairs: Limits to the Landlord’s Obligations</vt:lpstr>
      <vt:lpstr>2 Getting Repairs Done</vt:lpstr>
      <vt:lpstr>Getting Repairs Done</vt:lpstr>
      <vt:lpstr>NCAT Application</vt:lpstr>
      <vt:lpstr>NCAT: Who is the Respondent?</vt:lpstr>
      <vt:lpstr>NCAT: Orders</vt:lpstr>
      <vt:lpstr>NCAT: Online Application</vt:lpstr>
      <vt:lpstr>NCAT: Online Application (cont.)</vt:lpstr>
      <vt:lpstr>NCAT Conciliation  &amp; Formal Hearings</vt:lpstr>
      <vt:lpstr>Evidence to Support NCAT Application</vt:lpstr>
      <vt:lpstr>3 Navigating the Public Housing Repairs System      </vt:lpstr>
      <vt:lpstr>Reporting repairs in public housing</vt:lpstr>
      <vt:lpstr>MyHousing Repairs</vt:lpstr>
      <vt:lpstr>MyHousing App</vt:lpstr>
      <vt:lpstr>Repairs in public housing: More information</vt:lpstr>
      <vt:lpstr>Repairs in public housing: Further options</vt:lpstr>
      <vt:lpstr>The Repair Kit</vt:lpstr>
      <vt:lpstr>Questions...  &amp; answers    Resources: www.rlc.org.au/training/repairs</vt:lpstr>
      <vt:lpstr>Information &amp; advice www.tenants.org.au</vt:lpstr>
      <vt:lpstr>Community legal education - free webinars &amp; recordings  rlc.org.au/training  Nick Manning:  education@rlc.org.au</vt:lpstr>
      <vt:lpstr>Your feedback is important to us!  rlc.org.au/feedback  or scan this QR code &gt;&gt;&gt;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Magus</dc:creator>
  <cp:lastModifiedBy>Nick Manning</cp:lastModifiedBy>
  <cp:revision>76</cp:revision>
  <dcterms:created xsi:type="dcterms:W3CDTF">2022-01-17T21:59:26Z</dcterms:created>
  <dcterms:modified xsi:type="dcterms:W3CDTF">2025-08-26T21:53:20Z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0x0101004AEAAF42204D254B837A298C3A46D6B1</vt:lpwstr>
  </property>
  <property fmtid="{D5CDD505-2E9C-101B-9397-08002B2CF9AE}" pid="3" name="TaxKeyword">
    <vt:lpwstr/>
  </property>
  <property fmtid="{D5CDD505-2E9C-101B-9397-08002B2CF9AE}" pid="4" name="FunctionOrProject">
    <vt:lpwstr>217</vt:lpwstr>
  </property>
  <property fmtid="{D5CDD505-2E9C-101B-9397-08002B2CF9AE}" pid="5" name="Level5">
    <vt:lpwstr/>
  </property>
  <property fmtid="{D5CDD505-2E9C-101B-9397-08002B2CF9AE}" pid="6" name="Year">
    <vt:lpwstr>296;#2022|e40ebb61-cd7d-4248-9b51-289ea585a5be</vt:lpwstr>
  </property>
  <property fmtid="{D5CDD505-2E9C-101B-9397-08002B2CF9AE}" pid="7" name="MediaServiceImageTags">
    <vt:lpwstr/>
  </property>
  <property fmtid="{D5CDD505-2E9C-101B-9397-08002B2CF9AE}" pid="8" name="Area">
    <vt:lpwstr>37</vt:lpwstr>
  </property>
  <property fmtid="{D5CDD505-2E9C-101B-9397-08002B2CF9AE}" pid="9" name="DocumentSetDescription">
    <vt:lpwstr/>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URL">
    <vt:lpwstr/>
  </property>
  <property fmtid="{D5CDD505-2E9C-101B-9397-08002B2CF9AE}" pid="16" name="xd_Signature">
    <vt:lpwstr/>
  </property>
  <property fmtid="{D5CDD505-2E9C-101B-9397-08002B2CF9AE}" pid="17" name="Function">
    <vt:lpwstr>380</vt:lpwstr>
  </property>
</Properties>
</file>