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92" r:id="rId5"/>
    <p:sldId id="452" r:id="rId6"/>
    <p:sldId id="425" r:id="rId7"/>
    <p:sldId id="463" r:id="rId8"/>
    <p:sldId id="302" r:id="rId9"/>
    <p:sldId id="311" r:id="rId10"/>
    <p:sldId id="767" r:id="rId11"/>
    <p:sldId id="465" r:id="rId12"/>
    <p:sldId id="466" r:id="rId13"/>
    <p:sldId id="464" r:id="rId14"/>
    <p:sldId id="467" r:id="rId15"/>
    <p:sldId id="768" r:id="rId16"/>
    <p:sldId id="439" r:id="rId17"/>
    <p:sldId id="468" r:id="rId18"/>
    <p:sldId id="442" r:id="rId19"/>
    <p:sldId id="469" r:id="rId20"/>
    <p:sldId id="470" r:id="rId21"/>
    <p:sldId id="471" r:id="rId22"/>
    <p:sldId id="472" r:id="rId23"/>
    <p:sldId id="440" r:id="rId24"/>
    <p:sldId id="473" r:id="rId25"/>
    <p:sldId id="445" r:id="rId26"/>
    <p:sldId id="461" r:id="rId27"/>
    <p:sldId id="76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C1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C95D41-FBDA-B515-6387-86F7D427BD98}" v="712" dt="2025-06-24T05:06:10.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86268"/>
  </p:normalViewPr>
  <p:slideViewPr>
    <p:cSldViewPr snapToGrid="0">
      <p:cViewPr>
        <p:scale>
          <a:sx n="50" d="100"/>
          <a:sy n="50" d="100"/>
        </p:scale>
        <p:origin x="24"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3170D1-E798-7A45-8676-C59CC60F22C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5912E1AE-9B35-CA4F-B37D-154F49DBDE40}">
      <dgm:prSet/>
      <dgm:spPr/>
      <dgm:t>
        <a:bodyPr/>
        <a:lstStyle/>
        <a:p>
          <a:r>
            <a:rPr lang="en-US" b="0" i="0" dirty="0"/>
            <a:t>Write to her employer with a ‘letter of demand’</a:t>
          </a:r>
          <a:endParaRPr lang="en-AU" dirty="0"/>
        </a:p>
      </dgm:t>
    </dgm:pt>
    <dgm:pt modelId="{6792DF5A-D733-8840-B5EE-5AB5CCD2FC63}" type="parTrans" cxnId="{94AC1490-CB10-604B-87B7-7C8D7235603A}">
      <dgm:prSet/>
      <dgm:spPr/>
      <dgm:t>
        <a:bodyPr/>
        <a:lstStyle/>
        <a:p>
          <a:endParaRPr lang="en-GB"/>
        </a:p>
      </dgm:t>
    </dgm:pt>
    <dgm:pt modelId="{763712E6-BC4A-5245-857C-8B9699C78811}" type="sibTrans" cxnId="{94AC1490-CB10-604B-87B7-7C8D7235603A}">
      <dgm:prSet/>
      <dgm:spPr/>
      <dgm:t>
        <a:bodyPr/>
        <a:lstStyle/>
        <a:p>
          <a:endParaRPr lang="en-GB"/>
        </a:p>
      </dgm:t>
    </dgm:pt>
    <dgm:pt modelId="{7D45BD41-385F-C849-BAA7-A162843435FD}">
      <dgm:prSet/>
      <dgm:spPr/>
      <dgm:t>
        <a:bodyPr/>
        <a:lstStyle/>
        <a:p>
          <a:r>
            <a:rPr lang="en-AU" dirty="0"/>
            <a:t>Proceed to Court</a:t>
          </a:r>
        </a:p>
      </dgm:t>
    </dgm:pt>
    <dgm:pt modelId="{5621165C-ED54-9A4F-B1B9-C11A0B1D78A7}" type="parTrans" cxnId="{1D7554BD-834F-434F-A84A-978355CD2F68}">
      <dgm:prSet/>
      <dgm:spPr/>
      <dgm:t>
        <a:bodyPr/>
        <a:lstStyle/>
        <a:p>
          <a:endParaRPr lang="en-GB"/>
        </a:p>
      </dgm:t>
    </dgm:pt>
    <dgm:pt modelId="{45052526-8534-F740-A9A8-37E6110DEAE8}" type="sibTrans" cxnId="{1D7554BD-834F-434F-A84A-978355CD2F68}">
      <dgm:prSet/>
      <dgm:spPr/>
      <dgm:t>
        <a:bodyPr/>
        <a:lstStyle/>
        <a:p>
          <a:endParaRPr lang="en-GB"/>
        </a:p>
      </dgm:t>
    </dgm:pt>
    <dgm:pt modelId="{FFCA9390-4A28-3B47-BA7C-2225E71341E2}">
      <dgm:prSet/>
      <dgm:spPr/>
      <dgm:t>
        <a:bodyPr/>
        <a:lstStyle/>
        <a:p>
          <a:r>
            <a:rPr lang="en-AU" dirty="0"/>
            <a:t>Make a complaint to the Fair Work Ombudsman</a:t>
          </a:r>
        </a:p>
      </dgm:t>
    </dgm:pt>
    <dgm:pt modelId="{D0D5D1F7-4121-2D40-82BA-257D31181CE1}" type="parTrans" cxnId="{569AC0F2-8038-B24A-A720-7C543A955A95}">
      <dgm:prSet/>
      <dgm:spPr/>
      <dgm:t>
        <a:bodyPr/>
        <a:lstStyle/>
        <a:p>
          <a:endParaRPr lang="en-GB"/>
        </a:p>
      </dgm:t>
    </dgm:pt>
    <dgm:pt modelId="{A19DE137-BF1D-1042-8695-FA3A9052F958}" type="sibTrans" cxnId="{569AC0F2-8038-B24A-A720-7C543A955A95}">
      <dgm:prSet/>
      <dgm:spPr/>
      <dgm:t>
        <a:bodyPr/>
        <a:lstStyle/>
        <a:p>
          <a:endParaRPr lang="en-GB"/>
        </a:p>
      </dgm:t>
    </dgm:pt>
    <dgm:pt modelId="{2B326AE3-4C33-47F4-A056-903AA10FD313}">
      <dgm:prSet/>
      <dgm:spPr/>
      <dgm:t>
        <a:bodyPr/>
        <a:lstStyle/>
        <a:p>
          <a:r>
            <a:rPr lang="en-AU" dirty="0"/>
            <a:t>Make a complaint to the ATO</a:t>
          </a:r>
        </a:p>
      </dgm:t>
    </dgm:pt>
    <dgm:pt modelId="{0BA7EFEA-9499-47BA-A4A9-6A3E2A137723}" type="parTrans" cxnId="{9EFF1442-EF27-41EB-A66E-272964EEF9B8}">
      <dgm:prSet/>
      <dgm:spPr/>
      <dgm:t>
        <a:bodyPr/>
        <a:lstStyle/>
        <a:p>
          <a:endParaRPr lang="en-AU"/>
        </a:p>
      </dgm:t>
    </dgm:pt>
    <dgm:pt modelId="{286F7D4A-1AFA-48B5-B4EB-3107E9135869}" type="sibTrans" cxnId="{9EFF1442-EF27-41EB-A66E-272964EEF9B8}">
      <dgm:prSet/>
      <dgm:spPr/>
      <dgm:t>
        <a:bodyPr/>
        <a:lstStyle/>
        <a:p>
          <a:endParaRPr lang="en-AU"/>
        </a:p>
      </dgm:t>
    </dgm:pt>
    <dgm:pt modelId="{7C00861E-879D-4A4B-9C79-CA6BB0752399}">
      <dgm:prSet/>
      <dgm:spPr/>
      <dgm:t>
        <a:bodyPr/>
        <a:lstStyle/>
        <a:p>
          <a:r>
            <a:rPr lang="en-AU" dirty="0"/>
            <a:t>Get legal advice</a:t>
          </a:r>
        </a:p>
      </dgm:t>
    </dgm:pt>
    <dgm:pt modelId="{E5083DA1-60C4-4FB4-B7CE-DDC349DAFADD}" type="parTrans" cxnId="{30FDAF64-FFBB-403B-915C-B74420D73ACD}">
      <dgm:prSet/>
      <dgm:spPr/>
      <dgm:t>
        <a:bodyPr/>
        <a:lstStyle/>
        <a:p>
          <a:endParaRPr lang="en-AU"/>
        </a:p>
      </dgm:t>
    </dgm:pt>
    <dgm:pt modelId="{47A81F4C-A1B6-4C1B-A16C-4F7809F78936}" type="sibTrans" cxnId="{30FDAF64-FFBB-403B-915C-B74420D73ACD}">
      <dgm:prSet/>
      <dgm:spPr/>
      <dgm:t>
        <a:bodyPr/>
        <a:lstStyle/>
        <a:p>
          <a:endParaRPr lang="en-AU"/>
        </a:p>
      </dgm:t>
    </dgm:pt>
    <dgm:pt modelId="{CFAFE549-DEC4-1143-82D4-06A379D23F05}" type="pres">
      <dgm:prSet presAssocID="{C73170D1-E798-7A45-8676-C59CC60F22C9}" presName="linear" presStyleCnt="0">
        <dgm:presLayoutVars>
          <dgm:animLvl val="lvl"/>
          <dgm:resizeHandles val="exact"/>
        </dgm:presLayoutVars>
      </dgm:prSet>
      <dgm:spPr/>
    </dgm:pt>
    <dgm:pt modelId="{D3E0EFE7-6913-3B4F-BFE5-C29B5A254491}" type="pres">
      <dgm:prSet presAssocID="{5912E1AE-9B35-CA4F-B37D-154F49DBDE40}" presName="parentText" presStyleLbl="node1" presStyleIdx="0" presStyleCnt="5">
        <dgm:presLayoutVars>
          <dgm:chMax val="0"/>
          <dgm:bulletEnabled val="1"/>
        </dgm:presLayoutVars>
      </dgm:prSet>
      <dgm:spPr/>
    </dgm:pt>
    <dgm:pt modelId="{D51C4F2F-805E-6D40-954B-3998496BD2C5}" type="pres">
      <dgm:prSet presAssocID="{763712E6-BC4A-5245-857C-8B9699C78811}" presName="spacer" presStyleCnt="0"/>
      <dgm:spPr/>
    </dgm:pt>
    <dgm:pt modelId="{90FF3269-2A8F-B44A-B00A-DD8C8DF5B0F3}" type="pres">
      <dgm:prSet presAssocID="{7D45BD41-385F-C849-BAA7-A162843435FD}" presName="parentText" presStyleLbl="node1" presStyleIdx="1" presStyleCnt="5">
        <dgm:presLayoutVars>
          <dgm:chMax val="0"/>
          <dgm:bulletEnabled val="1"/>
        </dgm:presLayoutVars>
      </dgm:prSet>
      <dgm:spPr/>
    </dgm:pt>
    <dgm:pt modelId="{EA92365B-7AC6-D149-B496-CCC313D44DF8}" type="pres">
      <dgm:prSet presAssocID="{45052526-8534-F740-A9A8-37E6110DEAE8}" presName="spacer" presStyleCnt="0"/>
      <dgm:spPr/>
    </dgm:pt>
    <dgm:pt modelId="{770A4492-CA02-614E-9D2F-7E5C367636C0}" type="pres">
      <dgm:prSet presAssocID="{FFCA9390-4A28-3B47-BA7C-2225E71341E2}" presName="parentText" presStyleLbl="node1" presStyleIdx="2" presStyleCnt="5">
        <dgm:presLayoutVars>
          <dgm:chMax val="0"/>
          <dgm:bulletEnabled val="1"/>
        </dgm:presLayoutVars>
      </dgm:prSet>
      <dgm:spPr/>
    </dgm:pt>
    <dgm:pt modelId="{BB1E9741-5CB8-451B-B222-DA6BB0D1D70C}" type="pres">
      <dgm:prSet presAssocID="{A19DE137-BF1D-1042-8695-FA3A9052F958}" presName="spacer" presStyleCnt="0"/>
      <dgm:spPr/>
    </dgm:pt>
    <dgm:pt modelId="{E85D7BE6-550F-475C-AC81-84CCC8D6EF0A}" type="pres">
      <dgm:prSet presAssocID="{2B326AE3-4C33-47F4-A056-903AA10FD313}" presName="parentText" presStyleLbl="node1" presStyleIdx="3" presStyleCnt="5">
        <dgm:presLayoutVars>
          <dgm:chMax val="0"/>
          <dgm:bulletEnabled val="1"/>
        </dgm:presLayoutVars>
      </dgm:prSet>
      <dgm:spPr/>
    </dgm:pt>
    <dgm:pt modelId="{1FB2797C-261E-4674-9D54-C1D411148A79}" type="pres">
      <dgm:prSet presAssocID="{286F7D4A-1AFA-48B5-B4EB-3107E9135869}" presName="spacer" presStyleCnt="0"/>
      <dgm:spPr/>
    </dgm:pt>
    <dgm:pt modelId="{59CFBF08-291B-402C-840A-A6C7DE2F9764}" type="pres">
      <dgm:prSet presAssocID="{7C00861E-879D-4A4B-9C79-CA6BB0752399}" presName="parentText" presStyleLbl="node1" presStyleIdx="4" presStyleCnt="5">
        <dgm:presLayoutVars>
          <dgm:chMax val="0"/>
          <dgm:bulletEnabled val="1"/>
        </dgm:presLayoutVars>
      </dgm:prSet>
      <dgm:spPr/>
    </dgm:pt>
  </dgm:ptLst>
  <dgm:cxnLst>
    <dgm:cxn modelId="{E44FB30C-B605-0149-A8F1-219C55117884}" type="presOf" srcId="{FFCA9390-4A28-3B47-BA7C-2225E71341E2}" destId="{770A4492-CA02-614E-9D2F-7E5C367636C0}" srcOrd="0" destOrd="0" presId="urn:microsoft.com/office/officeart/2005/8/layout/vList2"/>
    <dgm:cxn modelId="{F5F1892B-B2A0-4DD6-806F-D5CFFBDFB84F}" type="presOf" srcId="{2B326AE3-4C33-47F4-A056-903AA10FD313}" destId="{E85D7BE6-550F-475C-AC81-84CCC8D6EF0A}" srcOrd="0" destOrd="0" presId="urn:microsoft.com/office/officeart/2005/8/layout/vList2"/>
    <dgm:cxn modelId="{C2223E5F-E1A2-A941-9A4B-01CAB25D8749}" type="presOf" srcId="{5912E1AE-9B35-CA4F-B37D-154F49DBDE40}" destId="{D3E0EFE7-6913-3B4F-BFE5-C29B5A254491}" srcOrd="0" destOrd="0" presId="urn:microsoft.com/office/officeart/2005/8/layout/vList2"/>
    <dgm:cxn modelId="{9EFF1442-EF27-41EB-A66E-272964EEF9B8}" srcId="{C73170D1-E798-7A45-8676-C59CC60F22C9}" destId="{2B326AE3-4C33-47F4-A056-903AA10FD313}" srcOrd="3" destOrd="0" parTransId="{0BA7EFEA-9499-47BA-A4A9-6A3E2A137723}" sibTransId="{286F7D4A-1AFA-48B5-B4EB-3107E9135869}"/>
    <dgm:cxn modelId="{30FDAF64-FFBB-403B-915C-B74420D73ACD}" srcId="{C73170D1-E798-7A45-8676-C59CC60F22C9}" destId="{7C00861E-879D-4A4B-9C79-CA6BB0752399}" srcOrd="4" destOrd="0" parTransId="{E5083DA1-60C4-4FB4-B7CE-DDC349DAFADD}" sibTransId="{47A81F4C-A1B6-4C1B-A16C-4F7809F78936}"/>
    <dgm:cxn modelId="{3BDCD971-24DD-AA46-8C18-41BB6773C870}" type="presOf" srcId="{7D45BD41-385F-C849-BAA7-A162843435FD}" destId="{90FF3269-2A8F-B44A-B00A-DD8C8DF5B0F3}" srcOrd="0" destOrd="0" presId="urn:microsoft.com/office/officeart/2005/8/layout/vList2"/>
    <dgm:cxn modelId="{1D78447B-DCCD-4BEC-9A7F-AC3396B6CDF6}" type="presOf" srcId="{7C00861E-879D-4A4B-9C79-CA6BB0752399}" destId="{59CFBF08-291B-402C-840A-A6C7DE2F9764}" srcOrd="0" destOrd="0" presId="urn:microsoft.com/office/officeart/2005/8/layout/vList2"/>
    <dgm:cxn modelId="{94AC1490-CB10-604B-87B7-7C8D7235603A}" srcId="{C73170D1-E798-7A45-8676-C59CC60F22C9}" destId="{5912E1AE-9B35-CA4F-B37D-154F49DBDE40}" srcOrd="0" destOrd="0" parTransId="{6792DF5A-D733-8840-B5EE-5AB5CCD2FC63}" sibTransId="{763712E6-BC4A-5245-857C-8B9699C78811}"/>
    <dgm:cxn modelId="{1D7554BD-834F-434F-A84A-978355CD2F68}" srcId="{C73170D1-E798-7A45-8676-C59CC60F22C9}" destId="{7D45BD41-385F-C849-BAA7-A162843435FD}" srcOrd="1" destOrd="0" parTransId="{5621165C-ED54-9A4F-B1B9-C11A0B1D78A7}" sibTransId="{45052526-8534-F740-A9A8-37E6110DEAE8}"/>
    <dgm:cxn modelId="{569AC0F2-8038-B24A-A720-7C543A955A95}" srcId="{C73170D1-E798-7A45-8676-C59CC60F22C9}" destId="{FFCA9390-4A28-3B47-BA7C-2225E71341E2}" srcOrd="2" destOrd="0" parTransId="{D0D5D1F7-4121-2D40-82BA-257D31181CE1}" sibTransId="{A19DE137-BF1D-1042-8695-FA3A9052F958}"/>
    <dgm:cxn modelId="{8F6F3CFE-B2A7-3C49-A465-C0DB58C68CD8}" type="presOf" srcId="{C73170D1-E798-7A45-8676-C59CC60F22C9}" destId="{CFAFE549-DEC4-1143-82D4-06A379D23F05}" srcOrd="0" destOrd="0" presId="urn:microsoft.com/office/officeart/2005/8/layout/vList2"/>
    <dgm:cxn modelId="{443FC6C6-1A42-6B41-A12B-282E966AB419}" type="presParOf" srcId="{CFAFE549-DEC4-1143-82D4-06A379D23F05}" destId="{D3E0EFE7-6913-3B4F-BFE5-C29B5A254491}" srcOrd="0" destOrd="0" presId="urn:microsoft.com/office/officeart/2005/8/layout/vList2"/>
    <dgm:cxn modelId="{3282CB0C-1E39-3A44-84D7-16B68234D682}" type="presParOf" srcId="{CFAFE549-DEC4-1143-82D4-06A379D23F05}" destId="{D51C4F2F-805E-6D40-954B-3998496BD2C5}" srcOrd="1" destOrd="0" presId="urn:microsoft.com/office/officeart/2005/8/layout/vList2"/>
    <dgm:cxn modelId="{48FD1772-8B21-FE47-8EAF-58EC6B2A6CFA}" type="presParOf" srcId="{CFAFE549-DEC4-1143-82D4-06A379D23F05}" destId="{90FF3269-2A8F-B44A-B00A-DD8C8DF5B0F3}" srcOrd="2" destOrd="0" presId="urn:microsoft.com/office/officeart/2005/8/layout/vList2"/>
    <dgm:cxn modelId="{D953BDBB-D7C8-3A49-B05A-8229688B7CB0}" type="presParOf" srcId="{CFAFE549-DEC4-1143-82D4-06A379D23F05}" destId="{EA92365B-7AC6-D149-B496-CCC313D44DF8}" srcOrd="3" destOrd="0" presId="urn:microsoft.com/office/officeart/2005/8/layout/vList2"/>
    <dgm:cxn modelId="{D667BED6-EB09-9540-8CA9-4774A4D543E5}" type="presParOf" srcId="{CFAFE549-DEC4-1143-82D4-06A379D23F05}" destId="{770A4492-CA02-614E-9D2F-7E5C367636C0}" srcOrd="4" destOrd="0" presId="urn:microsoft.com/office/officeart/2005/8/layout/vList2"/>
    <dgm:cxn modelId="{76AD921D-A550-4366-A2D4-5C42B4143CA0}" type="presParOf" srcId="{CFAFE549-DEC4-1143-82D4-06A379D23F05}" destId="{BB1E9741-5CB8-451B-B222-DA6BB0D1D70C}" srcOrd="5" destOrd="0" presId="urn:microsoft.com/office/officeart/2005/8/layout/vList2"/>
    <dgm:cxn modelId="{2D6DC8E2-C2F7-45D8-8B6F-0EBB0C5376CA}" type="presParOf" srcId="{CFAFE549-DEC4-1143-82D4-06A379D23F05}" destId="{E85D7BE6-550F-475C-AC81-84CCC8D6EF0A}" srcOrd="6" destOrd="0" presId="urn:microsoft.com/office/officeart/2005/8/layout/vList2"/>
    <dgm:cxn modelId="{4F631793-0038-4A80-B709-8F9C522AE848}" type="presParOf" srcId="{CFAFE549-DEC4-1143-82D4-06A379D23F05}" destId="{1FB2797C-261E-4674-9D54-C1D411148A79}" srcOrd="7" destOrd="0" presId="urn:microsoft.com/office/officeart/2005/8/layout/vList2"/>
    <dgm:cxn modelId="{B785910D-2AA5-4BC5-B3BA-FABA0B3F2786}" type="presParOf" srcId="{CFAFE549-DEC4-1143-82D4-06A379D23F05}" destId="{59CFBF08-291B-402C-840A-A6C7DE2F9764}"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EBC8FB-E0CD-BE42-94AB-25E498055354}" type="doc">
      <dgm:prSet loTypeId="urn:microsoft.com/office/officeart/2005/8/layout/lProcess1" loCatId="" qsTypeId="urn:microsoft.com/office/officeart/2005/8/quickstyle/simple1" qsCatId="simple" csTypeId="urn:microsoft.com/office/officeart/2005/8/colors/accent1_2" csCatId="accent1" phldr="1"/>
      <dgm:spPr/>
      <dgm:t>
        <a:bodyPr/>
        <a:lstStyle/>
        <a:p>
          <a:endParaRPr lang="en-GB"/>
        </a:p>
      </dgm:t>
    </dgm:pt>
    <dgm:pt modelId="{31E02AF8-C279-5B44-858D-6654F889A2C8}">
      <dgm:prSet phldrT="[Text]"/>
      <dgm:spPr/>
      <dgm:t>
        <a:bodyPr/>
        <a:lstStyle/>
        <a:p>
          <a:r>
            <a:rPr lang="en-GB" dirty="0"/>
            <a:t>Local Court, Industrial Court or Federal Courts</a:t>
          </a:r>
        </a:p>
      </dgm:t>
    </dgm:pt>
    <dgm:pt modelId="{4D9A6A1B-0983-2E4E-A1D3-B8D0A30E04F9}" type="parTrans" cxnId="{F2BA56FF-7306-CD4B-BB1C-B578D808D762}">
      <dgm:prSet/>
      <dgm:spPr/>
      <dgm:t>
        <a:bodyPr/>
        <a:lstStyle/>
        <a:p>
          <a:endParaRPr lang="en-GB"/>
        </a:p>
      </dgm:t>
    </dgm:pt>
    <dgm:pt modelId="{8FB180A5-30DD-B046-AD66-E6E52F5EC7A5}" type="sibTrans" cxnId="{F2BA56FF-7306-CD4B-BB1C-B578D808D762}">
      <dgm:prSet/>
      <dgm:spPr/>
      <dgm:t>
        <a:bodyPr/>
        <a:lstStyle/>
        <a:p>
          <a:endParaRPr lang="en-GB"/>
        </a:p>
      </dgm:t>
    </dgm:pt>
    <dgm:pt modelId="{4849A278-9CCE-1B4D-B503-E1620D3D3D91}">
      <dgm:prSet phldrT="[Text]"/>
      <dgm:spPr/>
      <dgm:t>
        <a:bodyPr/>
        <a:lstStyle/>
        <a:p>
          <a:r>
            <a:rPr lang="en-GB" dirty="0"/>
            <a:t>Small Claims or General Division</a:t>
          </a:r>
        </a:p>
      </dgm:t>
    </dgm:pt>
    <dgm:pt modelId="{5C3F7F7A-1E0F-1847-91BA-8C205DFBE4C8}" type="parTrans" cxnId="{F93BCC01-3132-E444-A977-7912728A0E85}">
      <dgm:prSet/>
      <dgm:spPr/>
      <dgm:t>
        <a:bodyPr/>
        <a:lstStyle/>
        <a:p>
          <a:endParaRPr lang="en-GB"/>
        </a:p>
      </dgm:t>
    </dgm:pt>
    <dgm:pt modelId="{AFC52612-0EE2-BA47-BE3E-5CFC5D33D535}" type="sibTrans" cxnId="{F93BCC01-3132-E444-A977-7912728A0E85}">
      <dgm:prSet/>
      <dgm:spPr/>
      <dgm:t>
        <a:bodyPr/>
        <a:lstStyle/>
        <a:p>
          <a:endParaRPr lang="en-GB"/>
        </a:p>
      </dgm:t>
    </dgm:pt>
    <dgm:pt modelId="{C13D89B8-EBBC-A84D-AD28-76D8B2B110E2}">
      <dgm:prSet phldrT="[Text]"/>
      <dgm:spPr/>
      <dgm:t>
        <a:bodyPr/>
        <a:lstStyle/>
        <a:p>
          <a:r>
            <a:rPr lang="en-GB" dirty="0"/>
            <a:t>Filing Fee</a:t>
          </a:r>
        </a:p>
      </dgm:t>
    </dgm:pt>
    <dgm:pt modelId="{93AD35A4-32C1-684E-AF75-866570256E5B}" type="parTrans" cxnId="{88A1A247-BAE6-694B-B743-79CC5B75AF37}">
      <dgm:prSet/>
      <dgm:spPr/>
      <dgm:t>
        <a:bodyPr/>
        <a:lstStyle/>
        <a:p>
          <a:endParaRPr lang="en-GB"/>
        </a:p>
      </dgm:t>
    </dgm:pt>
    <dgm:pt modelId="{1EDB4234-0330-FE46-9D0B-768A6C50AF04}" type="sibTrans" cxnId="{88A1A247-BAE6-694B-B743-79CC5B75AF37}">
      <dgm:prSet/>
      <dgm:spPr/>
      <dgm:t>
        <a:bodyPr/>
        <a:lstStyle/>
        <a:p>
          <a:endParaRPr lang="en-GB"/>
        </a:p>
      </dgm:t>
    </dgm:pt>
    <dgm:pt modelId="{CA69A7BA-0F6E-104C-BFB1-4AF8047C1085}">
      <dgm:prSet/>
      <dgm:spPr/>
      <dgm:t>
        <a:bodyPr/>
        <a:lstStyle/>
        <a:p>
          <a:r>
            <a:rPr lang="en-GB" dirty="0"/>
            <a:t>Service</a:t>
          </a:r>
        </a:p>
      </dgm:t>
    </dgm:pt>
    <dgm:pt modelId="{B39D8F88-B548-E24C-8B0C-EC0C82D17F64}" type="parTrans" cxnId="{A935132B-726E-D441-8173-DC6DE6FC7B68}">
      <dgm:prSet/>
      <dgm:spPr/>
      <dgm:t>
        <a:bodyPr/>
        <a:lstStyle/>
        <a:p>
          <a:endParaRPr lang="en-GB"/>
        </a:p>
      </dgm:t>
    </dgm:pt>
    <dgm:pt modelId="{69E22E14-7FC3-0243-9908-86EFC13D46ED}" type="sibTrans" cxnId="{A935132B-726E-D441-8173-DC6DE6FC7B68}">
      <dgm:prSet/>
      <dgm:spPr/>
      <dgm:t>
        <a:bodyPr/>
        <a:lstStyle/>
        <a:p>
          <a:endParaRPr lang="en-GB"/>
        </a:p>
      </dgm:t>
    </dgm:pt>
    <dgm:pt modelId="{099DA7B3-9980-F24D-A5FE-B80EEFF54DA2}">
      <dgm:prSet/>
      <dgm:spPr/>
      <dgm:t>
        <a:bodyPr/>
        <a:lstStyle/>
        <a:p>
          <a:r>
            <a:rPr lang="en-GB" dirty="0"/>
            <a:t>Dispute Resolution</a:t>
          </a:r>
        </a:p>
      </dgm:t>
    </dgm:pt>
    <dgm:pt modelId="{9B8DB97C-9AD6-BF4A-8D11-CAE3FDCB3A33}" type="parTrans" cxnId="{62B6491B-4923-B349-B784-35F3C7269BD9}">
      <dgm:prSet/>
      <dgm:spPr/>
      <dgm:t>
        <a:bodyPr/>
        <a:lstStyle/>
        <a:p>
          <a:endParaRPr lang="en-GB"/>
        </a:p>
      </dgm:t>
    </dgm:pt>
    <dgm:pt modelId="{D8DCFD9F-287D-BB40-A5A7-5586975EA471}" type="sibTrans" cxnId="{62B6491B-4923-B349-B784-35F3C7269BD9}">
      <dgm:prSet/>
      <dgm:spPr/>
      <dgm:t>
        <a:bodyPr/>
        <a:lstStyle/>
        <a:p>
          <a:endParaRPr lang="en-GB"/>
        </a:p>
      </dgm:t>
    </dgm:pt>
    <dgm:pt modelId="{91B1420D-A0FB-B847-B679-F2FEAABBB0CB}">
      <dgm:prSet/>
      <dgm:spPr/>
      <dgm:t>
        <a:bodyPr/>
        <a:lstStyle/>
        <a:p>
          <a:r>
            <a:rPr lang="en-GB" dirty="0"/>
            <a:t>Filing Evidence and Submissions</a:t>
          </a:r>
        </a:p>
      </dgm:t>
    </dgm:pt>
    <dgm:pt modelId="{04DEB453-D8F8-954C-B9D6-CF304842B585}" type="parTrans" cxnId="{5887D21F-BA77-5643-8E44-91E3091DF822}">
      <dgm:prSet/>
      <dgm:spPr/>
      <dgm:t>
        <a:bodyPr/>
        <a:lstStyle/>
        <a:p>
          <a:endParaRPr lang="en-GB"/>
        </a:p>
      </dgm:t>
    </dgm:pt>
    <dgm:pt modelId="{6F75D962-C805-9241-8582-CFDD0180CF2D}" type="sibTrans" cxnId="{5887D21F-BA77-5643-8E44-91E3091DF822}">
      <dgm:prSet/>
      <dgm:spPr/>
      <dgm:t>
        <a:bodyPr/>
        <a:lstStyle/>
        <a:p>
          <a:endParaRPr lang="en-GB"/>
        </a:p>
      </dgm:t>
    </dgm:pt>
    <dgm:pt modelId="{5297C9C1-AD28-EA4E-9A0F-1D175202F90F}">
      <dgm:prSet/>
      <dgm:spPr/>
      <dgm:t>
        <a:bodyPr/>
        <a:lstStyle/>
        <a:p>
          <a:r>
            <a:rPr lang="en-GB" dirty="0"/>
            <a:t>Hearing</a:t>
          </a:r>
        </a:p>
      </dgm:t>
    </dgm:pt>
    <dgm:pt modelId="{82F4244D-0C79-B045-AD99-F42BE3167AD0}" type="parTrans" cxnId="{39C962E2-5FF9-D246-8EB4-67F761528225}">
      <dgm:prSet/>
      <dgm:spPr/>
      <dgm:t>
        <a:bodyPr/>
        <a:lstStyle/>
        <a:p>
          <a:endParaRPr lang="en-GB"/>
        </a:p>
      </dgm:t>
    </dgm:pt>
    <dgm:pt modelId="{803CC208-3618-4645-94DA-EA57FEB34043}" type="sibTrans" cxnId="{39C962E2-5FF9-D246-8EB4-67F761528225}">
      <dgm:prSet/>
      <dgm:spPr/>
      <dgm:t>
        <a:bodyPr/>
        <a:lstStyle/>
        <a:p>
          <a:endParaRPr lang="en-GB"/>
        </a:p>
      </dgm:t>
    </dgm:pt>
    <dgm:pt modelId="{A2C39B5C-9151-4083-9AF1-D7DFE4F748D9}">
      <dgm:prSet/>
      <dgm:spPr/>
      <dgm:t>
        <a:bodyPr/>
        <a:lstStyle/>
        <a:p>
          <a:r>
            <a:rPr lang="en-GB" dirty="0"/>
            <a:t>Enforcement</a:t>
          </a:r>
        </a:p>
      </dgm:t>
    </dgm:pt>
    <dgm:pt modelId="{E6259243-043F-475A-9B7D-885A41C8BD69}" type="parTrans" cxnId="{182B73F3-B426-453B-8E1A-CB985E13EE32}">
      <dgm:prSet/>
      <dgm:spPr/>
      <dgm:t>
        <a:bodyPr/>
        <a:lstStyle/>
        <a:p>
          <a:endParaRPr lang="en-AU"/>
        </a:p>
      </dgm:t>
    </dgm:pt>
    <dgm:pt modelId="{4C92A17C-5649-4B24-8D8F-53A0504E4387}" type="sibTrans" cxnId="{182B73F3-B426-453B-8E1A-CB985E13EE32}">
      <dgm:prSet/>
      <dgm:spPr/>
      <dgm:t>
        <a:bodyPr/>
        <a:lstStyle/>
        <a:p>
          <a:endParaRPr lang="en-AU"/>
        </a:p>
      </dgm:t>
    </dgm:pt>
    <dgm:pt modelId="{9DFE26F6-936B-CF44-9C10-8B96E22ECF1D}" type="pres">
      <dgm:prSet presAssocID="{DDEBC8FB-E0CD-BE42-94AB-25E498055354}" presName="Name0" presStyleCnt="0">
        <dgm:presLayoutVars>
          <dgm:dir/>
          <dgm:animLvl val="lvl"/>
          <dgm:resizeHandles val="exact"/>
        </dgm:presLayoutVars>
      </dgm:prSet>
      <dgm:spPr/>
    </dgm:pt>
    <dgm:pt modelId="{A029C05C-DAD3-FA47-876A-4E6ECDB59538}" type="pres">
      <dgm:prSet presAssocID="{31E02AF8-C279-5B44-858D-6654F889A2C8}" presName="vertFlow" presStyleCnt="0"/>
      <dgm:spPr/>
    </dgm:pt>
    <dgm:pt modelId="{7A15588A-2F37-824D-8CAA-6CDDA74DAAFA}" type="pres">
      <dgm:prSet presAssocID="{31E02AF8-C279-5B44-858D-6654F889A2C8}" presName="header" presStyleLbl="node1" presStyleIdx="0" presStyleCnt="1"/>
      <dgm:spPr/>
    </dgm:pt>
    <dgm:pt modelId="{A587D1F5-1E88-A24C-82C5-A9E2A866CA48}" type="pres">
      <dgm:prSet presAssocID="{5C3F7F7A-1E0F-1847-91BA-8C205DFBE4C8}" presName="parTrans" presStyleLbl="sibTrans2D1" presStyleIdx="0" presStyleCnt="7"/>
      <dgm:spPr/>
    </dgm:pt>
    <dgm:pt modelId="{0C8F88BB-63F5-FA43-9BD9-79CD0C34E677}" type="pres">
      <dgm:prSet presAssocID="{4849A278-9CCE-1B4D-B503-E1620D3D3D91}" presName="child" presStyleLbl="alignAccFollowNode1" presStyleIdx="0" presStyleCnt="7">
        <dgm:presLayoutVars>
          <dgm:chMax val="0"/>
          <dgm:bulletEnabled val="1"/>
        </dgm:presLayoutVars>
      </dgm:prSet>
      <dgm:spPr/>
    </dgm:pt>
    <dgm:pt modelId="{B636E5F2-06D4-CD4C-822E-C9017BD9D6D4}" type="pres">
      <dgm:prSet presAssocID="{AFC52612-0EE2-BA47-BE3E-5CFC5D33D535}" presName="sibTrans" presStyleLbl="sibTrans2D1" presStyleIdx="1" presStyleCnt="7"/>
      <dgm:spPr/>
    </dgm:pt>
    <dgm:pt modelId="{D17C2B4F-F864-B142-B1E9-17448AC7FDE8}" type="pres">
      <dgm:prSet presAssocID="{C13D89B8-EBBC-A84D-AD28-76D8B2B110E2}" presName="child" presStyleLbl="alignAccFollowNode1" presStyleIdx="1" presStyleCnt="7">
        <dgm:presLayoutVars>
          <dgm:chMax val="0"/>
          <dgm:bulletEnabled val="1"/>
        </dgm:presLayoutVars>
      </dgm:prSet>
      <dgm:spPr/>
    </dgm:pt>
    <dgm:pt modelId="{6DB7FBD7-8C42-F64F-B588-4D7AF582B114}" type="pres">
      <dgm:prSet presAssocID="{1EDB4234-0330-FE46-9D0B-768A6C50AF04}" presName="sibTrans" presStyleLbl="sibTrans2D1" presStyleIdx="2" presStyleCnt="7"/>
      <dgm:spPr/>
    </dgm:pt>
    <dgm:pt modelId="{CB922FBB-775E-A140-A6BF-DF7D6D84556F}" type="pres">
      <dgm:prSet presAssocID="{CA69A7BA-0F6E-104C-BFB1-4AF8047C1085}" presName="child" presStyleLbl="alignAccFollowNode1" presStyleIdx="2" presStyleCnt="7">
        <dgm:presLayoutVars>
          <dgm:chMax val="0"/>
          <dgm:bulletEnabled val="1"/>
        </dgm:presLayoutVars>
      </dgm:prSet>
      <dgm:spPr/>
    </dgm:pt>
    <dgm:pt modelId="{FF3FC10A-C325-E34D-AE4D-6D6D5F9BA5E5}" type="pres">
      <dgm:prSet presAssocID="{69E22E14-7FC3-0243-9908-86EFC13D46ED}" presName="sibTrans" presStyleLbl="sibTrans2D1" presStyleIdx="3" presStyleCnt="7"/>
      <dgm:spPr/>
    </dgm:pt>
    <dgm:pt modelId="{9E197B23-A07B-DA48-8D78-16E84A9B6AB5}" type="pres">
      <dgm:prSet presAssocID="{099DA7B3-9980-F24D-A5FE-B80EEFF54DA2}" presName="child" presStyleLbl="alignAccFollowNode1" presStyleIdx="3" presStyleCnt="7">
        <dgm:presLayoutVars>
          <dgm:chMax val="0"/>
          <dgm:bulletEnabled val="1"/>
        </dgm:presLayoutVars>
      </dgm:prSet>
      <dgm:spPr/>
    </dgm:pt>
    <dgm:pt modelId="{BC56D3C3-B4D5-0743-BCBE-5E67B32DF46B}" type="pres">
      <dgm:prSet presAssocID="{D8DCFD9F-287D-BB40-A5A7-5586975EA471}" presName="sibTrans" presStyleLbl="sibTrans2D1" presStyleIdx="4" presStyleCnt="7"/>
      <dgm:spPr/>
    </dgm:pt>
    <dgm:pt modelId="{7121260C-9D50-DB48-BD62-D2EA7F4BB2DF}" type="pres">
      <dgm:prSet presAssocID="{91B1420D-A0FB-B847-B679-F2FEAABBB0CB}" presName="child" presStyleLbl="alignAccFollowNode1" presStyleIdx="4" presStyleCnt="7">
        <dgm:presLayoutVars>
          <dgm:chMax val="0"/>
          <dgm:bulletEnabled val="1"/>
        </dgm:presLayoutVars>
      </dgm:prSet>
      <dgm:spPr/>
    </dgm:pt>
    <dgm:pt modelId="{7C821B98-5065-3F43-ACDA-4B3899034D2A}" type="pres">
      <dgm:prSet presAssocID="{6F75D962-C805-9241-8582-CFDD0180CF2D}" presName="sibTrans" presStyleLbl="sibTrans2D1" presStyleIdx="5" presStyleCnt="7"/>
      <dgm:spPr/>
    </dgm:pt>
    <dgm:pt modelId="{5833C9A7-D57C-C448-B0CF-265EEFC69B48}" type="pres">
      <dgm:prSet presAssocID="{5297C9C1-AD28-EA4E-9A0F-1D175202F90F}" presName="child" presStyleLbl="alignAccFollowNode1" presStyleIdx="5" presStyleCnt="7">
        <dgm:presLayoutVars>
          <dgm:chMax val="0"/>
          <dgm:bulletEnabled val="1"/>
        </dgm:presLayoutVars>
      </dgm:prSet>
      <dgm:spPr/>
    </dgm:pt>
    <dgm:pt modelId="{92A67E1B-4DFA-4100-A193-86CCABFB2BBD}" type="pres">
      <dgm:prSet presAssocID="{803CC208-3618-4645-94DA-EA57FEB34043}" presName="sibTrans" presStyleLbl="sibTrans2D1" presStyleIdx="6" presStyleCnt="7"/>
      <dgm:spPr/>
    </dgm:pt>
    <dgm:pt modelId="{62FFEB5D-70EA-4A26-8BF4-ACD6E02EA3CD}" type="pres">
      <dgm:prSet presAssocID="{A2C39B5C-9151-4083-9AF1-D7DFE4F748D9}" presName="child" presStyleLbl="alignAccFollowNode1" presStyleIdx="6" presStyleCnt="7">
        <dgm:presLayoutVars>
          <dgm:chMax val="0"/>
          <dgm:bulletEnabled val="1"/>
        </dgm:presLayoutVars>
      </dgm:prSet>
      <dgm:spPr/>
    </dgm:pt>
  </dgm:ptLst>
  <dgm:cxnLst>
    <dgm:cxn modelId="{F93BCC01-3132-E444-A977-7912728A0E85}" srcId="{31E02AF8-C279-5B44-858D-6654F889A2C8}" destId="{4849A278-9CCE-1B4D-B503-E1620D3D3D91}" srcOrd="0" destOrd="0" parTransId="{5C3F7F7A-1E0F-1847-91BA-8C205DFBE4C8}" sibTransId="{AFC52612-0EE2-BA47-BE3E-5CFC5D33D535}"/>
    <dgm:cxn modelId="{8FF00805-E4C7-D148-B620-B7D88E5546BE}" type="presOf" srcId="{DDEBC8FB-E0CD-BE42-94AB-25E498055354}" destId="{9DFE26F6-936B-CF44-9C10-8B96E22ECF1D}" srcOrd="0" destOrd="0" presId="urn:microsoft.com/office/officeart/2005/8/layout/lProcess1"/>
    <dgm:cxn modelId="{8D1F9F0E-AAAF-8F44-8B8C-407830780238}" type="presOf" srcId="{AFC52612-0EE2-BA47-BE3E-5CFC5D33D535}" destId="{B636E5F2-06D4-CD4C-822E-C9017BD9D6D4}" srcOrd="0" destOrd="0" presId="urn:microsoft.com/office/officeart/2005/8/layout/lProcess1"/>
    <dgm:cxn modelId="{A6E55812-BEAB-ED40-B9E2-8B404B54BEC9}" type="presOf" srcId="{5C3F7F7A-1E0F-1847-91BA-8C205DFBE4C8}" destId="{A587D1F5-1E88-A24C-82C5-A9E2A866CA48}" srcOrd="0" destOrd="0" presId="urn:microsoft.com/office/officeart/2005/8/layout/lProcess1"/>
    <dgm:cxn modelId="{CB3D9814-D8DE-2B4D-BAFC-15ED0DBA1AF9}" type="presOf" srcId="{C13D89B8-EBBC-A84D-AD28-76D8B2B110E2}" destId="{D17C2B4F-F864-B142-B1E9-17448AC7FDE8}" srcOrd="0" destOrd="0" presId="urn:microsoft.com/office/officeart/2005/8/layout/lProcess1"/>
    <dgm:cxn modelId="{62B6491B-4923-B349-B784-35F3C7269BD9}" srcId="{31E02AF8-C279-5B44-858D-6654F889A2C8}" destId="{099DA7B3-9980-F24D-A5FE-B80EEFF54DA2}" srcOrd="3" destOrd="0" parTransId="{9B8DB97C-9AD6-BF4A-8D11-CAE3FDCB3A33}" sibTransId="{D8DCFD9F-287D-BB40-A5A7-5586975EA471}"/>
    <dgm:cxn modelId="{5887D21F-BA77-5643-8E44-91E3091DF822}" srcId="{31E02AF8-C279-5B44-858D-6654F889A2C8}" destId="{91B1420D-A0FB-B847-B679-F2FEAABBB0CB}" srcOrd="4" destOrd="0" parTransId="{04DEB453-D8F8-954C-B9D6-CF304842B585}" sibTransId="{6F75D962-C805-9241-8582-CFDD0180CF2D}"/>
    <dgm:cxn modelId="{F6744A2A-D452-8D44-9CD4-346B7A504999}" type="presOf" srcId="{91B1420D-A0FB-B847-B679-F2FEAABBB0CB}" destId="{7121260C-9D50-DB48-BD62-D2EA7F4BB2DF}" srcOrd="0" destOrd="0" presId="urn:microsoft.com/office/officeart/2005/8/layout/lProcess1"/>
    <dgm:cxn modelId="{A935132B-726E-D441-8173-DC6DE6FC7B68}" srcId="{31E02AF8-C279-5B44-858D-6654F889A2C8}" destId="{CA69A7BA-0F6E-104C-BFB1-4AF8047C1085}" srcOrd="2" destOrd="0" parTransId="{B39D8F88-B548-E24C-8B0C-EC0C82D17F64}" sibTransId="{69E22E14-7FC3-0243-9908-86EFC13D46ED}"/>
    <dgm:cxn modelId="{6AF3A640-CFF5-C143-B6B1-D3A28B6F14FD}" type="presOf" srcId="{31E02AF8-C279-5B44-858D-6654F889A2C8}" destId="{7A15588A-2F37-824D-8CAA-6CDDA74DAAFA}" srcOrd="0" destOrd="0" presId="urn:microsoft.com/office/officeart/2005/8/layout/lProcess1"/>
    <dgm:cxn modelId="{EABC1C65-0297-40C3-ABC4-E3BB43249417}" type="presOf" srcId="{803CC208-3618-4645-94DA-EA57FEB34043}" destId="{92A67E1B-4DFA-4100-A193-86CCABFB2BBD}" srcOrd="0" destOrd="0" presId="urn:microsoft.com/office/officeart/2005/8/layout/lProcess1"/>
    <dgm:cxn modelId="{88A1A247-BAE6-694B-B743-79CC5B75AF37}" srcId="{31E02AF8-C279-5B44-858D-6654F889A2C8}" destId="{C13D89B8-EBBC-A84D-AD28-76D8B2B110E2}" srcOrd="1" destOrd="0" parTransId="{93AD35A4-32C1-684E-AF75-866570256E5B}" sibTransId="{1EDB4234-0330-FE46-9D0B-768A6C50AF04}"/>
    <dgm:cxn modelId="{207F186D-5571-7647-90E1-ABE2159D38FE}" type="presOf" srcId="{D8DCFD9F-287D-BB40-A5A7-5586975EA471}" destId="{BC56D3C3-B4D5-0743-BCBE-5E67B32DF46B}" srcOrd="0" destOrd="0" presId="urn:microsoft.com/office/officeart/2005/8/layout/lProcess1"/>
    <dgm:cxn modelId="{F5962675-9715-7043-A1E9-074AB321AEEE}" type="presOf" srcId="{4849A278-9CCE-1B4D-B503-E1620D3D3D91}" destId="{0C8F88BB-63F5-FA43-9BD9-79CD0C34E677}" srcOrd="0" destOrd="0" presId="urn:microsoft.com/office/officeart/2005/8/layout/lProcess1"/>
    <dgm:cxn modelId="{B627F09F-7E89-8349-99E5-8148182CB458}" type="presOf" srcId="{69E22E14-7FC3-0243-9908-86EFC13D46ED}" destId="{FF3FC10A-C325-E34D-AE4D-6D6D5F9BA5E5}" srcOrd="0" destOrd="0" presId="urn:microsoft.com/office/officeart/2005/8/layout/lProcess1"/>
    <dgm:cxn modelId="{C76C1DB4-613F-D34A-9D9D-88458201A820}" type="presOf" srcId="{1EDB4234-0330-FE46-9D0B-768A6C50AF04}" destId="{6DB7FBD7-8C42-F64F-B588-4D7AF582B114}" srcOrd="0" destOrd="0" presId="urn:microsoft.com/office/officeart/2005/8/layout/lProcess1"/>
    <dgm:cxn modelId="{B64283C3-C5C1-D74D-8569-1AFEECFBBBC7}" type="presOf" srcId="{CA69A7BA-0F6E-104C-BFB1-4AF8047C1085}" destId="{CB922FBB-775E-A140-A6BF-DF7D6D84556F}" srcOrd="0" destOrd="0" presId="urn:microsoft.com/office/officeart/2005/8/layout/lProcess1"/>
    <dgm:cxn modelId="{681C7EC8-9A38-074A-B4FC-372542731729}" type="presOf" srcId="{5297C9C1-AD28-EA4E-9A0F-1D175202F90F}" destId="{5833C9A7-D57C-C448-B0CF-265EEFC69B48}" srcOrd="0" destOrd="0" presId="urn:microsoft.com/office/officeart/2005/8/layout/lProcess1"/>
    <dgm:cxn modelId="{AB643BCC-5840-7C42-A133-0BA2D98372B6}" type="presOf" srcId="{6F75D962-C805-9241-8582-CFDD0180CF2D}" destId="{7C821B98-5065-3F43-ACDA-4B3899034D2A}" srcOrd="0" destOrd="0" presId="urn:microsoft.com/office/officeart/2005/8/layout/lProcess1"/>
    <dgm:cxn modelId="{39C962E2-5FF9-D246-8EB4-67F761528225}" srcId="{31E02AF8-C279-5B44-858D-6654F889A2C8}" destId="{5297C9C1-AD28-EA4E-9A0F-1D175202F90F}" srcOrd="5" destOrd="0" parTransId="{82F4244D-0C79-B045-AD99-F42BE3167AD0}" sibTransId="{803CC208-3618-4645-94DA-EA57FEB34043}"/>
    <dgm:cxn modelId="{182B73F3-B426-453B-8E1A-CB985E13EE32}" srcId="{31E02AF8-C279-5B44-858D-6654F889A2C8}" destId="{A2C39B5C-9151-4083-9AF1-D7DFE4F748D9}" srcOrd="6" destOrd="0" parTransId="{E6259243-043F-475A-9B7D-885A41C8BD69}" sibTransId="{4C92A17C-5649-4B24-8D8F-53A0504E4387}"/>
    <dgm:cxn modelId="{C35165F5-C2A8-F344-8075-FBC65ACB7687}" type="presOf" srcId="{099DA7B3-9980-F24D-A5FE-B80EEFF54DA2}" destId="{9E197B23-A07B-DA48-8D78-16E84A9B6AB5}" srcOrd="0" destOrd="0" presId="urn:microsoft.com/office/officeart/2005/8/layout/lProcess1"/>
    <dgm:cxn modelId="{D0C306F8-255C-4FC7-930B-2E76951C9280}" type="presOf" srcId="{A2C39B5C-9151-4083-9AF1-D7DFE4F748D9}" destId="{62FFEB5D-70EA-4A26-8BF4-ACD6E02EA3CD}" srcOrd="0" destOrd="0" presId="urn:microsoft.com/office/officeart/2005/8/layout/lProcess1"/>
    <dgm:cxn modelId="{F2BA56FF-7306-CD4B-BB1C-B578D808D762}" srcId="{DDEBC8FB-E0CD-BE42-94AB-25E498055354}" destId="{31E02AF8-C279-5B44-858D-6654F889A2C8}" srcOrd="0" destOrd="0" parTransId="{4D9A6A1B-0983-2E4E-A1D3-B8D0A30E04F9}" sibTransId="{8FB180A5-30DD-B046-AD66-E6E52F5EC7A5}"/>
    <dgm:cxn modelId="{F3533C45-41CA-E544-B162-199837ED7F79}" type="presParOf" srcId="{9DFE26F6-936B-CF44-9C10-8B96E22ECF1D}" destId="{A029C05C-DAD3-FA47-876A-4E6ECDB59538}" srcOrd="0" destOrd="0" presId="urn:microsoft.com/office/officeart/2005/8/layout/lProcess1"/>
    <dgm:cxn modelId="{1212DB56-E27D-C947-B67F-5846E8E4BE84}" type="presParOf" srcId="{A029C05C-DAD3-FA47-876A-4E6ECDB59538}" destId="{7A15588A-2F37-824D-8CAA-6CDDA74DAAFA}" srcOrd="0" destOrd="0" presId="urn:microsoft.com/office/officeart/2005/8/layout/lProcess1"/>
    <dgm:cxn modelId="{6D346AEC-CC7A-A341-8DE0-9D0EE4B6FFAD}" type="presParOf" srcId="{A029C05C-DAD3-FA47-876A-4E6ECDB59538}" destId="{A587D1F5-1E88-A24C-82C5-A9E2A866CA48}" srcOrd="1" destOrd="0" presId="urn:microsoft.com/office/officeart/2005/8/layout/lProcess1"/>
    <dgm:cxn modelId="{53F8D818-52E2-0D41-BC94-C7CBEE30DA4F}" type="presParOf" srcId="{A029C05C-DAD3-FA47-876A-4E6ECDB59538}" destId="{0C8F88BB-63F5-FA43-9BD9-79CD0C34E677}" srcOrd="2" destOrd="0" presId="urn:microsoft.com/office/officeart/2005/8/layout/lProcess1"/>
    <dgm:cxn modelId="{95A829EF-AE46-214E-A2B4-6AC4113CEB4A}" type="presParOf" srcId="{A029C05C-DAD3-FA47-876A-4E6ECDB59538}" destId="{B636E5F2-06D4-CD4C-822E-C9017BD9D6D4}" srcOrd="3" destOrd="0" presId="urn:microsoft.com/office/officeart/2005/8/layout/lProcess1"/>
    <dgm:cxn modelId="{27F8A6F2-7754-CB44-BB30-D4290AB04715}" type="presParOf" srcId="{A029C05C-DAD3-FA47-876A-4E6ECDB59538}" destId="{D17C2B4F-F864-B142-B1E9-17448AC7FDE8}" srcOrd="4" destOrd="0" presId="urn:microsoft.com/office/officeart/2005/8/layout/lProcess1"/>
    <dgm:cxn modelId="{C3759DF9-51EE-1E4E-822F-BE91363BC697}" type="presParOf" srcId="{A029C05C-DAD3-FA47-876A-4E6ECDB59538}" destId="{6DB7FBD7-8C42-F64F-B588-4D7AF582B114}" srcOrd="5" destOrd="0" presId="urn:microsoft.com/office/officeart/2005/8/layout/lProcess1"/>
    <dgm:cxn modelId="{00CA4581-990A-504D-BF92-C69E69EF6A1F}" type="presParOf" srcId="{A029C05C-DAD3-FA47-876A-4E6ECDB59538}" destId="{CB922FBB-775E-A140-A6BF-DF7D6D84556F}" srcOrd="6" destOrd="0" presId="urn:microsoft.com/office/officeart/2005/8/layout/lProcess1"/>
    <dgm:cxn modelId="{F1BB61F0-D007-754C-9B43-1D869878C32B}" type="presParOf" srcId="{A029C05C-DAD3-FA47-876A-4E6ECDB59538}" destId="{FF3FC10A-C325-E34D-AE4D-6D6D5F9BA5E5}" srcOrd="7" destOrd="0" presId="urn:microsoft.com/office/officeart/2005/8/layout/lProcess1"/>
    <dgm:cxn modelId="{5CF0E417-ED3F-A449-95C6-47B53819E182}" type="presParOf" srcId="{A029C05C-DAD3-FA47-876A-4E6ECDB59538}" destId="{9E197B23-A07B-DA48-8D78-16E84A9B6AB5}" srcOrd="8" destOrd="0" presId="urn:microsoft.com/office/officeart/2005/8/layout/lProcess1"/>
    <dgm:cxn modelId="{916419E9-7C7A-6645-A50A-5566C7482C34}" type="presParOf" srcId="{A029C05C-DAD3-FA47-876A-4E6ECDB59538}" destId="{BC56D3C3-B4D5-0743-BCBE-5E67B32DF46B}" srcOrd="9" destOrd="0" presId="urn:microsoft.com/office/officeart/2005/8/layout/lProcess1"/>
    <dgm:cxn modelId="{79D01021-7876-644D-A624-527B3429E52F}" type="presParOf" srcId="{A029C05C-DAD3-FA47-876A-4E6ECDB59538}" destId="{7121260C-9D50-DB48-BD62-D2EA7F4BB2DF}" srcOrd="10" destOrd="0" presId="urn:microsoft.com/office/officeart/2005/8/layout/lProcess1"/>
    <dgm:cxn modelId="{52D49719-A404-8F4B-BEEB-5C9EF8773769}" type="presParOf" srcId="{A029C05C-DAD3-FA47-876A-4E6ECDB59538}" destId="{7C821B98-5065-3F43-ACDA-4B3899034D2A}" srcOrd="11" destOrd="0" presId="urn:microsoft.com/office/officeart/2005/8/layout/lProcess1"/>
    <dgm:cxn modelId="{EEC9F1F0-AE1B-3A45-ADDC-B4AF53637126}" type="presParOf" srcId="{A029C05C-DAD3-FA47-876A-4E6ECDB59538}" destId="{5833C9A7-D57C-C448-B0CF-265EEFC69B48}" srcOrd="12" destOrd="0" presId="urn:microsoft.com/office/officeart/2005/8/layout/lProcess1"/>
    <dgm:cxn modelId="{AAFF8406-2E5C-4512-A0A6-100E2DB94F73}" type="presParOf" srcId="{A029C05C-DAD3-FA47-876A-4E6ECDB59538}" destId="{92A67E1B-4DFA-4100-A193-86CCABFB2BBD}" srcOrd="13" destOrd="0" presId="urn:microsoft.com/office/officeart/2005/8/layout/lProcess1"/>
    <dgm:cxn modelId="{C06D3619-CF35-4ED9-95F5-1A2A16A56174}" type="presParOf" srcId="{A029C05C-DAD3-FA47-876A-4E6ECDB59538}" destId="{62FFEB5D-70EA-4A26-8BF4-ACD6E02EA3CD}" srcOrd="1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E0EFE7-6913-3B4F-BFE5-C29B5A254491}">
      <dsp:nvSpPr>
        <dsp:cNvPr id="0" name=""/>
        <dsp:cNvSpPr/>
      </dsp:nvSpPr>
      <dsp:spPr>
        <a:xfrm>
          <a:off x="0" y="254902"/>
          <a:ext cx="8137637"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b="0" i="0" kern="1200" dirty="0"/>
            <a:t>Write to her employer with a ‘letter of demand’</a:t>
          </a:r>
          <a:endParaRPr lang="en-AU" sz="3100" kern="1200" dirty="0"/>
        </a:p>
      </dsp:txBody>
      <dsp:txXfrm>
        <a:off x="36296" y="291198"/>
        <a:ext cx="8065045" cy="670943"/>
      </dsp:txXfrm>
    </dsp:sp>
    <dsp:sp modelId="{90FF3269-2A8F-B44A-B00A-DD8C8DF5B0F3}">
      <dsp:nvSpPr>
        <dsp:cNvPr id="0" name=""/>
        <dsp:cNvSpPr/>
      </dsp:nvSpPr>
      <dsp:spPr>
        <a:xfrm>
          <a:off x="0" y="1087717"/>
          <a:ext cx="8137637"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AU" sz="3100" kern="1200" dirty="0"/>
            <a:t>Proceed to Court</a:t>
          </a:r>
        </a:p>
      </dsp:txBody>
      <dsp:txXfrm>
        <a:off x="36296" y="1124013"/>
        <a:ext cx="8065045" cy="670943"/>
      </dsp:txXfrm>
    </dsp:sp>
    <dsp:sp modelId="{770A4492-CA02-614E-9D2F-7E5C367636C0}">
      <dsp:nvSpPr>
        <dsp:cNvPr id="0" name=""/>
        <dsp:cNvSpPr/>
      </dsp:nvSpPr>
      <dsp:spPr>
        <a:xfrm>
          <a:off x="0" y="1920532"/>
          <a:ext cx="8137637"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AU" sz="3100" kern="1200" dirty="0"/>
            <a:t>Make a complaint to the Fair Work Ombudsman</a:t>
          </a:r>
        </a:p>
      </dsp:txBody>
      <dsp:txXfrm>
        <a:off x="36296" y="1956828"/>
        <a:ext cx="8065045" cy="670943"/>
      </dsp:txXfrm>
    </dsp:sp>
    <dsp:sp modelId="{E85D7BE6-550F-475C-AC81-84CCC8D6EF0A}">
      <dsp:nvSpPr>
        <dsp:cNvPr id="0" name=""/>
        <dsp:cNvSpPr/>
      </dsp:nvSpPr>
      <dsp:spPr>
        <a:xfrm>
          <a:off x="0" y="2753347"/>
          <a:ext cx="8137637"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AU" sz="3100" kern="1200" dirty="0"/>
            <a:t>Make a complaint to the ATO</a:t>
          </a:r>
        </a:p>
      </dsp:txBody>
      <dsp:txXfrm>
        <a:off x="36296" y="2789643"/>
        <a:ext cx="8065045" cy="670943"/>
      </dsp:txXfrm>
    </dsp:sp>
    <dsp:sp modelId="{59CFBF08-291B-402C-840A-A6C7DE2F9764}">
      <dsp:nvSpPr>
        <dsp:cNvPr id="0" name=""/>
        <dsp:cNvSpPr/>
      </dsp:nvSpPr>
      <dsp:spPr>
        <a:xfrm>
          <a:off x="0" y="3586162"/>
          <a:ext cx="8137637" cy="74353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AU" sz="3100" kern="1200" dirty="0"/>
            <a:t>Get legal advice</a:t>
          </a:r>
        </a:p>
      </dsp:txBody>
      <dsp:txXfrm>
        <a:off x="36296" y="3622458"/>
        <a:ext cx="8065045" cy="670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15588A-2F37-824D-8CAA-6CDDA74DAAFA}">
      <dsp:nvSpPr>
        <dsp:cNvPr id="0" name=""/>
        <dsp:cNvSpPr/>
      </dsp:nvSpPr>
      <dsp:spPr>
        <a:xfrm>
          <a:off x="3841400" y="3545"/>
          <a:ext cx="2301515" cy="57537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Local Court, Industrial Court or Federal Courts</a:t>
          </a:r>
        </a:p>
      </dsp:txBody>
      <dsp:txXfrm>
        <a:off x="3858252" y="20397"/>
        <a:ext cx="2267811" cy="541674"/>
      </dsp:txXfrm>
    </dsp:sp>
    <dsp:sp modelId="{A587D1F5-1E88-A24C-82C5-A9E2A866CA48}">
      <dsp:nvSpPr>
        <dsp:cNvPr id="0" name=""/>
        <dsp:cNvSpPr/>
      </dsp:nvSpPr>
      <dsp:spPr>
        <a:xfrm rot="5400000">
          <a:off x="4941812" y="629270"/>
          <a:ext cx="100691" cy="10069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C8F88BB-63F5-FA43-9BD9-79CD0C34E677}">
      <dsp:nvSpPr>
        <dsp:cNvPr id="0" name=""/>
        <dsp:cNvSpPr/>
      </dsp:nvSpPr>
      <dsp:spPr>
        <a:xfrm>
          <a:off x="3841400" y="780307"/>
          <a:ext cx="2301515" cy="5753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Small Claims or General Division</a:t>
          </a:r>
        </a:p>
      </dsp:txBody>
      <dsp:txXfrm>
        <a:off x="3858252" y="797159"/>
        <a:ext cx="2267811" cy="541674"/>
      </dsp:txXfrm>
    </dsp:sp>
    <dsp:sp modelId="{B636E5F2-06D4-CD4C-822E-C9017BD9D6D4}">
      <dsp:nvSpPr>
        <dsp:cNvPr id="0" name=""/>
        <dsp:cNvSpPr/>
      </dsp:nvSpPr>
      <dsp:spPr>
        <a:xfrm rot="5400000">
          <a:off x="4941812" y="1406031"/>
          <a:ext cx="100691" cy="10069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17C2B4F-F864-B142-B1E9-17448AC7FDE8}">
      <dsp:nvSpPr>
        <dsp:cNvPr id="0" name=""/>
        <dsp:cNvSpPr/>
      </dsp:nvSpPr>
      <dsp:spPr>
        <a:xfrm>
          <a:off x="3841400" y="1557068"/>
          <a:ext cx="2301515" cy="5753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Filing Fee</a:t>
          </a:r>
        </a:p>
      </dsp:txBody>
      <dsp:txXfrm>
        <a:off x="3858252" y="1573920"/>
        <a:ext cx="2267811" cy="541674"/>
      </dsp:txXfrm>
    </dsp:sp>
    <dsp:sp modelId="{6DB7FBD7-8C42-F64F-B588-4D7AF582B114}">
      <dsp:nvSpPr>
        <dsp:cNvPr id="0" name=""/>
        <dsp:cNvSpPr/>
      </dsp:nvSpPr>
      <dsp:spPr>
        <a:xfrm rot="5400000">
          <a:off x="4941812" y="2182792"/>
          <a:ext cx="100691" cy="10069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922FBB-775E-A140-A6BF-DF7D6D84556F}">
      <dsp:nvSpPr>
        <dsp:cNvPr id="0" name=""/>
        <dsp:cNvSpPr/>
      </dsp:nvSpPr>
      <dsp:spPr>
        <a:xfrm>
          <a:off x="3841400" y="2333829"/>
          <a:ext cx="2301515" cy="5753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Service</a:t>
          </a:r>
        </a:p>
      </dsp:txBody>
      <dsp:txXfrm>
        <a:off x="3858252" y="2350681"/>
        <a:ext cx="2267811" cy="541674"/>
      </dsp:txXfrm>
    </dsp:sp>
    <dsp:sp modelId="{FF3FC10A-C325-E34D-AE4D-6D6D5F9BA5E5}">
      <dsp:nvSpPr>
        <dsp:cNvPr id="0" name=""/>
        <dsp:cNvSpPr/>
      </dsp:nvSpPr>
      <dsp:spPr>
        <a:xfrm rot="5400000">
          <a:off x="4941812" y="2959554"/>
          <a:ext cx="100691" cy="10069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E197B23-A07B-DA48-8D78-16E84A9B6AB5}">
      <dsp:nvSpPr>
        <dsp:cNvPr id="0" name=""/>
        <dsp:cNvSpPr/>
      </dsp:nvSpPr>
      <dsp:spPr>
        <a:xfrm>
          <a:off x="3841400" y="3110591"/>
          <a:ext cx="2301515" cy="5753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Dispute Resolution</a:t>
          </a:r>
        </a:p>
      </dsp:txBody>
      <dsp:txXfrm>
        <a:off x="3858252" y="3127443"/>
        <a:ext cx="2267811" cy="541674"/>
      </dsp:txXfrm>
    </dsp:sp>
    <dsp:sp modelId="{BC56D3C3-B4D5-0743-BCBE-5E67B32DF46B}">
      <dsp:nvSpPr>
        <dsp:cNvPr id="0" name=""/>
        <dsp:cNvSpPr/>
      </dsp:nvSpPr>
      <dsp:spPr>
        <a:xfrm rot="5400000">
          <a:off x="4941812" y="3736315"/>
          <a:ext cx="100691" cy="10069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121260C-9D50-DB48-BD62-D2EA7F4BB2DF}">
      <dsp:nvSpPr>
        <dsp:cNvPr id="0" name=""/>
        <dsp:cNvSpPr/>
      </dsp:nvSpPr>
      <dsp:spPr>
        <a:xfrm>
          <a:off x="3841400" y="3887352"/>
          <a:ext cx="2301515" cy="5753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Filing Evidence and Submissions</a:t>
          </a:r>
        </a:p>
      </dsp:txBody>
      <dsp:txXfrm>
        <a:off x="3858252" y="3904204"/>
        <a:ext cx="2267811" cy="541674"/>
      </dsp:txXfrm>
    </dsp:sp>
    <dsp:sp modelId="{7C821B98-5065-3F43-ACDA-4B3899034D2A}">
      <dsp:nvSpPr>
        <dsp:cNvPr id="0" name=""/>
        <dsp:cNvSpPr/>
      </dsp:nvSpPr>
      <dsp:spPr>
        <a:xfrm rot="5400000">
          <a:off x="4941812" y="4513077"/>
          <a:ext cx="100691" cy="10069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33C9A7-D57C-C448-B0CF-265EEFC69B48}">
      <dsp:nvSpPr>
        <dsp:cNvPr id="0" name=""/>
        <dsp:cNvSpPr/>
      </dsp:nvSpPr>
      <dsp:spPr>
        <a:xfrm>
          <a:off x="3841400" y="4664114"/>
          <a:ext cx="2301515" cy="5753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Hearing</a:t>
          </a:r>
        </a:p>
      </dsp:txBody>
      <dsp:txXfrm>
        <a:off x="3858252" y="4680966"/>
        <a:ext cx="2267811" cy="541674"/>
      </dsp:txXfrm>
    </dsp:sp>
    <dsp:sp modelId="{92A67E1B-4DFA-4100-A193-86CCABFB2BBD}">
      <dsp:nvSpPr>
        <dsp:cNvPr id="0" name=""/>
        <dsp:cNvSpPr/>
      </dsp:nvSpPr>
      <dsp:spPr>
        <a:xfrm rot="5400000">
          <a:off x="4941812" y="5289838"/>
          <a:ext cx="100691" cy="10069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FFEB5D-70EA-4A26-8BF4-ACD6E02EA3CD}">
      <dsp:nvSpPr>
        <dsp:cNvPr id="0" name=""/>
        <dsp:cNvSpPr/>
      </dsp:nvSpPr>
      <dsp:spPr>
        <a:xfrm>
          <a:off x="3841400" y="5440875"/>
          <a:ext cx="2301515" cy="57537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dirty="0"/>
            <a:t>Enforcement</a:t>
          </a:r>
        </a:p>
      </dsp:txBody>
      <dsp:txXfrm>
        <a:off x="3858252" y="5457727"/>
        <a:ext cx="2267811" cy="54167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75AF6-C3A8-2843-8C07-171B2840A8A9}" type="datetimeFigureOut">
              <a:rPr lang="en-US" smtClean="0"/>
              <a:t>6/23/2025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E96D3E-AD65-3D47-ABA6-9979F165681C}" type="slidenum">
              <a:rPr lang="en-US" smtClean="0"/>
              <a:t>‹#›</a:t>
            </a:fld>
            <a:endParaRPr lang="en-US"/>
          </a:p>
        </p:txBody>
      </p:sp>
    </p:spTree>
    <p:extLst>
      <p:ext uri="{BB962C8B-B14F-4D97-AF65-F5344CB8AC3E}">
        <p14:creationId xmlns:p14="http://schemas.microsoft.com/office/powerpoint/2010/main" val="4177944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2E4B725-2203-4ED2-9256-A661C18EFA60}" type="slidenum">
              <a:rPr lang="en-AU" smtClean="0"/>
              <a:t>1</a:t>
            </a:fld>
            <a:endParaRPr lang="en-AU"/>
          </a:p>
        </p:txBody>
      </p:sp>
    </p:spTree>
    <p:extLst>
      <p:ext uri="{BB962C8B-B14F-4D97-AF65-F5344CB8AC3E}">
        <p14:creationId xmlns:p14="http://schemas.microsoft.com/office/powerpoint/2010/main" val="1618621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72E4B725-2203-4ED2-9256-A661C18EFA60}" type="slidenum">
              <a:rPr lang="en-AU" smtClean="0"/>
              <a:t>11</a:t>
            </a:fld>
            <a:endParaRPr lang="en-AU"/>
          </a:p>
        </p:txBody>
      </p:sp>
    </p:spTree>
    <p:extLst>
      <p:ext uri="{BB962C8B-B14F-4D97-AF65-F5344CB8AC3E}">
        <p14:creationId xmlns:p14="http://schemas.microsoft.com/office/powerpoint/2010/main" val="1339734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27AE9-4F8F-888F-21E3-896D02D35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2BBDBC-0468-B7A9-CAEB-8DBE90862B5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5F89A3A-F982-1334-33B9-012EC67D9617}"/>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980A2FD9-5EAC-5E80-FCFA-98BA7A9445BD}"/>
              </a:ext>
            </a:extLst>
          </p:cNvPr>
          <p:cNvSpPr>
            <a:spLocks noGrp="1"/>
          </p:cNvSpPr>
          <p:nvPr>
            <p:ph type="sldNum" sz="quarter" idx="10"/>
          </p:nvPr>
        </p:nvSpPr>
        <p:spPr/>
        <p:txBody>
          <a:bodyPr/>
          <a:lstStyle/>
          <a:p>
            <a:fld id="{72E4B725-2203-4ED2-9256-A661C18EFA60}" type="slidenum">
              <a:rPr lang="en-AU" smtClean="0"/>
              <a:t>12</a:t>
            </a:fld>
            <a:endParaRPr lang="en-AU"/>
          </a:p>
        </p:txBody>
      </p:sp>
    </p:spTree>
    <p:extLst>
      <p:ext uri="{BB962C8B-B14F-4D97-AF65-F5344CB8AC3E}">
        <p14:creationId xmlns:p14="http://schemas.microsoft.com/office/powerpoint/2010/main" val="2125393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4B725-2203-4ED2-9256-A661C18EFA60}" type="slidenum">
              <a:rPr lang="en-AU" smtClean="0"/>
              <a:t>21</a:t>
            </a:fld>
            <a:endParaRPr lang="en-AU"/>
          </a:p>
        </p:txBody>
      </p:sp>
    </p:spTree>
    <p:extLst>
      <p:ext uri="{BB962C8B-B14F-4D97-AF65-F5344CB8AC3E}">
        <p14:creationId xmlns:p14="http://schemas.microsoft.com/office/powerpoint/2010/main" val="107374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D1539-1F6C-6F26-85E0-1E6DEE5AC6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120245-65E9-0735-C72F-710AE736023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C6D8ADF-FA56-ED40-6217-95D10849F0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905DF6-9A65-D576-A5A9-160B164D3805}"/>
              </a:ext>
            </a:extLst>
          </p:cNvPr>
          <p:cNvSpPr>
            <a:spLocks noGrp="1"/>
          </p:cNvSpPr>
          <p:nvPr>
            <p:ph type="sldNum" sz="quarter" idx="10"/>
          </p:nvPr>
        </p:nvSpPr>
        <p:spPr/>
        <p:txBody>
          <a:bodyPr/>
          <a:lstStyle/>
          <a:p>
            <a:fld id="{72E4B725-2203-4ED2-9256-A661C18EFA60}" type="slidenum">
              <a:rPr lang="en-AU" smtClean="0"/>
              <a:t>23</a:t>
            </a:fld>
            <a:endParaRPr lang="en-AU"/>
          </a:p>
        </p:txBody>
      </p:sp>
    </p:spTree>
    <p:extLst>
      <p:ext uri="{BB962C8B-B14F-4D97-AF65-F5344CB8AC3E}">
        <p14:creationId xmlns:p14="http://schemas.microsoft.com/office/powerpoint/2010/main" val="1663353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2E4B725-2203-4ED2-9256-A661C18EFA60}" type="slidenum">
              <a:rPr lang="en-AU" smtClean="0"/>
              <a:t>2</a:t>
            </a:fld>
            <a:endParaRPr lang="en-AU"/>
          </a:p>
        </p:txBody>
      </p:sp>
    </p:spTree>
    <p:extLst>
      <p:ext uri="{BB962C8B-B14F-4D97-AF65-F5344CB8AC3E}">
        <p14:creationId xmlns:p14="http://schemas.microsoft.com/office/powerpoint/2010/main" val="52601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E4B725-2203-4ED2-9256-A661C18EFA60}" type="slidenum">
              <a:rPr lang="en-AU" smtClean="0"/>
              <a:t>3</a:t>
            </a:fld>
            <a:endParaRPr lang="en-AU"/>
          </a:p>
        </p:txBody>
      </p:sp>
    </p:spTree>
    <p:extLst>
      <p:ext uri="{BB962C8B-B14F-4D97-AF65-F5344CB8AC3E}">
        <p14:creationId xmlns:p14="http://schemas.microsoft.com/office/powerpoint/2010/main" val="1689431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2E4B725-2203-4ED2-9256-A661C18EFA60}" type="slidenum">
              <a:rPr lang="en-AU" smtClean="0"/>
              <a:t>4</a:t>
            </a:fld>
            <a:endParaRPr lang="en-AU"/>
          </a:p>
        </p:txBody>
      </p:sp>
    </p:spTree>
    <p:extLst>
      <p:ext uri="{BB962C8B-B14F-4D97-AF65-F5344CB8AC3E}">
        <p14:creationId xmlns:p14="http://schemas.microsoft.com/office/powerpoint/2010/main" val="89134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2E4B725-2203-4ED2-9256-A661C18EFA60}" type="slidenum">
              <a:rPr lang="en-AU" smtClean="0"/>
              <a:t>5</a:t>
            </a:fld>
            <a:endParaRPr lang="en-AU"/>
          </a:p>
        </p:txBody>
      </p:sp>
    </p:spTree>
    <p:extLst>
      <p:ext uri="{BB962C8B-B14F-4D97-AF65-F5344CB8AC3E}">
        <p14:creationId xmlns:p14="http://schemas.microsoft.com/office/powerpoint/2010/main" val="643656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0CEDDBD-0407-D640-9915-B7DFB3D9D652}" type="slidenum">
              <a:rPr lang="en-US" smtClean="0"/>
              <a:t>6</a:t>
            </a:fld>
            <a:endParaRPr lang="en-US"/>
          </a:p>
        </p:txBody>
      </p:sp>
    </p:spTree>
    <p:extLst>
      <p:ext uri="{BB962C8B-B14F-4D97-AF65-F5344CB8AC3E}">
        <p14:creationId xmlns:p14="http://schemas.microsoft.com/office/powerpoint/2010/main" val="158227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51B89E-02A9-C401-1D90-2A09FFB488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53CB1-A416-E1FB-EA76-3F7EE41293D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B2C3EB5-EF21-422E-A601-97BC50A49EDF}"/>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6337310E-D137-07D5-2963-8A78086907EE}"/>
              </a:ext>
            </a:extLst>
          </p:cNvPr>
          <p:cNvSpPr>
            <a:spLocks noGrp="1"/>
          </p:cNvSpPr>
          <p:nvPr>
            <p:ph type="sldNum" sz="quarter" idx="10"/>
          </p:nvPr>
        </p:nvSpPr>
        <p:spPr/>
        <p:txBody>
          <a:bodyPr/>
          <a:lstStyle/>
          <a:p>
            <a:fld id="{72E4B725-2203-4ED2-9256-A661C18EFA60}" type="slidenum">
              <a:rPr lang="en-AU" smtClean="0"/>
              <a:t>8</a:t>
            </a:fld>
            <a:endParaRPr lang="en-AU"/>
          </a:p>
        </p:txBody>
      </p:sp>
    </p:spTree>
    <p:extLst>
      <p:ext uri="{BB962C8B-B14F-4D97-AF65-F5344CB8AC3E}">
        <p14:creationId xmlns:p14="http://schemas.microsoft.com/office/powerpoint/2010/main" val="455427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72E4B725-2203-4ED2-9256-A661C18EFA60}" type="slidenum">
              <a:rPr lang="en-AU" smtClean="0"/>
              <a:t>8</a:t>
            </a:fld>
            <a:endParaRPr lang="en-AU"/>
          </a:p>
        </p:txBody>
      </p:sp>
    </p:spTree>
    <p:extLst>
      <p:ext uri="{BB962C8B-B14F-4D97-AF65-F5344CB8AC3E}">
        <p14:creationId xmlns:p14="http://schemas.microsoft.com/office/powerpoint/2010/main" val="3538321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fld id="{72E4B725-2203-4ED2-9256-A661C18EFA60}" type="slidenum">
              <a:rPr lang="en-AU" smtClean="0"/>
              <a:t>9</a:t>
            </a:fld>
            <a:endParaRPr lang="en-AU"/>
          </a:p>
        </p:txBody>
      </p:sp>
    </p:spTree>
    <p:extLst>
      <p:ext uri="{BB962C8B-B14F-4D97-AF65-F5344CB8AC3E}">
        <p14:creationId xmlns:p14="http://schemas.microsoft.com/office/powerpoint/2010/main" val="3629681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8C45-7D9C-8C6C-6621-D00325B9404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32D87B-8573-4057-C20C-4D358CB98A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007838AE-CA63-06F4-76E3-F4CF294E6332}"/>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5" name="Footer Placeholder 4">
            <a:extLst>
              <a:ext uri="{FF2B5EF4-FFF2-40B4-BE49-F238E27FC236}">
                <a16:creationId xmlns:a16="http://schemas.microsoft.com/office/drawing/2014/main" id="{EA64E2F2-B205-075F-62E8-BACDAC9F61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8E4AD1-C940-8A3D-6970-DAC6E398D81E}"/>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22164793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297A3-49D3-6D71-973C-73F71FEF779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DAFCB2-7104-D9F6-8D58-96DA1A1C54B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C6CC339-5E9D-C42F-A198-BCD88E362FF7}"/>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5" name="Footer Placeholder 4">
            <a:extLst>
              <a:ext uri="{FF2B5EF4-FFF2-40B4-BE49-F238E27FC236}">
                <a16:creationId xmlns:a16="http://schemas.microsoft.com/office/drawing/2014/main" id="{BF14F8CD-78C4-92A9-4783-B38445950D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E18DDA-4009-3146-13E9-CA95407F91DA}"/>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239831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3CD661-CF8C-8E2C-4BCE-42C534646B8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8C17BF4-9FCD-4ED1-2EF7-A137C8502D7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533406-AD0A-2927-7C36-B3A51A048AAA}"/>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5" name="Footer Placeholder 4">
            <a:extLst>
              <a:ext uri="{FF2B5EF4-FFF2-40B4-BE49-F238E27FC236}">
                <a16:creationId xmlns:a16="http://schemas.microsoft.com/office/drawing/2014/main" id="{CF56CA32-C773-284D-B27C-E20BBE11F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7C447A-FFD3-6314-521C-090906094B59}"/>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1680633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A3F1C04-3200-4425-86D0-2F9E2EAC9EF4}"/>
              </a:ext>
            </a:extLst>
          </p:cNvPr>
          <p:cNvSpPr/>
          <p:nvPr userDrawn="1"/>
        </p:nvSpPr>
        <p:spPr>
          <a:xfrm>
            <a:off x="-12001" y="0"/>
            <a:ext cx="12204001" cy="5173580"/>
          </a:xfrm>
          <a:prstGeom prst="rect">
            <a:avLst/>
          </a:prstGeom>
          <a:solidFill>
            <a:srgbClr val="229C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noProof="0"/>
          </a:p>
        </p:txBody>
      </p:sp>
      <p:sp>
        <p:nvSpPr>
          <p:cNvPr id="5" name="Oval 4">
            <a:extLst>
              <a:ext uri="{FF2B5EF4-FFF2-40B4-BE49-F238E27FC236}">
                <a16:creationId xmlns:a16="http://schemas.microsoft.com/office/drawing/2014/main" id="{6E25DEDA-CBA5-8F4A-B549-C99DF9A6691C}"/>
              </a:ext>
            </a:extLst>
          </p:cNvPr>
          <p:cNvSpPr/>
          <p:nvPr userDrawn="1"/>
        </p:nvSpPr>
        <p:spPr>
          <a:xfrm>
            <a:off x="4701474" y="-177801"/>
            <a:ext cx="16478251" cy="16478250"/>
          </a:xfrm>
          <a:prstGeom prst="ellipse">
            <a:avLst/>
          </a:prstGeom>
          <a:solidFill>
            <a:schemeClr val="accent1">
              <a:alpha val="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Oval 5">
            <a:extLst>
              <a:ext uri="{FF2B5EF4-FFF2-40B4-BE49-F238E27FC236}">
                <a16:creationId xmlns:a16="http://schemas.microsoft.com/office/drawing/2014/main" id="{6E25DEDA-CBA5-8F4A-B549-C99DF9A6691C}"/>
              </a:ext>
            </a:extLst>
          </p:cNvPr>
          <p:cNvSpPr/>
          <p:nvPr userDrawn="1"/>
        </p:nvSpPr>
        <p:spPr>
          <a:xfrm>
            <a:off x="7196138" y="-177801"/>
            <a:ext cx="16478251" cy="16478250"/>
          </a:xfrm>
          <a:prstGeom prst="ellipse">
            <a:avLst/>
          </a:prstGeom>
          <a:solidFill>
            <a:schemeClr val="accent1">
              <a:alpha val="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userDrawn="1"/>
        </p:nvSpPr>
        <p:spPr>
          <a:xfrm>
            <a:off x="-12001" y="5173580"/>
            <a:ext cx="12204001" cy="1684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 name="Picture 2">
            <a:extLst>
              <a:ext uri="{FF2B5EF4-FFF2-40B4-BE49-F238E27FC236}">
                <a16:creationId xmlns:a16="http://schemas.microsoft.com/office/drawing/2014/main" id="{31411F6A-B2DA-8144-BA97-357E7C6EDB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0064" y="5380968"/>
            <a:ext cx="4481843" cy="1269644"/>
          </a:xfrm>
          <a:prstGeom prst="rect">
            <a:avLst/>
          </a:prstGeom>
        </p:spPr>
      </p:pic>
      <p:sp>
        <p:nvSpPr>
          <p:cNvPr id="140" name="Subtitle 139">
            <a:extLst>
              <a:ext uri="{FF2B5EF4-FFF2-40B4-BE49-F238E27FC236}">
                <a16:creationId xmlns:a16="http://schemas.microsoft.com/office/drawing/2014/main" id="{1D7D280A-8F97-4666-B32E-23950B31DB3C}"/>
              </a:ext>
            </a:extLst>
          </p:cNvPr>
          <p:cNvSpPr>
            <a:spLocks noGrp="1"/>
          </p:cNvSpPr>
          <p:nvPr>
            <p:ph type="subTitle" idx="1" hasCustomPrompt="1"/>
          </p:nvPr>
        </p:nvSpPr>
        <p:spPr>
          <a:xfrm>
            <a:off x="500065" y="1815137"/>
            <a:ext cx="11338369" cy="2147265"/>
          </a:xfrm>
          <a:custGeom>
            <a:avLst/>
            <a:gdLst>
              <a:gd name="connsiteX0" fmla="*/ 0 w 4780344"/>
              <a:gd name="connsiteY0" fmla="*/ 0 h 3228280"/>
              <a:gd name="connsiteX1" fmla="*/ 4780344 w 4780344"/>
              <a:gd name="connsiteY1" fmla="*/ 0 h 3228280"/>
              <a:gd name="connsiteX2" fmla="*/ 4780344 w 4780344"/>
              <a:gd name="connsiteY2" fmla="*/ 3228280 h 3228280"/>
              <a:gd name="connsiteX3" fmla="*/ 0 w 4780344"/>
              <a:gd name="connsiteY3" fmla="*/ 3228280 h 3228280"/>
            </a:gdLst>
            <a:ahLst/>
            <a:cxnLst>
              <a:cxn ang="0">
                <a:pos x="connsiteX0" y="connsiteY0"/>
              </a:cxn>
              <a:cxn ang="0">
                <a:pos x="connsiteX1" y="connsiteY1"/>
              </a:cxn>
              <a:cxn ang="0">
                <a:pos x="connsiteX2" y="connsiteY2"/>
              </a:cxn>
              <a:cxn ang="0">
                <a:pos x="connsiteX3" y="connsiteY3"/>
              </a:cxn>
            </a:cxnLst>
            <a:rect l="l" t="t" r="r" b="b"/>
            <a:pathLst>
              <a:path w="4780344" h="3228280">
                <a:moveTo>
                  <a:pt x="0" y="0"/>
                </a:moveTo>
                <a:lnTo>
                  <a:pt x="4780344" y="0"/>
                </a:lnTo>
                <a:lnTo>
                  <a:pt x="4780344" y="3228280"/>
                </a:lnTo>
                <a:lnTo>
                  <a:pt x="0" y="3228280"/>
                </a:lnTo>
                <a:close/>
              </a:path>
            </a:pathLst>
          </a:custGeom>
          <a:noFill/>
        </p:spPr>
        <p:txBody>
          <a:bodyPr wrap="square" lIns="90000" tIns="90000" rIns="90000" bIns="90000" anchor="ctr" anchorCtr="0">
            <a:noAutofit/>
          </a:bodyPr>
          <a:lstStyle>
            <a:lvl1pPr marL="0" indent="0" algn="l">
              <a:spcBef>
                <a:spcPts val="0"/>
              </a:spcBef>
              <a:spcAft>
                <a:spcPts val="0"/>
              </a:spcAft>
              <a:buNone/>
              <a:defRPr sz="4050" b="1" i="0">
                <a:solidFill>
                  <a:schemeClr val="bg1"/>
                </a:solidFill>
                <a:latin typeface="Helvetica" pitchFamily="2" charset="0"/>
              </a:defRPr>
            </a:lvl1pPr>
            <a:lvl2pPr marL="0" indent="0" algn="l">
              <a:spcBef>
                <a:spcPts val="1800"/>
              </a:spcBef>
              <a:buNone/>
              <a:defRPr sz="1500" b="1" i="0">
                <a:solidFill>
                  <a:schemeClr val="accent2">
                    <a:lumMod val="20000"/>
                    <a:lumOff val="80000"/>
                  </a:schemeClr>
                </a:solidFill>
                <a:latin typeface="Helvetica" pitchFamily="2" charset="0"/>
              </a:defRPr>
            </a:lvl2pPr>
            <a:lvl3pPr marL="0" indent="0" algn="l">
              <a:buNone/>
              <a:defRPr sz="1350" b="1" i="0">
                <a:solidFill>
                  <a:schemeClr val="accent2">
                    <a:lumMod val="20000"/>
                    <a:lumOff val="80000"/>
                  </a:schemeClr>
                </a:solidFill>
                <a:latin typeface="Helvetica" pitchFamily="2" charset="0"/>
              </a:defRPr>
            </a:lvl3pPr>
            <a:lvl4pPr marL="0" indent="0" algn="l">
              <a:buNone/>
              <a:defRPr sz="1200" b="0"/>
            </a:lvl4pPr>
            <a:lvl5pPr marL="0" indent="0" algn="l">
              <a:buNone/>
              <a:defRPr sz="1200"/>
            </a:lvl5pPr>
            <a:lvl6pPr marL="0" indent="0" algn="l">
              <a:buNone/>
              <a:defRPr sz="1200"/>
            </a:lvl6pPr>
            <a:lvl7pPr marL="0" indent="0" algn="l">
              <a:buNone/>
              <a:defRPr sz="1200"/>
            </a:lvl7pPr>
            <a:lvl8pPr marL="0" indent="0" algn="l">
              <a:buNone/>
              <a:defRPr sz="1200"/>
            </a:lvl8pPr>
            <a:lvl9pPr marL="0" indent="0" algn="l">
              <a:buNone/>
              <a:defRPr sz="1200" b="1" i="0">
                <a:solidFill>
                  <a:schemeClr val="accent2">
                    <a:lumMod val="20000"/>
                    <a:lumOff val="80000"/>
                  </a:schemeClr>
                </a:solidFill>
                <a:latin typeface="Helvetica" pitchFamily="2" charset="0"/>
              </a:defRPr>
            </a:lvl9pPr>
          </a:lstStyle>
          <a:p>
            <a:r>
              <a:rPr lang="en-AU" noProof="0" dirty="0"/>
              <a:t>Click To Add Title</a:t>
            </a:r>
          </a:p>
          <a:p>
            <a:r>
              <a:rPr lang="en-AU" noProof="0" dirty="0"/>
              <a:t>You Can Have Up To </a:t>
            </a:r>
          </a:p>
          <a:p>
            <a:r>
              <a:rPr lang="en-AU" noProof="0" dirty="0"/>
              <a:t>Three Lines Of Text</a:t>
            </a:r>
          </a:p>
        </p:txBody>
      </p:sp>
    </p:spTree>
    <p:extLst>
      <p:ext uri="{BB962C8B-B14F-4D97-AF65-F5344CB8AC3E}">
        <p14:creationId xmlns:p14="http://schemas.microsoft.com/office/powerpoint/2010/main" val="692842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er">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51BC2A-07E6-4F57-A3D0-BC904E276AFE}"/>
              </a:ext>
            </a:extLst>
          </p:cNvPr>
          <p:cNvSpPr>
            <a:spLocks noGrp="1"/>
          </p:cNvSpPr>
          <p:nvPr>
            <p:ph type="title" hasCustomPrompt="1"/>
          </p:nvPr>
        </p:nvSpPr>
        <p:spPr>
          <a:xfrm>
            <a:off x="990621" y="4077050"/>
            <a:ext cx="10360132" cy="887360"/>
          </a:xfrm>
        </p:spPr>
        <p:txBody>
          <a:bodyPr anchor="ctr" anchorCtr="0">
            <a:normAutofit/>
          </a:bodyPr>
          <a:lstStyle>
            <a:lvl1pPr algn="ctr">
              <a:defRPr lang="en-AU" sz="2700" b="1" i="0" dirty="0">
                <a:solidFill>
                  <a:srgbClr val="229CD0"/>
                </a:solidFill>
                <a:latin typeface="Helvetica" pitchFamily="2" charset="0"/>
              </a:defRPr>
            </a:lvl1pPr>
          </a:lstStyle>
          <a:p>
            <a:r>
              <a:rPr lang="en-US" dirty="0"/>
              <a:t>Presenter Name</a:t>
            </a:r>
            <a:endParaRPr lang="en-AU" dirty="0"/>
          </a:p>
        </p:txBody>
      </p:sp>
      <p:sp>
        <p:nvSpPr>
          <p:cNvPr id="7" name="Picture Placeholder 8">
            <a:extLst>
              <a:ext uri="{FF2B5EF4-FFF2-40B4-BE49-F238E27FC236}">
                <a16:creationId xmlns:a16="http://schemas.microsoft.com/office/drawing/2014/main" id="{2DF14112-10F2-4A1F-8E84-625C042A78AF}"/>
              </a:ext>
            </a:extLst>
          </p:cNvPr>
          <p:cNvSpPr>
            <a:spLocks noGrp="1"/>
          </p:cNvSpPr>
          <p:nvPr>
            <p:ph type="pic" sz="quarter" idx="14" hasCustomPrompt="1"/>
          </p:nvPr>
        </p:nvSpPr>
        <p:spPr>
          <a:xfrm>
            <a:off x="4847229" y="1366789"/>
            <a:ext cx="2646916" cy="2710263"/>
          </a:xfrm>
          <a:prstGeom prst="ellipse">
            <a:avLst/>
          </a:prstGeom>
          <a:blipFill>
            <a:blip r:embed="rId2" cstate="screen">
              <a:extLst>
                <a:ext uri="{28A0092B-C50C-407E-A947-70E740481C1C}">
                  <a14:useLocalDpi xmlns:a14="http://schemas.microsoft.com/office/drawing/2010/main"/>
                </a:ext>
              </a:extLst>
            </a:blip>
            <a:srcRect/>
            <a:stretch>
              <a:fillRect l="-12818" t="-6998" r="-14598" b="-250"/>
            </a:stretch>
          </a:blipFill>
        </p:spPr>
        <p:txBody>
          <a:bodyPr>
            <a:normAutofit/>
          </a:bodyPr>
          <a:lstStyle>
            <a:lvl1pPr rtl="0">
              <a:defRPr sz="1200">
                <a:solidFill>
                  <a:schemeClr val="tx1">
                    <a:lumMod val="50000"/>
                    <a:lumOff val="50000"/>
                  </a:schemeClr>
                </a:solidFill>
              </a:defRPr>
            </a:lvl1pPr>
          </a:lstStyle>
          <a:p>
            <a:r>
              <a:rPr lang="en-AU" dirty="0"/>
              <a:t>Click icon to add image of presenter</a:t>
            </a:r>
          </a:p>
        </p:txBody>
      </p:sp>
      <p:sp>
        <p:nvSpPr>
          <p:cNvPr id="5" name="Text Placeholder 4">
            <a:extLst>
              <a:ext uri="{FF2B5EF4-FFF2-40B4-BE49-F238E27FC236}">
                <a16:creationId xmlns:a16="http://schemas.microsoft.com/office/drawing/2014/main" id="{25C71223-B66B-BB40-A053-13AAD1D33FF6}"/>
              </a:ext>
            </a:extLst>
          </p:cNvPr>
          <p:cNvSpPr>
            <a:spLocks noGrp="1"/>
          </p:cNvSpPr>
          <p:nvPr>
            <p:ph type="body" sz="quarter" idx="15" hasCustomPrompt="1"/>
          </p:nvPr>
        </p:nvSpPr>
        <p:spPr>
          <a:xfrm>
            <a:off x="978430" y="4964410"/>
            <a:ext cx="10384516" cy="1084262"/>
          </a:xfrm>
        </p:spPr>
        <p:txBody>
          <a:bodyPr anchor="t">
            <a:normAutofit/>
          </a:bodyPr>
          <a:lstStyle>
            <a:lvl1pPr algn="ctr">
              <a:spcBef>
                <a:spcPts val="0"/>
              </a:spcBef>
              <a:defRPr sz="2100" b="0" i="0" spc="0">
                <a:latin typeface="Helvetica" pitchFamily="2" charset="0"/>
              </a:defRPr>
            </a:lvl1pPr>
          </a:lstStyle>
          <a:p>
            <a:pPr lvl="0"/>
            <a:r>
              <a:rPr lang="en-US" dirty="0"/>
              <a:t>Presenter Title or Description</a:t>
            </a:r>
          </a:p>
          <a:p>
            <a:pPr lvl="0"/>
            <a:r>
              <a:rPr lang="en-US" dirty="0"/>
              <a:t>Presenter </a:t>
            </a:r>
            <a:r>
              <a:rPr lang="en-US" dirty="0" err="1"/>
              <a:t>Organisation</a:t>
            </a:r>
            <a:endParaRPr lang="en-US" dirty="0"/>
          </a:p>
        </p:txBody>
      </p:sp>
      <p:sp>
        <p:nvSpPr>
          <p:cNvPr id="6" name="Oval 5">
            <a:extLst>
              <a:ext uri="{FF2B5EF4-FFF2-40B4-BE49-F238E27FC236}">
                <a16:creationId xmlns:a16="http://schemas.microsoft.com/office/drawing/2014/main" id="{6E25DEDA-CBA5-8F4A-B549-C99DF9A6691C}"/>
              </a:ext>
            </a:extLst>
          </p:cNvPr>
          <p:cNvSpPr/>
          <p:nvPr userDrawn="1"/>
        </p:nvSpPr>
        <p:spPr>
          <a:xfrm>
            <a:off x="6530275" y="-410060"/>
            <a:ext cx="16478251" cy="16478250"/>
          </a:xfrm>
          <a:prstGeom prst="ellipse">
            <a:avLst/>
          </a:prstGeom>
          <a:solidFill>
            <a:srgbClr val="229CD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Oval 7">
            <a:extLst>
              <a:ext uri="{FF2B5EF4-FFF2-40B4-BE49-F238E27FC236}">
                <a16:creationId xmlns:a16="http://schemas.microsoft.com/office/drawing/2014/main" id="{6E25DEDA-CBA5-8F4A-B549-C99DF9A6691C}"/>
              </a:ext>
            </a:extLst>
          </p:cNvPr>
          <p:cNvSpPr/>
          <p:nvPr userDrawn="1"/>
        </p:nvSpPr>
        <p:spPr>
          <a:xfrm>
            <a:off x="8521369" y="-410060"/>
            <a:ext cx="16478251" cy="16478250"/>
          </a:xfrm>
          <a:prstGeom prst="ellipse">
            <a:avLst/>
          </a:prstGeom>
          <a:solidFill>
            <a:srgbClr val="229CD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1591815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sic Slide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F917-01CE-4331-AB1E-74B962EECC12}"/>
              </a:ext>
            </a:extLst>
          </p:cNvPr>
          <p:cNvSpPr>
            <a:spLocks noGrp="1"/>
          </p:cNvSpPr>
          <p:nvPr>
            <p:ph type="title" hasCustomPrompt="1"/>
          </p:nvPr>
        </p:nvSpPr>
        <p:spPr>
          <a:xfrm>
            <a:off x="316357" y="631035"/>
            <a:ext cx="11408408" cy="1117907"/>
          </a:xfrm>
        </p:spPr>
        <p:txBody>
          <a:bodyPr anchor="t" anchorCtr="0">
            <a:normAutofit/>
          </a:bodyPr>
          <a:lstStyle>
            <a:lvl1pPr algn="ctr">
              <a:defRPr sz="4050" b="1" i="0" baseline="0">
                <a:solidFill>
                  <a:srgbClr val="229CD0"/>
                </a:solidFill>
                <a:latin typeface="Helvetica" pitchFamily="2" charset="0"/>
              </a:defRPr>
            </a:lvl1pPr>
          </a:lstStyle>
          <a:p>
            <a:r>
              <a:rPr lang="en-AU" noProof="0" dirty="0"/>
              <a:t>Basic Slide</a:t>
            </a:r>
          </a:p>
        </p:txBody>
      </p:sp>
      <p:sp>
        <p:nvSpPr>
          <p:cNvPr id="8" name="Text Placeholder 7">
            <a:extLst>
              <a:ext uri="{FF2B5EF4-FFF2-40B4-BE49-F238E27FC236}">
                <a16:creationId xmlns:a16="http://schemas.microsoft.com/office/drawing/2014/main" id="{454D350D-E484-4913-8199-EB8C83FA4F63}"/>
              </a:ext>
            </a:extLst>
          </p:cNvPr>
          <p:cNvSpPr>
            <a:spLocks noGrp="1"/>
          </p:cNvSpPr>
          <p:nvPr>
            <p:ph type="body" sz="quarter" idx="13" hasCustomPrompt="1"/>
          </p:nvPr>
        </p:nvSpPr>
        <p:spPr>
          <a:xfrm>
            <a:off x="1041401" y="1748940"/>
            <a:ext cx="9976220" cy="4397860"/>
          </a:xfrm>
        </p:spPr>
        <p:txBody>
          <a:bodyPr numCol="1" spcCol="360000" anchor="ctr">
            <a:normAutofit/>
          </a:bodyPr>
          <a:lstStyle>
            <a:lvl1pPr marL="0" marR="0" indent="0" algn="l" defTabSz="685800" rtl="0" eaLnBrk="1" fontAlgn="auto" latinLnBrk="0" hangingPunct="1">
              <a:lnSpc>
                <a:spcPct val="150000"/>
              </a:lnSpc>
              <a:spcBef>
                <a:spcPts val="0"/>
              </a:spcBef>
              <a:spcAft>
                <a:spcPts val="1350"/>
              </a:spcAft>
              <a:buClrTx/>
              <a:buSzPct val="125000"/>
              <a:buFont typeface="Arial" charset="0"/>
              <a:buNone/>
              <a:tabLst/>
              <a:defRPr sz="2400">
                <a:solidFill>
                  <a:schemeClr val="tx1">
                    <a:lumMod val="95000"/>
                    <a:lumOff val="5000"/>
                  </a:schemeClr>
                </a:solidFill>
                <a:latin typeface="Helvetica" pitchFamily="2" charset="0"/>
              </a:defRPr>
            </a:lvl1pPr>
            <a:lvl2pPr marL="342900" indent="-342900">
              <a:lnSpc>
                <a:spcPct val="100000"/>
              </a:lnSpc>
              <a:spcBef>
                <a:spcPts val="0"/>
              </a:spcBef>
              <a:spcAft>
                <a:spcPts val="900"/>
              </a:spcAft>
              <a:buFont typeface="Arial" charset="0"/>
              <a:buChar char="•"/>
              <a:defRPr sz="2400" baseline="0">
                <a:solidFill>
                  <a:schemeClr val="tx1">
                    <a:lumMod val="95000"/>
                    <a:lumOff val="5000"/>
                  </a:schemeClr>
                </a:solidFill>
              </a:defRPr>
            </a:lvl2pPr>
            <a:lvl3pPr marL="504900" indent="-342900">
              <a:lnSpc>
                <a:spcPct val="100000"/>
              </a:lnSpc>
              <a:spcBef>
                <a:spcPts val="0"/>
              </a:spcBef>
              <a:spcAft>
                <a:spcPts val="900"/>
              </a:spcAft>
              <a:buFont typeface="Arial" charset="0"/>
              <a:buChar char="•"/>
              <a:defRPr sz="2250">
                <a:solidFill>
                  <a:schemeClr val="tx1">
                    <a:lumMod val="95000"/>
                    <a:lumOff val="5000"/>
                  </a:schemeClr>
                </a:solidFill>
              </a:defRPr>
            </a:lvl3pPr>
            <a:lvl4pPr>
              <a:defRPr/>
            </a:lvl4pPr>
            <a:lvl5pPr>
              <a:defRPr/>
            </a:lvl5pPr>
          </a:lstStyle>
          <a:p>
            <a:pPr lvl="1"/>
            <a:r>
              <a:rPr lang="en-AU" noProof="0" dirty="0"/>
              <a:t>First level bullet </a:t>
            </a:r>
          </a:p>
          <a:p>
            <a:pPr lvl="2"/>
            <a:r>
              <a:rPr lang="en-AU" noProof="0" dirty="0"/>
              <a:t>Second level bullet point</a:t>
            </a:r>
          </a:p>
        </p:txBody>
      </p:sp>
      <p:sp>
        <p:nvSpPr>
          <p:cNvPr id="9" name="Oval 8">
            <a:extLst>
              <a:ext uri="{FF2B5EF4-FFF2-40B4-BE49-F238E27FC236}">
                <a16:creationId xmlns:a16="http://schemas.microsoft.com/office/drawing/2014/main" id="{6E25DEDA-CBA5-8F4A-B549-C99DF9A6691C}"/>
              </a:ext>
            </a:extLst>
          </p:cNvPr>
          <p:cNvSpPr/>
          <p:nvPr userDrawn="1"/>
        </p:nvSpPr>
        <p:spPr>
          <a:xfrm>
            <a:off x="6530275" y="-410060"/>
            <a:ext cx="16478251" cy="16478250"/>
          </a:xfrm>
          <a:prstGeom prst="ellipse">
            <a:avLst/>
          </a:prstGeom>
          <a:solidFill>
            <a:srgbClr val="229CD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Oval 9">
            <a:extLst>
              <a:ext uri="{FF2B5EF4-FFF2-40B4-BE49-F238E27FC236}">
                <a16:creationId xmlns:a16="http://schemas.microsoft.com/office/drawing/2014/main" id="{6E25DEDA-CBA5-8F4A-B549-C99DF9A6691C}"/>
              </a:ext>
            </a:extLst>
          </p:cNvPr>
          <p:cNvSpPr/>
          <p:nvPr userDrawn="1"/>
        </p:nvSpPr>
        <p:spPr>
          <a:xfrm>
            <a:off x="8521369" y="-410060"/>
            <a:ext cx="16478251" cy="16478250"/>
          </a:xfrm>
          <a:prstGeom prst="ellipse">
            <a:avLst/>
          </a:prstGeom>
          <a:solidFill>
            <a:srgbClr val="229CD0">
              <a:alpha val="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88264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F8E6-9E5C-BDDA-9875-06CFECA4C09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8E72D6F-F0B8-EABA-7BCD-96C0913D032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8B4A121-6C70-012D-E7CC-D7C58CC1A16D}"/>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5" name="Footer Placeholder 4">
            <a:extLst>
              <a:ext uri="{FF2B5EF4-FFF2-40B4-BE49-F238E27FC236}">
                <a16:creationId xmlns:a16="http://schemas.microsoft.com/office/drawing/2014/main" id="{098C546A-E085-1676-E56C-BDE1277044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5AF3D-CC44-A252-507B-8BA80C6BCEF4}"/>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24363247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81809-17B9-0575-BA99-169FC4DB15E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980B5C7-2877-437C-B535-EDA7CC1DCD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E3DDE44-EB78-9BCC-B924-B7BFFE76021F}"/>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5" name="Footer Placeholder 4">
            <a:extLst>
              <a:ext uri="{FF2B5EF4-FFF2-40B4-BE49-F238E27FC236}">
                <a16:creationId xmlns:a16="http://schemas.microsoft.com/office/drawing/2014/main" id="{06613481-F633-7CAA-9B04-B5BD9FCB86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0FE79-50DC-FBA1-1646-7A085091B79A}"/>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3078000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015FF-2EBE-E12B-7FC1-170861750C1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DB1E0E-8822-77AF-ADEB-9A128575A50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BE9C9DF-E9A8-059C-B81F-7ADBA2B6CD7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96FDA18-4FE0-CD16-6D68-6BB1BD361950}"/>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6" name="Footer Placeholder 5">
            <a:extLst>
              <a:ext uri="{FF2B5EF4-FFF2-40B4-BE49-F238E27FC236}">
                <a16:creationId xmlns:a16="http://schemas.microsoft.com/office/drawing/2014/main" id="{D1DA60CF-0875-AA7C-875C-E4D6B7011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E8096-D21C-01FE-3C61-9287E5605470}"/>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2177367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F6021-865C-4CB9-1B07-CAFB835337B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A488561-57D5-0CA1-5971-63766B303C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7DC303-C4F5-EDEA-91F9-D52B4523C82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39287F3-1922-09FE-FB8A-2508B19815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EACF5A8-6F0F-BE22-96ED-2FE5BD0A596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3D0162C-7761-B4BE-9BA2-F6A2CC8D1460}"/>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8" name="Footer Placeholder 7">
            <a:extLst>
              <a:ext uri="{FF2B5EF4-FFF2-40B4-BE49-F238E27FC236}">
                <a16:creationId xmlns:a16="http://schemas.microsoft.com/office/drawing/2014/main" id="{4130C5AB-243F-4FA0-09F6-1B9DB7EB1A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3790FD-160F-4C98-C62B-4B266FFEDF68}"/>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2971569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E0782-F121-9ECB-4CE2-7D3F462F09B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435916C-9FBC-DF2D-0BAE-1E1BD8608BF7}"/>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4" name="Footer Placeholder 3">
            <a:extLst>
              <a:ext uri="{FF2B5EF4-FFF2-40B4-BE49-F238E27FC236}">
                <a16:creationId xmlns:a16="http://schemas.microsoft.com/office/drawing/2014/main" id="{23878B7B-EA69-789F-3DAB-AC1DE740DC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38EA0E-B454-D6CE-9770-F0BBE5454185}"/>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3874690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3B3AAB-76E1-E183-BF6A-D7ADB23813C9}"/>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3" name="Footer Placeholder 2">
            <a:extLst>
              <a:ext uri="{FF2B5EF4-FFF2-40B4-BE49-F238E27FC236}">
                <a16:creationId xmlns:a16="http://schemas.microsoft.com/office/drawing/2014/main" id="{1B90B23E-89A0-4CFD-6E3D-C122CC4FFD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B7C45A-305B-BDBD-646B-5768F150B231}"/>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1620759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9EC6D-74FD-4DDF-789F-721C52367B5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660D74D-B09B-F930-9BEA-42734501FE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84DE379-A2A2-7A53-A15B-D5334EB4E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9472A2-F798-52ED-A653-F668286077B0}"/>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6" name="Footer Placeholder 5">
            <a:extLst>
              <a:ext uri="{FF2B5EF4-FFF2-40B4-BE49-F238E27FC236}">
                <a16:creationId xmlns:a16="http://schemas.microsoft.com/office/drawing/2014/main" id="{4895BF23-0D58-DAD9-0321-F22823D540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08A08-BE18-220D-1A79-D1B77CA34375}"/>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751682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92355-3DD4-BCB9-F65B-C10D9D00C7A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1719701-A356-2DAF-57DE-6F65648A57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0023B8-37F4-A4DB-CF0E-DC44D33D8A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7D7A7D-4CAF-96BE-35A2-139F90132BDD}"/>
              </a:ext>
            </a:extLst>
          </p:cNvPr>
          <p:cNvSpPr>
            <a:spLocks noGrp="1"/>
          </p:cNvSpPr>
          <p:nvPr>
            <p:ph type="dt" sz="half" idx="10"/>
          </p:nvPr>
        </p:nvSpPr>
        <p:spPr/>
        <p:txBody>
          <a:bodyPr/>
          <a:lstStyle/>
          <a:p>
            <a:fld id="{13E7C858-E93F-E347-8328-E26C3D655302}" type="datetimeFigureOut">
              <a:rPr lang="en-US" smtClean="0"/>
              <a:t>6/23/2025</a:t>
            </a:fld>
            <a:endParaRPr lang="en-US"/>
          </a:p>
        </p:txBody>
      </p:sp>
      <p:sp>
        <p:nvSpPr>
          <p:cNvPr id="6" name="Footer Placeholder 5">
            <a:extLst>
              <a:ext uri="{FF2B5EF4-FFF2-40B4-BE49-F238E27FC236}">
                <a16:creationId xmlns:a16="http://schemas.microsoft.com/office/drawing/2014/main" id="{FB43C12B-52CE-7F05-B791-FCEBAD4E81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99CF71-9135-30AF-1771-C7ABCB0573F8}"/>
              </a:ext>
            </a:extLst>
          </p:cNvPr>
          <p:cNvSpPr>
            <a:spLocks noGrp="1"/>
          </p:cNvSpPr>
          <p:nvPr>
            <p:ph type="sldNum" sz="quarter" idx="12"/>
          </p:nvPr>
        </p:nvSpPr>
        <p:spPr/>
        <p:txBody>
          <a:bodyPr/>
          <a:lstStyle/>
          <a:p>
            <a:fld id="{6BBEE715-AE1E-614A-AD6C-38E205D30E51}" type="slidenum">
              <a:rPr lang="en-US" smtClean="0"/>
              <a:t>‹#›</a:t>
            </a:fld>
            <a:endParaRPr lang="en-US"/>
          </a:p>
        </p:txBody>
      </p:sp>
    </p:spTree>
    <p:extLst>
      <p:ext uri="{BB962C8B-B14F-4D97-AF65-F5344CB8AC3E}">
        <p14:creationId xmlns:p14="http://schemas.microsoft.com/office/powerpoint/2010/main" val="282957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41DDEA-57CC-A3A7-D613-A080C57333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A5E031E-521E-3C15-A50A-85C3B0F06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C74ED34-5DAC-C9EC-CCC1-99A1C230C1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7C858-E93F-E347-8328-E26C3D655302}" type="datetimeFigureOut">
              <a:rPr lang="en-US" smtClean="0"/>
              <a:t>6/23/2025</a:t>
            </a:fld>
            <a:endParaRPr lang="en-US"/>
          </a:p>
        </p:txBody>
      </p:sp>
      <p:sp>
        <p:nvSpPr>
          <p:cNvPr id="5" name="Footer Placeholder 4">
            <a:extLst>
              <a:ext uri="{FF2B5EF4-FFF2-40B4-BE49-F238E27FC236}">
                <a16:creationId xmlns:a16="http://schemas.microsoft.com/office/drawing/2014/main" id="{1654F278-E0C9-12DF-3EC5-167582422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32BC8F-DEC9-A295-B566-33B4CC9C9B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BEE715-AE1E-614A-AD6C-38E205D30E51}" type="slidenum">
              <a:rPr lang="en-US" smtClean="0"/>
              <a:t>‹#›</a:t>
            </a:fld>
            <a:endParaRPr lang="en-US"/>
          </a:p>
        </p:txBody>
      </p:sp>
    </p:spTree>
    <p:extLst>
      <p:ext uri="{BB962C8B-B14F-4D97-AF65-F5344CB8AC3E}">
        <p14:creationId xmlns:p14="http://schemas.microsoft.com/office/powerpoint/2010/main" val="28893222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31DBEED-DD08-EF44-8C8D-81F1056BBFC2}"/>
              </a:ext>
            </a:extLst>
          </p:cNvPr>
          <p:cNvSpPr>
            <a:spLocks noGrp="1"/>
          </p:cNvSpPr>
          <p:nvPr>
            <p:ph type="subTitle" idx="1"/>
          </p:nvPr>
        </p:nvSpPr>
        <p:spPr>
          <a:xfrm>
            <a:off x="955204" y="1934740"/>
            <a:ext cx="6409418" cy="2147265"/>
          </a:xfrm>
        </p:spPr>
        <p:txBody>
          <a:bodyPr/>
          <a:lstStyle/>
          <a:p>
            <a:r>
              <a:rPr lang="en-US" sz="4800" dirty="0">
                <a:latin typeface="Helvetica"/>
                <a:cs typeface="Helvetica"/>
              </a:rPr>
              <a:t>Underpaid at work?</a:t>
            </a:r>
          </a:p>
          <a:p>
            <a:r>
              <a:rPr lang="en-US" sz="4800" dirty="0">
                <a:latin typeface="Helvetica"/>
                <a:cs typeface="Helvetica"/>
              </a:rPr>
              <a:t>Know your rights</a:t>
            </a:r>
            <a:endParaRPr lang="en-US" sz="4400" dirty="0">
              <a:cs typeface="Helvetica"/>
            </a:endParaRPr>
          </a:p>
          <a:p>
            <a:endParaRPr lang="en-US" sz="5400" dirty="0">
              <a:highlight>
                <a:srgbClr val="FFFF00"/>
              </a:highlight>
              <a:cs typeface="Helvetica"/>
            </a:endParaRPr>
          </a:p>
        </p:txBody>
      </p:sp>
      <p:sp>
        <p:nvSpPr>
          <p:cNvPr id="5" name="TextBox 4">
            <a:extLst>
              <a:ext uri="{FF2B5EF4-FFF2-40B4-BE49-F238E27FC236}">
                <a16:creationId xmlns:a16="http://schemas.microsoft.com/office/drawing/2014/main" id="{36E47D68-D017-45EA-98D3-EEA08F5AF5BD}"/>
              </a:ext>
            </a:extLst>
          </p:cNvPr>
          <p:cNvSpPr txBox="1"/>
          <p:nvPr/>
        </p:nvSpPr>
        <p:spPr>
          <a:xfrm>
            <a:off x="6208859" y="5567344"/>
            <a:ext cx="4246880" cy="646331"/>
          </a:xfrm>
          <a:prstGeom prst="rect">
            <a:avLst/>
          </a:prstGeom>
          <a:noFill/>
        </p:spPr>
        <p:txBody>
          <a:bodyPr wrap="square" lIns="91440" tIns="45720" rIns="91440" bIns="45720" rtlCol="0" anchor="t">
            <a:spAutoFit/>
          </a:bodyPr>
          <a:lstStyle/>
          <a:p>
            <a:pPr algn="r"/>
            <a:r>
              <a:rPr lang="en-US" dirty="0">
                <a:cs typeface="Calibri"/>
              </a:rPr>
              <a:t>Seri Feldman-Gubbay</a:t>
            </a:r>
          </a:p>
          <a:p>
            <a:pPr algn="r"/>
            <a:r>
              <a:rPr lang="en-US" dirty="0"/>
              <a:t>Senior Solicitor</a:t>
            </a:r>
            <a:endParaRPr lang="en-AU" dirty="0">
              <a:cs typeface="Calibri"/>
            </a:endParaRPr>
          </a:p>
        </p:txBody>
      </p:sp>
      <p:pic>
        <p:nvPicPr>
          <p:cNvPr id="7" name="Picture 6">
            <a:extLst>
              <a:ext uri="{FF2B5EF4-FFF2-40B4-BE49-F238E27FC236}">
                <a16:creationId xmlns:a16="http://schemas.microsoft.com/office/drawing/2014/main" id="{93DA48A8-06F4-47C0-9D80-E8474FF2A369}"/>
              </a:ext>
            </a:extLst>
          </p:cNvPr>
          <p:cNvPicPr>
            <a:picLocks noChangeAspect="1"/>
          </p:cNvPicPr>
          <p:nvPr/>
        </p:nvPicPr>
        <p:blipFill rotWithShape="1">
          <a:blip r:embed="rId3">
            <a:extLst>
              <a:ext uri="{28A0092B-C50C-407E-A947-70E740481C1C}">
                <a14:useLocalDpi xmlns:a14="http://schemas.microsoft.com/office/drawing/2010/main" val="0"/>
              </a:ext>
            </a:extLst>
          </a:blip>
          <a:srcRect l="17791" t="34104" r="-20630" b="36646"/>
          <a:stretch/>
        </p:blipFill>
        <p:spPr>
          <a:xfrm>
            <a:off x="462456" y="5171440"/>
            <a:ext cx="5929792" cy="1686560"/>
          </a:xfrm>
          <a:prstGeom prst="rect">
            <a:avLst/>
          </a:prstGeom>
        </p:spPr>
      </p:pic>
      <p:sp>
        <p:nvSpPr>
          <p:cNvPr id="8" name="Rectangle 7">
            <a:extLst>
              <a:ext uri="{FF2B5EF4-FFF2-40B4-BE49-F238E27FC236}">
                <a16:creationId xmlns:a16="http://schemas.microsoft.com/office/drawing/2014/main" id="{315C98EA-3EB7-4051-9702-210DF7204891}"/>
              </a:ext>
            </a:extLst>
          </p:cNvPr>
          <p:cNvSpPr/>
          <p:nvPr/>
        </p:nvSpPr>
        <p:spPr>
          <a:xfrm>
            <a:off x="701788" y="3620340"/>
            <a:ext cx="2122988" cy="461665"/>
          </a:xfrm>
          <a:prstGeom prst="rect">
            <a:avLst/>
          </a:prstGeom>
        </p:spPr>
        <p:txBody>
          <a:bodyPr wrap="square" lIns="91440" tIns="45720" rIns="91440" bIns="45720" anchor="t">
            <a:spAutoFit/>
          </a:bodyPr>
          <a:lstStyle/>
          <a:p>
            <a:pPr algn="r"/>
            <a:r>
              <a:rPr lang="en-US" sz="2400" dirty="0">
                <a:solidFill>
                  <a:schemeClr val="bg1"/>
                </a:solidFill>
              </a:rPr>
              <a:t>24 June 2025</a:t>
            </a:r>
          </a:p>
        </p:txBody>
      </p:sp>
    </p:spTree>
    <p:extLst>
      <p:ext uri="{BB962C8B-B14F-4D97-AF65-F5344CB8AC3E}">
        <p14:creationId xmlns:p14="http://schemas.microsoft.com/office/powerpoint/2010/main" val="28975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2F23-AEF9-F62D-E440-9ED457A19EA1}"/>
              </a:ext>
            </a:extLst>
          </p:cNvPr>
          <p:cNvSpPr>
            <a:spLocks noGrp="1"/>
          </p:cNvSpPr>
          <p:nvPr>
            <p:ph type="title"/>
          </p:nvPr>
        </p:nvSpPr>
        <p:spPr/>
        <p:txBody>
          <a:bodyPr/>
          <a:lstStyle/>
          <a:p>
            <a:r>
              <a:rPr lang="en-AU" dirty="0"/>
              <a:t>Leave entitlements</a:t>
            </a:r>
          </a:p>
        </p:txBody>
      </p:sp>
      <p:graphicFrame>
        <p:nvGraphicFramePr>
          <p:cNvPr id="9" name="Table 8">
            <a:extLst>
              <a:ext uri="{FF2B5EF4-FFF2-40B4-BE49-F238E27FC236}">
                <a16:creationId xmlns:a16="http://schemas.microsoft.com/office/drawing/2014/main" id="{137C17D7-EF09-4D02-AC34-9D9183950C85}"/>
              </a:ext>
            </a:extLst>
          </p:cNvPr>
          <p:cNvGraphicFramePr>
            <a:graphicFrameLocks noGrp="1"/>
          </p:cNvGraphicFramePr>
          <p:nvPr>
            <p:extLst>
              <p:ext uri="{D42A27DB-BD31-4B8C-83A1-F6EECF244321}">
                <p14:modId xmlns:p14="http://schemas.microsoft.com/office/powerpoint/2010/main" val="102627816"/>
              </p:ext>
            </p:extLst>
          </p:nvPr>
        </p:nvGraphicFramePr>
        <p:xfrm>
          <a:off x="973666" y="1460500"/>
          <a:ext cx="10641480" cy="5026832"/>
        </p:xfrm>
        <a:graphic>
          <a:graphicData uri="http://schemas.openxmlformats.org/drawingml/2006/table">
            <a:tbl>
              <a:tblPr firstRow="1" bandRow="1">
                <a:tableStyleId>{5A111915-BE36-4E01-A7E5-04B1672EAD32}</a:tableStyleId>
              </a:tblPr>
              <a:tblGrid>
                <a:gridCol w="2036808">
                  <a:extLst>
                    <a:ext uri="{9D8B030D-6E8A-4147-A177-3AD203B41FA5}">
                      <a16:colId xmlns:a16="http://schemas.microsoft.com/office/drawing/2014/main" val="588381388"/>
                    </a:ext>
                  </a:extLst>
                </a:gridCol>
                <a:gridCol w="4517902">
                  <a:extLst>
                    <a:ext uri="{9D8B030D-6E8A-4147-A177-3AD203B41FA5}">
                      <a16:colId xmlns:a16="http://schemas.microsoft.com/office/drawing/2014/main" val="3796329172"/>
                    </a:ext>
                  </a:extLst>
                </a:gridCol>
                <a:gridCol w="4086770">
                  <a:extLst>
                    <a:ext uri="{9D8B030D-6E8A-4147-A177-3AD203B41FA5}">
                      <a16:colId xmlns:a16="http://schemas.microsoft.com/office/drawing/2014/main" val="2638107120"/>
                    </a:ext>
                  </a:extLst>
                </a:gridCol>
              </a:tblGrid>
              <a:tr h="798981">
                <a:tc>
                  <a:txBody>
                    <a:bodyPr/>
                    <a:lstStyle/>
                    <a:p>
                      <a:r>
                        <a:rPr lang="en-US" sz="2400" dirty="0"/>
                        <a:t>Leave type</a:t>
                      </a:r>
                      <a:endParaRPr lang="en-AU"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Permanent employee </a:t>
                      </a:r>
                      <a:endParaRPr lang="en-AU" sz="2400" dirty="0"/>
                    </a:p>
                    <a:p>
                      <a:pPr lvl="0">
                        <a:buNone/>
                      </a:pPr>
                      <a:r>
                        <a:rPr lang="en-US" sz="2400" dirty="0"/>
                        <a:t>Full time/part time</a:t>
                      </a:r>
                      <a:endParaRPr lang="en-AU"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a:t>Casual employee</a:t>
                      </a:r>
                      <a:endParaRPr lang="en-AU" sz="2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5081155"/>
                  </a:ext>
                </a:extLst>
              </a:tr>
              <a:tr h="467097">
                <a:tc>
                  <a:txBody>
                    <a:bodyPr/>
                    <a:lstStyle/>
                    <a:p>
                      <a:r>
                        <a:rPr lang="en-US" sz="1600" b="1" dirty="0"/>
                        <a:t>Annual</a:t>
                      </a:r>
                      <a:endParaRPr lang="en-AU"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4 weeks’ paid leave (pro rata for part time)</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X</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50389311"/>
                  </a:ext>
                </a:extLst>
              </a:tr>
              <a:tr h="651478">
                <a:tc>
                  <a:txBody>
                    <a:bodyPr/>
                    <a:lstStyle/>
                    <a:p>
                      <a:r>
                        <a:rPr lang="en-US" sz="1600" b="1" dirty="0"/>
                        <a:t>Personal (sick/carer’s)</a:t>
                      </a:r>
                      <a:endParaRPr lang="en-AU"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10 days’ paid leave (pro rata for part time)</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X</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2897174"/>
                  </a:ext>
                </a:extLst>
              </a:tr>
              <a:tr h="467097">
                <a:tc>
                  <a:txBody>
                    <a:bodyPr/>
                    <a:lstStyle/>
                    <a:p>
                      <a:r>
                        <a:rPr lang="en-US" sz="1600" b="1" dirty="0"/>
                        <a:t>Compassionate</a:t>
                      </a:r>
                      <a:endParaRPr lang="en-AU"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 days’ paid leave per occasion </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2 days’ unpaid leave per occasion </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6056332"/>
                  </a:ext>
                </a:extLst>
              </a:tr>
              <a:tr h="749813">
                <a:tc>
                  <a:txBody>
                    <a:bodyPr/>
                    <a:lstStyle/>
                    <a:p>
                      <a:r>
                        <a:rPr lang="en-US" sz="1600" b="1" dirty="0"/>
                        <a:t>Family and domestic violence</a:t>
                      </a:r>
                      <a:endParaRPr lang="en-AU"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10 days’ paid leave per year</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10 days’ paid leave per year</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0011760"/>
                  </a:ext>
                </a:extLst>
              </a:tr>
              <a:tr h="1118574">
                <a:tc>
                  <a:txBody>
                    <a:bodyPr/>
                    <a:lstStyle/>
                    <a:p>
                      <a:r>
                        <a:rPr lang="en-US" sz="1600" b="1" dirty="0"/>
                        <a:t>Parental leave</a:t>
                      </a:r>
                      <a:endParaRPr lang="en-AU"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After 12 months’ service, entitled to 12 months’ unpaid leave – can be extended to 24 months’ with employer’s agreement</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Regular and systematic casuals (for at least 12 months) entitled to same as permanent employees</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5285533"/>
                  </a:ext>
                </a:extLst>
              </a:tr>
              <a:tr h="749813">
                <a:tc>
                  <a:txBody>
                    <a:bodyPr/>
                    <a:lstStyle/>
                    <a:p>
                      <a:r>
                        <a:rPr lang="en-US" sz="1600" b="1" dirty="0"/>
                        <a:t>Unpaid carer’s leave</a:t>
                      </a:r>
                      <a:endParaRPr lang="en-AU"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2 days’ unpaid leave per occasion</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dirty="0"/>
                        <a:t>2 days’ unpaid leave per occasion</a:t>
                      </a:r>
                      <a:endParaRPr lang="en-AU"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144008"/>
                  </a:ext>
                </a:extLst>
              </a:tr>
            </a:tbl>
          </a:graphicData>
        </a:graphic>
      </p:graphicFrame>
    </p:spTree>
    <p:extLst>
      <p:ext uri="{BB962C8B-B14F-4D97-AF65-F5344CB8AC3E}">
        <p14:creationId xmlns:p14="http://schemas.microsoft.com/office/powerpoint/2010/main" val="3108862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446" y="559906"/>
            <a:ext cx="7770099" cy="498845"/>
          </a:xfrm>
        </p:spPr>
        <p:txBody>
          <a:bodyPr>
            <a:noAutofit/>
          </a:bodyPr>
          <a:lstStyle/>
          <a:p>
            <a:r>
              <a:rPr lang="en-US" sz="4000" dirty="0"/>
              <a:t>Awards</a:t>
            </a:r>
          </a:p>
        </p:txBody>
      </p:sp>
      <p:pic>
        <p:nvPicPr>
          <p:cNvPr id="5" name="Picture 4">
            <a:extLst>
              <a:ext uri="{FF2B5EF4-FFF2-40B4-BE49-F238E27FC236}">
                <a16:creationId xmlns:a16="http://schemas.microsoft.com/office/drawing/2014/main" id="{0947221C-3E87-479B-8D26-7A65367AB032}"/>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9385937" y="5810944"/>
            <a:ext cx="2693670" cy="972695"/>
          </a:xfrm>
          <a:prstGeom prst="rect">
            <a:avLst/>
          </a:prstGeom>
        </p:spPr>
      </p:pic>
      <p:sp>
        <p:nvSpPr>
          <p:cNvPr id="8" name="TextBox 7">
            <a:extLst>
              <a:ext uri="{FF2B5EF4-FFF2-40B4-BE49-F238E27FC236}">
                <a16:creationId xmlns:a16="http://schemas.microsoft.com/office/drawing/2014/main" id="{6AF3D4AC-44A6-4A96-B68C-EF9FF3BFBACC}"/>
              </a:ext>
            </a:extLst>
          </p:cNvPr>
          <p:cNvSpPr txBox="1"/>
          <p:nvPr/>
        </p:nvSpPr>
        <p:spPr>
          <a:xfrm>
            <a:off x="1689135" y="1332529"/>
            <a:ext cx="8683620" cy="4739759"/>
          </a:xfrm>
          <a:prstGeom prst="rect">
            <a:avLst/>
          </a:prstGeom>
          <a:noFill/>
        </p:spPr>
        <p:txBody>
          <a:bodyPr wrap="square" lIns="91440" tIns="45720" rIns="91440" bIns="45720" rtlCol="0" anchor="t">
            <a:spAutoFit/>
          </a:bodyPr>
          <a:lstStyle/>
          <a:p>
            <a:pPr marL="342900" indent="-342900">
              <a:spcBef>
                <a:spcPts val="600"/>
              </a:spcBef>
              <a:spcAft>
                <a:spcPts val="600"/>
              </a:spcAft>
              <a:buFont typeface="Arial" panose="020F0302020204030204"/>
              <a:buChar char="•"/>
            </a:pPr>
            <a:r>
              <a:rPr lang="en-US" sz="2000" dirty="0">
                <a:latin typeface="Arial"/>
                <a:cs typeface="Arial"/>
              </a:rPr>
              <a:t>Sets out the minimum terms and conditions of employment for particular employees, on top of the NES</a:t>
            </a:r>
            <a:endParaRPr lang="en-US" sz="2000" dirty="0">
              <a:ea typeface="Calibri" panose="020F0502020204030204"/>
              <a:cs typeface="Calibri" panose="020F0502020204030204"/>
            </a:endParaRPr>
          </a:p>
          <a:p>
            <a:pPr marL="342900" indent="-342900">
              <a:spcBef>
                <a:spcPts val="600"/>
              </a:spcBef>
              <a:spcAft>
                <a:spcPts val="600"/>
              </a:spcAft>
              <a:buFont typeface="Arial" panose="020F0302020204030204"/>
              <a:buChar char="•"/>
            </a:pPr>
            <a:r>
              <a:rPr lang="en-US" sz="2000" dirty="0">
                <a:latin typeface="Arial"/>
                <a:cs typeface="Arial"/>
              </a:rPr>
              <a:t>Almost all employees are covered by an Award, however senior management is not</a:t>
            </a:r>
          </a:p>
          <a:p>
            <a:pPr marL="342900" indent="-342900">
              <a:spcBef>
                <a:spcPts val="600"/>
              </a:spcBef>
              <a:spcAft>
                <a:spcPts val="600"/>
              </a:spcAft>
              <a:buFont typeface="Arial" panose="020F0302020204030204"/>
              <a:buChar char="•"/>
            </a:pPr>
            <a:r>
              <a:rPr lang="en-US" sz="2000" dirty="0">
                <a:latin typeface="Arial"/>
                <a:cs typeface="Arial"/>
              </a:rPr>
              <a:t>Awards are either industrial or occupational, and set conditions for employees in those particular jobs or industries, including, minimum rates of pay, hours of work, rosters, breaks, allowances, penalty rates and overtime</a:t>
            </a:r>
          </a:p>
          <a:p>
            <a:pPr marL="342900" indent="-342900">
              <a:spcBef>
                <a:spcPts val="600"/>
              </a:spcBef>
              <a:spcAft>
                <a:spcPts val="600"/>
              </a:spcAft>
              <a:buFont typeface="Arial" panose="020F0302020204030204"/>
              <a:buChar char="•"/>
            </a:pPr>
            <a:r>
              <a:rPr lang="en-US" sz="2000" dirty="0">
                <a:latin typeface="Arial"/>
                <a:cs typeface="Arial"/>
              </a:rPr>
              <a:t>Employees can use the ‘Find my award’ tool of the Fair Work Ombudsman website to work out their Award</a:t>
            </a:r>
          </a:p>
          <a:p>
            <a:pPr marL="342900" indent="-342900">
              <a:spcBef>
                <a:spcPts val="600"/>
              </a:spcBef>
              <a:spcAft>
                <a:spcPts val="600"/>
              </a:spcAft>
              <a:buFont typeface="Arial" panose="020F0302020204030204"/>
              <a:buChar char="•"/>
            </a:pPr>
            <a:r>
              <a:rPr lang="en-US" sz="2000" dirty="0">
                <a:latin typeface="Arial"/>
                <a:cs typeface="Arial"/>
              </a:rPr>
              <a:t>Some employees will not be covered by any Award, but the minimum national wage applies to everyone and is increased each year. </a:t>
            </a:r>
            <a:endParaRPr lang="en-US" sz="2000">
              <a:latin typeface="Arial"/>
              <a:ea typeface="Calibri"/>
              <a:cs typeface="Arial"/>
            </a:endParaRPr>
          </a:p>
          <a:p>
            <a:endParaRPr lang="en-US" sz="1700" dirty="0"/>
          </a:p>
        </p:txBody>
      </p:sp>
    </p:spTree>
    <p:extLst>
      <p:ext uri="{BB962C8B-B14F-4D97-AF65-F5344CB8AC3E}">
        <p14:creationId xmlns:p14="http://schemas.microsoft.com/office/powerpoint/2010/main" val="1216430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03752A-361F-21E1-2AD1-405A32F5F1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FF4407-C289-9F8F-5E45-40FEFB8384C0}"/>
              </a:ext>
            </a:extLst>
          </p:cNvPr>
          <p:cNvSpPr>
            <a:spLocks noGrp="1"/>
          </p:cNvSpPr>
          <p:nvPr>
            <p:ph type="title"/>
          </p:nvPr>
        </p:nvSpPr>
        <p:spPr>
          <a:xfrm>
            <a:off x="2043446" y="559906"/>
            <a:ext cx="7770099" cy="498845"/>
          </a:xfrm>
        </p:spPr>
        <p:txBody>
          <a:bodyPr>
            <a:noAutofit/>
          </a:bodyPr>
          <a:lstStyle/>
          <a:p>
            <a:r>
              <a:rPr lang="en-US" sz="4000">
                <a:latin typeface="Helvetica"/>
                <a:cs typeface="Helvetica"/>
              </a:rPr>
              <a:t>National minimum wage</a:t>
            </a:r>
            <a:endParaRPr lang="en-US" sz="4000" dirty="0">
              <a:cs typeface="Helvetica"/>
            </a:endParaRPr>
          </a:p>
        </p:txBody>
      </p:sp>
      <p:pic>
        <p:nvPicPr>
          <p:cNvPr id="5" name="Picture 4">
            <a:extLst>
              <a:ext uri="{FF2B5EF4-FFF2-40B4-BE49-F238E27FC236}">
                <a16:creationId xmlns:a16="http://schemas.microsoft.com/office/drawing/2014/main" id="{C43C3142-1B64-623B-3810-5017BA550305}"/>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9385937" y="5810944"/>
            <a:ext cx="2693670" cy="972695"/>
          </a:xfrm>
          <a:prstGeom prst="rect">
            <a:avLst/>
          </a:prstGeom>
        </p:spPr>
      </p:pic>
      <p:graphicFrame>
        <p:nvGraphicFramePr>
          <p:cNvPr id="3" name="Table 2">
            <a:extLst>
              <a:ext uri="{FF2B5EF4-FFF2-40B4-BE49-F238E27FC236}">
                <a16:creationId xmlns:a16="http://schemas.microsoft.com/office/drawing/2014/main" id="{AE59DD1C-9F1D-6395-19EF-7215BEA8573E}"/>
              </a:ext>
            </a:extLst>
          </p:cNvPr>
          <p:cNvGraphicFramePr>
            <a:graphicFrameLocks noGrp="1"/>
          </p:cNvGraphicFramePr>
          <p:nvPr>
            <p:extLst>
              <p:ext uri="{D42A27DB-BD31-4B8C-83A1-F6EECF244321}">
                <p14:modId xmlns:p14="http://schemas.microsoft.com/office/powerpoint/2010/main" val="1730495170"/>
              </p:ext>
            </p:extLst>
          </p:nvPr>
        </p:nvGraphicFramePr>
        <p:xfrm>
          <a:off x="2349500" y="1841500"/>
          <a:ext cx="7267528" cy="3761823"/>
        </p:xfrm>
        <a:graphic>
          <a:graphicData uri="http://schemas.openxmlformats.org/drawingml/2006/table">
            <a:tbl>
              <a:tblPr firstRow="1" bandRow="1">
                <a:tableStyleId>{5C22544A-7EE6-4342-B048-85BDC9FD1C3A}</a:tableStyleId>
              </a:tblPr>
              <a:tblGrid>
                <a:gridCol w="1808605">
                  <a:extLst>
                    <a:ext uri="{9D8B030D-6E8A-4147-A177-3AD203B41FA5}">
                      <a16:colId xmlns:a16="http://schemas.microsoft.com/office/drawing/2014/main" val="2339166439"/>
                    </a:ext>
                  </a:extLst>
                </a:gridCol>
                <a:gridCol w="2739608">
                  <a:extLst>
                    <a:ext uri="{9D8B030D-6E8A-4147-A177-3AD203B41FA5}">
                      <a16:colId xmlns:a16="http://schemas.microsoft.com/office/drawing/2014/main" val="1893333668"/>
                    </a:ext>
                  </a:extLst>
                </a:gridCol>
                <a:gridCol w="2719315">
                  <a:extLst>
                    <a:ext uri="{9D8B030D-6E8A-4147-A177-3AD203B41FA5}">
                      <a16:colId xmlns:a16="http://schemas.microsoft.com/office/drawing/2014/main" val="1254385864"/>
                    </a:ext>
                  </a:extLst>
                </a:gridCol>
              </a:tblGrid>
              <a:tr h="1253941">
                <a:tc>
                  <a:txBody>
                    <a:bodyPr/>
                    <a:lstStyle/>
                    <a:p>
                      <a:endParaRPr lang="en-AU" dirty="0"/>
                    </a:p>
                  </a:txBody>
                  <a:tcPr/>
                </a:tc>
                <a:tc>
                  <a:txBody>
                    <a:bodyPr/>
                    <a:lstStyle/>
                    <a:p>
                      <a:r>
                        <a:rPr lang="en-AU" dirty="0"/>
                        <a:t>Until 30 June 2025</a:t>
                      </a:r>
                    </a:p>
                  </a:txBody>
                  <a:tcPr/>
                </a:tc>
                <a:tc>
                  <a:txBody>
                    <a:bodyPr/>
                    <a:lstStyle/>
                    <a:p>
                      <a:r>
                        <a:rPr lang="en-AU" dirty="0"/>
                        <a:t>From 1 July 2025</a:t>
                      </a:r>
                    </a:p>
                  </a:txBody>
                  <a:tcPr/>
                </a:tc>
                <a:extLst>
                  <a:ext uri="{0D108BD9-81ED-4DB2-BD59-A6C34878D82A}">
                    <a16:rowId xmlns:a16="http://schemas.microsoft.com/office/drawing/2014/main" val="1010719478"/>
                  </a:ext>
                </a:extLst>
              </a:tr>
              <a:tr h="1253941">
                <a:tc>
                  <a:txBody>
                    <a:bodyPr/>
                    <a:lstStyle/>
                    <a:p>
                      <a:r>
                        <a:rPr lang="en-AU" b="1" dirty="0"/>
                        <a:t>Permanent</a:t>
                      </a:r>
                    </a:p>
                  </a:txBody>
                  <a:tcPr/>
                </a:tc>
                <a:tc>
                  <a:txBody>
                    <a:bodyPr/>
                    <a:lstStyle/>
                    <a:p>
                      <a:r>
                        <a:rPr lang="en-AU" dirty="0"/>
                        <a:t>$24.10</a:t>
                      </a:r>
                    </a:p>
                  </a:txBody>
                  <a:tcPr/>
                </a:tc>
                <a:tc>
                  <a:txBody>
                    <a:bodyPr/>
                    <a:lstStyle/>
                    <a:p>
                      <a:r>
                        <a:rPr lang="en-AU" dirty="0"/>
                        <a:t>$24.95</a:t>
                      </a:r>
                    </a:p>
                  </a:txBody>
                  <a:tcPr/>
                </a:tc>
                <a:extLst>
                  <a:ext uri="{0D108BD9-81ED-4DB2-BD59-A6C34878D82A}">
                    <a16:rowId xmlns:a16="http://schemas.microsoft.com/office/drawing/2014/main" val="3879274166"/>
                  </a:ext>
                </a:extLst>
              </a:tr>
              <a:tr h="1253941">
                <a:tc>
                  <a:txBody>
                    <a:bodyPr/>
                    <a:lstStyle/>
                    <a:p>
                      <a:r>
                        <a:rPr lang="en-AU" b="1" dirty="0"/>
                        <a:t>Casual</a:t>
                      </a:r>
                    </a:p>
                  </a:txBody>
                  <a:tcPr/>
                </a:tc>
                <a:tc>
                  <a:txBody>
                    <a:bodyPr/>
                    <a:lstStyle/>
                    <a:p>
                      <a:r>
                        <a:rPr lang="en-AU" dirty="0"/>
                        <a:t>$30.13</a:t>
                      </a:r>
                    </a:p>
                  </a:txBody>
                  <a:tcPr/>
                </a:tc>
                <a:tc>
                  <a:txBody>
                    <a:bodyPr/>
                    <a:lstStyle/>
                    <a:p>
                      <a:r>
                        <a:rPr lang="en-AU" dirty="0"/>
                        <a:t>$31.19</a:t>
                      </a:r>
                    </a:p>
                  </a:txBody>
                  <a:tcPr/>
                </a:tc>
                <a:extLst>
                  <a:ext uri="{0D108BD9-81ED-4DB2-BD59-A6C34878D82A}">
                    <a16:rowId xmlns:a16="http://schemas.microsoft.com/office/drawing/2014/main" val="2124779153"/>
                  </a:ext>
                </a:extLst>
              </a:tr>
            </a:tbl>
          </a:graphicData>
        </a:graphic>
      </p:graphicFrame>
    </p:spTree>
    <p:extLst>
      <p:ext uri="{BB962C8B-B14F-4D97-AF65-F5344CB8AC3E}">
        <p14:creationId xmlns:p14="http://schemas.microsoft.com/office/powerpoint/2010/main" val="26725981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E97D-0706-A459-BACC-78A239F69D26}"/>
              </a:ext>
            </a:extLst>
          </p:cNvPr>
          <p:cNvSpPr>
            <a:spLocks noGrp="1"/>
          </p:cNvSpPr>
          <p:nvPr>
            <p:ph type="title"/>
          </p:nvPr>
        </p:nvSpPr>
        <p:spPr/>
        <p:txBody>
          <a:bodyPr>
            <a:normAutofit/>
          </a:bodyPr>
          <a:lstStyle/>
          <a:p>
            <a:r>
              <a:rPr lang="en-US" dirty="0"/>
              <a:t>Meet Fabiana</a:t>
            </a:r>
          </a:p>
        </p:txBody>
      </p:sp>
      <p:sp>
        <p:nvSpPr>
          <p:cNvPr id="5" name="Text Placeholder 3">
            <a:extLst>
              <a:ext uri="{FF2B5EF4-FFF2-40B4-BE49-F238E27FC236}">
                <a16:creationId xmlns:a16="http://schemas.microsoft.com/office/drawing/2014/main" id="{0374712E-64F7-A81B-BE4A-45C370B1477F}"/>
              </a:ext>
            </a:extLst>
          </p:cNvPr>
          <p:cNvSpPr txBox="1">
            <a:spLocks/>
          </p:cNvSpPr>
          <p:nvPr/>
        </p:nvSpPr>
        <p:spPr>
          <a:xfrm>
            <a:off x="2145228" y="1748941"/>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pPr marL="514350" indent="-514350">
              <a:buAutoNum type="arabicPeriod"/>
            </a:pPr>
            <a:endParaRPr lang="en-US" sz="2800" dirty="0"/>
          </a:p>
        </p:txBody>
      </p:sp>
      <p:sp>
        <p:nvSpPr>
          <p:cNvPr id="7" name="Text Placeholder 3">
            <a:extLst>
              <a:ext uri="{FF2B5EF4-FFF2-40B4-BE49-F238E27FC236}">
                <a16:creationId xmlns:a16="http://schemas.microsoft.com/office/drawing/2014/main" id="{208C7074-A5FE-F6F0-8390-737859A41615}"/>
              </a:ext>
            </a:extLst>
          </p:cNvPr>
          <p:cNvSpPr txBox="1">
            <a:spLocks/>
          </p:cNvSpPr>
          <p:nvPr/>
        </p:nvSpPr>
        <p:spPr>
          <a:xfrm>
            <a:off x="2281980" y="1695215"/>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endParaRPr lang="en-US" sz="2800" dirty="0"/>
          </a:p>
        </p:txBody>
      </p:sp>
      <p:pic>
        <p:nvPicPr>
          <p:cNvPr id="6" name="Picture 5" descr="Woman attending graduation">
            <a:extLst>
              <a:ext uri="{FF2B5EF4-FFF2-40B4-BE49-F238E27FC236}">
                <a16:creationId xmlns:a16="http://schemas.microsoft.com/office/drawing/2014/main" id="{2193AFB3-5E10-FA11-85DB-C4B1C14B469A}"/>
              </a:ext>
            </a:extLst>
          </p:cNvPr>
          <p:cNvPicPr>
            <a:picLocks noChangeAspect="1"/>
          </p:cNvPicPr>
          <p:nvPr/>
        </p:nvPicPr>
        <p:blipFill rotWithShape="1">
          <a:blip r:embed="rId2"/>
          <a:srcRect l="35476"/>
          <a:stretch/>
        </p:blipFill>
        <p:spPr>
          <a:xfrm>
            <a:off x="584199" y="2140523"/>
            <a:ext cx="2449536" cy="2596577"/>
          </a:xfrm>
          <a:prstGeom prst="rect">
            <a:avLst/>
          </a:prstGeom>
        </p:spPr>
      </p:pic>
      <p:sp>
        <p:nvSpPr>
          <p:cNvPr id="9" name="TextBox 8">
            <a:extLst>
              <a:ext uri="{FF2B5EF4-FFF2-40B4-BE49-F238E27FC236}">
                <a16:creationId xmlns:a16="http://schemas.microsoft.com/office/drawing/2014/main" id="{6971F56B-6BAA-4C44-C29B-F4A20C5186F3}"/>
              </a:ext>
            </a:extLst>
          </p:cNvPr>
          <p:cNvSpPr txBox="1"/>
          <p:nvPr/>
        </p:nvSpPr>
        <p:spPr>
          <a:xfrm>
            <a:off x="3439159" y="1425650"/>
            <a:ext cx="8285605" cy="5078313"/>
          </a:xfrm>
          <a:prstGeom prst="rect">
            <a:avLst/>
          </a:prstGeom>
          <a:noFill/>
        </p:spPr>
        <p:txBody>
          <a:bodyPr wrap="square" rtlCol="0">
            <a:spAutoFit/>
          </a:bodyPr>
          <a:lstStyle/>
          <a:p>
            <a:r>
              <a:rPr lang="en-US" dirty="0">
                <a:latin typeface="Helvetica" pitchFamily="2" charset="0"/>
              </a:rPr>
              <a:t>Fabiana found a job on Gumtree as a cleaner for Squeaky Kleen Pty Ltd. When she texted the boss, Greg, he told her she could start working straight away, but because she had no prior cleaning experience, she would need to complete five unpaid trial shifts. Fabiana thought this was reasonable and agreed. Greg told her she would have to pay $200 upfront to purchase the cleaning supplies for the work – she also agreed to this. </a:t>
            </a:r>
          </a:p>
          <a:p>
            <a:endParaRPr lang="en-US" dirty="0">
              <a:latin typeface="Helvetica" pitchFamily="2" charset="0"/>
            </a:endParaRPr>
          </a:p>
          <a:p>
            <a:r>
              <a:rPr lang="en-US" dirty="0">
                <a:latin typeface="Helvetica" pitchFamily="2" charset="0"/>
              </a:rPr>
              <a:t>Fabiana worked the trial shifts, which were each seven hours long. After the final trial shift, Greg told her she had really proven herself and she would start to be paid. He told her that she would be paid a flat rate of $23 per hour, cash in hand, and that because their client’s needs change, her hours would change each week. He also told her that because most of their clients are corporate office spaces, she would usually get shifts on the weekend. She agreed to all of this. </a:t>
            </a:r>
          </a:p>
          <a:p>
            <a:endParaRPr lang="en-US" dirty="0">
              <a:latin typeface="Helvetica" pitchFamily="2" charset="0"/>
            </a:endParaRPr>
          </a:p>
          <a:p>
            <a:r>
              <a:rPr lang="en-US" dirty="0">
                <a:latin typeface="Helvetica" pitchFamily="2" charset="0"/>
              </a:rPr>
              <a:t>Fabiana has now been working at Squeaky Kleen for one year and has never received a pay slip or superannuation. </a:t>
            </a:r>
          </a:p>
          <a:p>
            <a:endParaRPr lang="en-US" dirty="0">
              <a:latin typeface="Helvetica" pitchFamily="2" charset="0"/>
            </a:endParaRPr>
          </a:p>
        </p:txBody>
      </p:sp>
    </p:spTree>
    <p:extLst>
      <p:ext uri="{BB962C8B-B14F-4D97-AF65-F5344CB8AC3E}">
        <p14:creationId xmlns:p14="http://schemas.microsoft.com/office/powerpoint/2010/main" val="3979445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251F-7205-B7BF-B7F5-5542AAF6B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28B6D1-F3BD-D9E6-15EC-FD6F2A853387}"/>
              </a:ext>
            </a:extLst>
          </p:cNvPr>
          <p:cNvSpPr>
            <a:spLocks noGrp="1"/>
          </p:cNvSpPr>
          <p:nvPr>
            <p:ph type="title"/>
          </p:nvPr>
        </p:nvSpPr>
        <p:spPr/>
        <p:txBody>
          <a:bodyPr>
            <a:normAutofit/>
          </a:bodyPr>
          <a:lstStyle/>
          <a:p>
            <a:r>
              <a:rPr lang="en-US" dirty="0"/>
              <a:t>The issues</a:t>
            </a:r>
          </a:p>
        </p:txBody>
      </p:sp>
      <p:sp>
        <p:nvSpPr>
          <p:cNvPr id="5" name="Text Placeholder 3">
            <a:extLst>
              <a:ext uri="{FF2B5EF4-FFF2-40B4-BE49-F238E27FC236}">
                <a16:creationId xmlns:a16="http://schemas.microsoft.com/office/drawing/2014/main" id="{94C39583-DF87-8370-5317-6A892F05992E}"/>
              </a:ext>
            </a:extLst>
          </p:cNvPr>
          <p:cNvSpPr txBox="1">
            <a:spLocks/>
          </p:cNvSpPr>
          <p:nvPr/>
        </p:nvSpPr>
        <p:spPr>
          <a:xfrm>
            <a:off x="2145228" y="1748941"/>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pPr marL="514350" indent="-514350">
              <a:buAutoNum type="arabicPeriod"/>
            </a:pPr>
            <a:endParaRPr lang="en-US" sz="2800" dirty="0"/>
          </a:p>
        </p:txBody>
      </p:sp>
      <p:sp>
        <p:nvSpPr>
          <p:cNvPr id="7" name="Text Placeholder 3">
            <a:extLst>
              <a:ext uri="{FF2B5EF4-FFF2-40B4-BE49-F238E27FC236}">
                <a16:creationId xmlns:a16="http://schemas.microsoft.com/office/drawing/2014/main" id="{88F23B03-405F-FB11-39DC-4B0B0DC47B08}"/>
              </a:ext>
            </a:extLst>
          </p:cNvPr>
          <p:cNvSpPr txBox="1">
            <a:spLocks/>
          </p:cNvSpPr>
          <p:nvPr/>
        </p:nvSpPr>
        <p:spPr>
          <a:xfrm>
            <a:off x="2281980" y="1695215"/>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endParaRPr lang="en-US" sz="2800" dirty="0"/>
          </a:p>
        </p:txBody>
      </p:sp>
      <p:pic>
        <p:nvPicPr>
          <p:cNvPr id="6" name="Picture 5" descr="Woman attending graduation">
            <a:extLst>
              <a:ext uri="{FF2B5EF4-FFF2-40B4-BE49-F238E27FC236}">
                <a16:creationId xmlns:a16="http://schemas.microsoft.com/office/drawing/2014/main" id="{F9FCEA9E-FB1E-C40B-0A5C-4FE91F23979A}"/>
              </a:ext>
            </a:extLst>
          </p:cNvPr>
          <p:cNvPicPr>
            <a:picLocks noChangeAspect="1"/>
          </p:cNvPicPr>
          <p:nvPr/>
        </p:nvPicPr>
        <p:blipFill rotWithShape="1">
          <a:blip r:embed="rId2"/>
          <a:srcRect l="35476"/>
          <a:stretch/>
        </p:blipFill>
        <p:spPr>
          <a:xfrm>
            <a:off x="584199" y="2119356"/>
            <a:ext cx="2449536" cy="2617744"/>
          </a:xfrm>
          <a:prstGeom prst="rect">
            <a:avLst/>
          </a:prstGeom>
        </p:spPr>
      </p:pic>
      <p:sp>
        <p:nvSpPr>
          <p:cNvPr id="9" name="TextBox 8">
            <a:extLst>
              <a:ext uri="{FF2B5EF4-FFF2-40B4-BE49-F238E27FC236}">
                <a16:creationId xmlns:a16="http://schemas.microsoft.com/office/drawing/2014/main" id="{E4C0D969-36E2-4D86-1E6F-DB9591DD326D}"/>
              </a:ext>
            </a:extLst>
          </p:cNvPr>
          <p:cNvSpPr txBox="1"/>
          <p:nvPr/>
        </p:nvSpPr>
        <p:spPr>
          <a:xfrm>
            <a:off x="3417993" y="1425650"/>
            <a:ext cx="8306771" cy="5078313"/>
          </a:xfrm>
          <a:prstGeom prst="rect">
            <a:avLst/>
          </a:prstGeom>
          <a:noFill/>
        </p:spPr>
        <p:txBody>
          <a:bodyPr wrap="square" rtlCol="0">
            <a:spAutoFit/>
          </a:bodyPr>
          <a:lstStyle/>
          <a:p>
            <a:r>
              <a:rPr lang="en-US" dirty="0">
                <a:latin typeface="Helvetica" pitchFamily="2" charset="0"/>
              </a:rPr>
              <a:t>Fabiana found a job on Gumtree as a cleaner for Squeaky Kleen Pty Ltd. When she texted the boss, Greg, he told her she could start working straight away, but because she had no prior cleaning experience, she would need to complete </a:t>
            </a:r>
            <a:r>
              <a:rPr lang="en-US" b="1" dirty="0">
                <a:solidFill>
                  <a:srgbClr val="FF0000"/>
                </a:solidFill>
                <a:latin typeface="Helvetica" pitchFamily="2" charset="0"/>
              </a:rPr>
              <a:t>five unpaid trial shifts</a:t>
            </a:r>
            <a:r>
              <a:rPr lang="en-US" dirty="0">
                <a:latin typeface="Helvetica" pitchFamily="2" charset="0"/>
              </a:rPr>
              <a:t>. Fabiana thought this was reasonable and agreed. Greg told her she would have to </a:t>
            </a:r>
            <a:r>
              <a:rPr lang="en-US" b="1" dirty="0">
                <a:solidFill>
                  <a:srgbClr val="FF0000"/>
                </a:solidFill>
                <a:latin typeface="Helvetica" pitchFamily="2" charset="0"/>
              </a:rPr>
              <a:t>pay $200 upfront </a:t>
            </a:r>
            <a:r>
              <a:rPr lang="en-US" dirty="0">
                <a:latin typeface="Helvetica" pitchFamily="2" charset="0"/>
              </a:rPr>
              <a:t>to purchase the cleaning supplies for the work – she also agreed to this. </a:t>
            </a:r>
          </a:p>
          <a:p>
            <a:endParaRPr lang="en-US" dirty="0">
              <a:latin typeface="Helvetica" pitchFamily="2" charset="0"/>
            </a:endParaRPr>
          </a:p>
          <a:p>
            <a:r>
              <a:rPr lang="en-US" dirty="0">
                <a:latin typeface="Helvetica" pitchFamily="2" charset="0"/>
              </a:rPr>
              <a:t>Fabiana worked the trial shifts, which were each seven hours long. After the final trial shift, Greg told her she had really proven herself and she would start to be paid. He told her that she would be paid a </a:t>
            </a:r>
            <a:r>
              <a:rPr lang="en-US" b="1" dirty="0">
                <a:solidFill>
                  <a:srgbClr val="FF0000"/>
                </a:solidFill>
                <a:latin typeface="Helvetica" pitchFamily="2" charset="0"/>
              </a:rPr>
              <a:t>flat rate of $23 per hour, cash in hand</a:t>
            </a:r>
            <a:r>
              <a:rPr lang="en-US" dirty="0">
                <a:latin typeface="Helvetica" pitchFamily="2" charset="0"/>
              </a:rPr>
              <a:t>, and that because their client’s needs change, her </a:t>
            </a:r>
            <a:r>
              <a:rPr lang="en-US" b="1" dirty="0">
                <a:solidFill>
                  <a:srgbClr val="FFC000"/>
                </a:solidFill>
                <a:latin typeface="Helvetica" pitchFamily="2" charset="0"/>
              </a:rPr>
              <a:t>hours would change </a:t>
            </a:r>
            <a:r>
              <a:rPr lang="en-US" dirty="0">
                <a:latin typeface="Helvetica" pitchFamily="2" charset="0"/>
              </a:rPr>
              <a:t>each week. He also told her that because most of their clients are corporate office spaces, she would usually get </a:t>
            </a:r>
            <a:r>
              <a:rPr lang="en-US" b="1" dirty="0">
                <a:solidFill>
                  <a:srgbClr val="FFC000"/>
                </a:solidFill>
                <a:latin typeface="Helvetica" pitchFamily="2" charset="0"/>
              </a:rPr>
              <a:t>shifts on the weekend</a:t>
            </a:r>
            <a:r>
              <a:rPr lang="en-US" dirty="0">
                <a:latin typeface="Helvetica" pitchFamily="2" charset="0"/>
              </a:rPr>
              <a:t>. She agreed to all of this. </a:t>
            </a:r>
          </a:p>
          <a:p>
            <a:endParaRPr lang="en-US" dirty="0">
              <a:latin typeface="Helvetica" pitchFamily="2" charset="0"/>
            </a:endParaRPr>
          </a:p>
          <a:p>
            <a:r>
              <a:rPr lang="en-US" dirty="0">
                <a:latin typeface="Helvetica" pitchFamily="2" charset="0"/>
              </a:rPr>
              <a:t>Fabiana has now been working at Squeaky Kleen for three months has </a:t>
            </a:r>
            <a:r>
              <a:rPr lang="en-US" b="1" dirty="0">
                <a:solidFill>
                  <a:srgbClr val="FF0000"/>
                </a:solidFill>
                <a:latin typeface="Helvetica" pitchFamily="2" charset="0"/>
              </a:rPr>
              <a:t>never received a pay slip or superannuation</a:t>
            </a:r>
            <a:r>
              <a:rPr lang="en-US" dirty="0">
                <a:latin typeface="Helvetica" pitchFamily="2" charset="0"/>
              </a:rPr>
              <a:t>. </a:t>
            </a:r>
          </a:p>
          <a:p>
            <a:endParaRPr lang="en-US" dirty="0">
              <a:latin typeface="Helvetica" pitchFamily="2" charset="0"/>
            </a:endParaRPr>
          </a:p>
        </p:txBody>
      </p:sp>
    </p:spTree>
    <p:extLst>
      <p:ext uri="{BB962C8B-B14F-4D97-AF65-F5344CB8AC3E}">
        <p14:creationId xmlns:p14="http://schemas.microsoft.com/office/powerpoint/2010/main" val="42660332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E97D-0706-A459-BACC-78A239F69D26}"/>
              </a:ext>
            </a:extLst>
          </p:cNvPr>
          <p:cNvSpPr>
            <a:spLocks noGrp="1"/>
          </p:cNvSpPr>
          <p:nvPr>
            <p:ph type="title"/>
          </p:nvPr>
        </p:nvSpPr>
        <p:spPr/>
        <p:txBody>
          <a:bodyPr>
            <a:normAutofit/>
          </a:bodyPr>
          <a:lstStyle/>
          <a:p>
            <a:r>
              <a:rPr lang="en-US" dirty="0"/>
              <a:t>Let's help Fabiana</a:t>
            </a:r>
          </a:p>
        </p:txBody>
      </p:sp>
      <p:sp>
        <p:nvSpPr>
          <p:cNvPr id="5" name="Text Placeholder 3">
            <a:extLst>
              <a:ext uri="{FF2B5EF4-FFF2-40B4-BE49-F238E27FC236}">
                <a16:creationId xmlns:a16="http://schemas.microsoft.com/office/drawing/2014/main" id="{0374712E-64F7-A81B-BE4A-45C370B1477F}"/>
              </a:ext>
            </a:extLst>
          </p:cNvPr>
          <p:cNvSpPr txBox="1">
            <a:spLocks/>
          </p:cNvSpPr>
          <p:nvPr/>
        </p:nvSpPr>
        <p:spPr>
          <a:xfrm>
            <a:off x="2201806" y="1483293"/>
            <a:ext cx="7788387" cy="4763826"/>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r>
              <a:rPr lang="en-US" sz="2800" dirty="0"/>
              <a:t>Find out if there is an Award for her by using the Fair Work Ombudsman’s ‘Find my Award’ tool. </a:t>
            </a:r>
          </a:p>
          <a:p>
            <a:pPr marL="514350" indent="-514350">
              <a:buAutoNum type="arabicPeriod"/>
            </a:pPr>
            <a:endParaRPr lang="en-US" sz="2800" dirty="0"/>
          </a:p>
          <a:p>
            <a:pPr marL="514350" indent="-514350">
              <a:buAutoNum type="arabicPeriod"/>
            </a:pPr>
            <a:endParaRPr lang="en-US" sz="2800" dirty="0"/>
          </a:p>
        </p:txBody>
      </p:sp>
      <p:sp>
        <p:nvSpPr>
          <p:cNvPr id="7" name="Text Placeholder 3">
            <a:extLst>
              <a:ext uri="{FF2B5EF4-FFF2-40B4-BE49-F238E27FC236}">
                <a16:creationId xmlns:a16="http://schemas.microsoft.com/office/drawing/2014/main" id="{208C7074-A5FE-F6F0-8390-737859A41615}"/>
              </a:ext>
            </a:extLst>
          </p:cNvPr>
          <p:cNvSpPr txBox="1">
            <a:spLocks/>
          </p:cNvSpPr>
          <p:nvPr/>
        </p:nvSpPr>
        <p:spPr>
          <a:xfrm>
            <a:off x="2281980" y="1695215"/>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endParaRPr lang="en-US" sz="2800" dirty="0"/>
          </a:p>
        </p:txBody>
      </p:sp>
      <p:pic>
        <p:nvPicPr>
          <p:cNvPr id="4" name="Picture 3">
            <a:extLst>
              <a:ext uri="{FF2B5EF4-FFF2-40B4-BE49-F238E27FC236}">
                <a16:creationId xmlns:a16="http://schemas.microsoft.com/office/drawing/2014/main" id="{BB977D93-5371-8531-590F-81ECE31099C3}"/>
              </a:ext>
            </a:extLst>
          </p:cNvPr>
          <p:cNvPicPr>
            <a:picLocks noChangeAspect="1"/>
          </p:cNvPicPr>
          <p:nvPr/>
        </p:nvPicPr>
        <p:blipFill>
          <a:blip r:embed="rId2"/>
          <a:stretch>
            <a:fillRect/>
          </a:stretch>
        </p:blipFill>
        <p:spPr>
          <a:xfrm>
            <a:off x="434189" y="2759409"/>
            <a:ext cx="4394420" cy="2858981"/>
          </a:xfrm>
          <a:prstGeom prst="rect">
            <a:avLst/>
          </a:prstGeom>
        </p:spPr>
      </p:pic>
      <p:pic>
        <p:nvPicPr>
          <p:cNvPr id="8" name="Picture 7">
            <a:extLst>
              <a:ext uri="{FF2B5EF4-FFF2-40B4-BE49-F238E27FC236}">
                <a16:creationId xmlns:a16="http://schemas.microsoft.com/office/drawing/2014/main" id="{6ECE66D6-F476-EC4E-F72F-DC3C9415E2B5}"/>
              </a:ext>
            </a:extLst>
          </p:cNvPr>
          <p:cNvPicPr>
            <a:picLocks noChangeAspect="1"/>
          </p:cNvPicPr>
          <p:nvPr/>
        </p:nvPicPr>
        <p:blipFill>
          <a:blip r:embed="rId3"/>
          <a:stretch>
            <a:fillRect/>
          </a:stretch>
        </p:blipFill>
        <p:spPr>
          <a:xfrm>
            <a:off x="4549718" y="2754428"/>
            <a:ext cx="4222848" cy="3133871"/>
          </a:xfrm>
          <a:prstGeom prst="rect">
            <a:avLst/>
          </a:prstGeom>
        </p:spPr>
      </p:pic>
      <p:pic>
        <p:nvPicPr>
          <p:cNvPr id="10" name="Picture 9">
            <a:extLst>
              <a:ext uri="{FF2B5EF4-FFF2-40B4-BE49-F238E27FC236}">
                <a16:creationId xmlns:a16="http://schemas.microsoft.com/office/drawing/2014/main" id="{61B40321-AC47-D40C-A709-C4172BFAFDC1}"/>
              </a:ext>
            </a:extLst>
          </p:cNvPr>
          <p:cNvPicPr>
            <a:picLocks noChangeAspect="1"/>
          </p:cNvPicPr>
          <p:nvPr/>
        </p:nvPicPr>
        <p:blipFill>
          <a:blip r:embed="rId4"/>
          <a:srcRect r="15073"/>
          <a:stretch>
            <a:fillRect/>
          </a:stretch>
        </p:blipFill>
        <p:spPr>
          <a:xfrm>
            <a:off x="8575549" y="3584744"/>
            <a:ext cx="3614882" cy="1489482"/>
          </a:xfrm>
          <a:prstGeom prst="rect">
            <a:avLst/>
          </a:prstGeom>
        </p:spPr>
      </p:pic>
    </p:spTree>
    <p:extLst>
      <p:ext uri="{BB962C8B-B14F-4D97-AF65-F5344CB8AC3E}">
        <p14:creationId xmlns:p14="http://schemas.microsoft.com/office/powerpoint/2010/main" val="564575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A1493-B47A-5DD3-07DB-A8BD3B368A1F}"/>
              </a:ext>
            </a:extLst>
          </p:cNvPr>
          <p:cNvSpPr>
            <a:spLocks noGrp="1"/>
          </p:cNvSpPr>
          <p:nvPr>
            <p:ph type="title"/>
          </p:nvPr>
        </p:nvSpPr>
        <p:spPr/>
        <p:txBody>
          <a:bodyPr/>
          <a:lstStyle/>
          <a:p>
            <a:r>
              <a:rPr lang="en-AU" dirty="0"/>
              <a:t>Let’s find out her proper entitlements</a:t>
            </a:r>
          </a:p>
        </p:txBody>
      </p:sp>
      <p:sp>
        <p:nvSpPr>
          <p:cNvPr id="3" name="Text Placeholder 2">
            <a:extLst>
              <a:ext uri="{FF2B5EF4-FFF2-40B4-BE49-F238E27FC236}">
                <a16:creationId xmlns:a16="http://schemas.microsoft.com/office/drawing/2014/main" id="{396B58EE-AA8B-9F1E-F87D-ED5920F95611}"/>
              </a:ext>
            </a:extLst>
          </p:cNvPr>
          <p:cNvSpPr>
            <a:spLocks noGrp="1"/>
          </p:cNvSpPr>
          <p:nvPr>
            <p:ph type="body" sz="quarter" idx="13"/>
          </p:nvPr>
        </p:nvSpPr>
        <p:spPr/>
        <p:txBody>
          <a:bodyPr/>
          <a:lstStyle/>
          <a:p>
            <a:endParaRPr lang="en-AU" dirty="0"/>
          </a:p>
        </p:txBody>
      </p:sp>
      <p:pic>
        <p:nvPicPr>
          <p:cNvPr id="5" name="Picture 4">
            <a:extLst>
              <a:ext uri="{FF2B5EF4-FFF2-40B4-BE49-F238E27FC236}">
                <a16:creationId xmlns:a16="http://schemas.microsoft.com/office/drawing/2014/main" id="{13C6FFC2-7799-6ABA-116C-049E8B327A87}"/>
              </a:ext>
            </a:extLst>
          </p:cNvPr>
          <p:cNvPicPr>
            <a:picLocks noChangeAspect="1"/>
          </p:cNvPicPr>
          <p:nvPr/>
        </p:nvPicPr>
        <p:blipFill>
          <a:blip r:embed="rId2"/>
          <a:stretch>
            <a:fillRect/>
          </a:stretch>
        </p:blipFill>
        <p:spPr>
          <a:xfrm>
            <a:off x="686460" y="1533473"/>
            <a:ext cx="11038305" cy="3791054"/>
          </a:xfrm>
          <a:prstGeom prst="rect">
            <a:avLst/>
          </a:prstGeom>
        </p:spPr>
      </p:pic>
    </p:spTree>
    <p:extLst>
      <p:ext uri="{BB962C8B-B14F-4D97-AF65-F5344CB8AC3E}">
        <p14:creationId xmlns:p14="http://schemas.microsoft.com/office/powerpoint/2010/main" val="2723740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DFF33-F478-0664-41D3-B9E894545EB4}"/>
              </a:ext>
            </a:extLst>
          </p:cNvPr>
          <p:cNvSpPr>
            <a:spLocks noGrp="1"/>
          </p:cNvSpPr>
          <p:nvPr>
            <p:ph type="title"/>
          </p:nvPr>
        </p:nvSpPr>
        <p:spPr/>
        <p:txBody>
          <a:bodyPr/>
          <a:lstStyle/>
          <a:p>
            <a:r>
              <a:rPr lang="en-AU" dirty="0"/>
              <a:t>What is her classification?</a:t>
            </a:r>
          </a:p>
        </p:txBody>
      </p:sp>
      <p:pic>
        <p:nvPicPr>
          <p:cNvPr id="7" name="Picture 6">
            <a:extLst>
              <a:ext uri="{FF2B5EF4-FFF2-40B4-BE49-F238E27FC236}">
                <a16:creationId xmlns:a16="http://schemas.microsoft.com/office/drawing/2014/main" id="{576007B9-DBF5-583C-31DC-E910315A4B7B}"/>
              </a:ext>
            </a:extLst>
          </p:cNvPr>
          <p:cNvPicPr>
            <a:picLocks noChangeAspect="1"/>
          </p:cNvPicPr>
          <p:nvPr/>
        </p:nvPicPr>
        <p:blipFill>
          <a:blip r:embed="rId2"/>
          <a:stretch>
            <a:fillRect/>
          </a:stretch>
        </p:blipFill>
        <p:spPr>
          <a:xfrm>
            <a:off x="6081782" y="1748942"/>
            <a:ext cx="4841602" cy="4120171"/>
          </a:xfrm>
          <a:prstGeom prst="rect">
            <a:avLst/>
          </a:prstGeom>
        </p:spPr>
      </p:pic>
      <p:pic>
        <p:nvPicPr>
          <p:cNvPr id="17" name="Picture 16">
            <a:extLst>
              <a:ext uri="{FF2B5EF4-FFF2-40B4-BE49-F238E27FC236}">
                <a16:creationId xmlns:a16="http://schemas.microsoft.com/office/drawing/2014/main" id="{99BA0872-94E7-16C1-D43F-1419F486CC84}"/>
              </a:ext>
            </a:extLst>
          </p:cNvPr>
          <p:cNvPicPr>
            <a:picLocks noChangeAspect="1"/>
          </p:cNvPicPr>
          <p:nvPr/>
        </p:nvPicPr>
        <p:blipFill>
          <a:blip r:embed="rId3"/>
          <a:stretch>
            <a:fillRect/>
          </a:stretch>
        </p:blipFill>
        <p:spPr>
          <a:xfrm>
            <a:off x="1268616" y="1954088"/>
            <a:ext cx="4022908" cy="3481566"/>
          </a:xfrm>
          <a:prstGeom prst="rect">
            <a:avLst/>
          </a:prstGeom>
        </p:spPr>
      </p:pic>
    </p:spTree>
    <p:extLst>
      <p:ext uri="{BB962C8B-B14F-4D97-AF65-F5344CB8AC3E}">
        <p14:creationId xmlns:p14="http://schemas.microsoft.com/office/powerpoint/2010/main" val="11947039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8AD9E-2AF4-8DE1-E840-DF49CC64380F}"/>
              </a:ext>
            </a:extLst>
          </p:cNvPr>
          <p:cNvSpPr>
            <a:spLocks noGrp="1"/>
          </p:cNvSpPr>
          <p:nvPr>
            <p:ph type="title"/>
          </p:nvPr>
        </p:nvSpPr>
        <p:spPr/>
        <p:txBody>
          <a:bodyPr/>
          <a:lstStyle/>
          <a:p>
            <a:r>
              <a:rPr lang="en-AU" dirty="0"/>
              <a:t>What is her correct pay?</a:t>
            </a:r>
          </a:p>
        </p:txBody>
      </p:sp>
      <p:pic>
        <p:nvPicPr>
          <p:cNvPr id="5" name="Picture 4">
            <a:extLst>
              <a:ext uri="{FF2B5EF4-FFF2-40B4-BE49-F238E27FC236}">
                <a16:creationId xmlns:a16="http://schemas.microsoft.com/office/drawing/2014/main" id="{E63B2048-47F3-8417-81D7-1231C54091B6}"/>
              </a:ext>
            </a:extLst>
          </p:cNvPr>
          <p:cNvPicPr>
            <a:picLocks noChangeAspect="1"/>
          </p:cNvPicPr>
          <p:nvPr/>
        </p:nvPicPr>
        <p:blipFill>
          <a:blip r:embed="rId2"/>
          <a:stretch>
            <a:fillRect/>
          </a:stretch>
        </p:blipFill>
        <p:spPr>
          <a:xfrm>
            <a:off x="5187118" y="2147501"/>
            <a:ext cx="6008764" cy="4079464"/>
          </a:xfrm>
          <a:prstGeom prst="rect">
            <a:avLst/>
          </a:prstGeom>
        </p:spPr>
      </p:pic>
      <p:sp>
        <p:nvSpPr>
          <p:cNvPr id="6" name="Text Placeholder 2">
            <a:extLst>
              <a:ext uri="{FF2B5EF4-FFF2-40B4-BE49-F238E27FC236}">
                <a16:creationId xmlns:a16="http://schemas.microsoft.com/office/drawing/2014/main" id="{96C05367-0467-B96D-DA17-329CBA1EA105}"/>
              </a:ext>
            </a:extLst>
          </p:cNvPr>
          <p:cNvSpPr txBox="1">
            <a:spLocks/>
          </p:cNvSpPr>
          <p:nvPr/>
        </p:nvSpPr>
        <p:spPr>
          <a:xfrm>
            <a:off x="914402" y="1282699"/>
            <a:ext cx="7518398" cy="749301"/>
          </a:xfrm>
          <a:prstGeom prst="rect">
            <a:avLst/>
          </a:prstGeom>
        </p:spPr>
        <p:txBody>
          <a:bodyPr vert="horz" lIns="91440" tIns="45720" rIns="91440" bIns="45720" numCol="1" spcCol="360000" rtlCol="0" anchor="ctr">
            <a:normAutofit/>
          </a:bodyPr>
          <a:lstStyle>
            <a:lvl1pPr marL="0" marR="0" indent="0" algn="l" defTabSz="685800" rtl="0" eaLnBrk="1" fontAlgn="auto" latinLnBrk="0" hangingPunct="1">
              <a:lnSpc>
                <a:spcPct val="150000"/>
              </a:lnSpc>
              <a:spcBef>
                <a:spcPts val="0"/>
              </a:spcBef>
              <a:spcAft>
                <a:spcPts val="1350"/>
              </a:spcAft>
              <a:buClrTx/>
              <a:buSzPct val="125000"/>
              <a:buFont typeface="Arial" charset="0"/>
              <a:buNone/>
              <a:tabLst/>
              <a:defRPr sz="2400" kern="1200">
                <a:solidFill>
                  <a:schemeClr val="tx1">
                    <a:lumMod val="95000"/>
                    <a:lumOff val="5000"/>
                  </a:schemeClr>
                </a:solidFill>
                <a:latin typeface="Helvetica" pitchFamily="2" charset="0"/>
                <a:ea typeface="+mn-ea"/>
                <a:cs typeface="+mn-cs"/>
              </a:defRPr>
            </a:lvl1pPr>
            <a:lvl2pPr marL="342900" indent="-342900" algn="l" defTabSz="914400" rtl="0" eaLnBrk="1" latinLnBrk="0" hangingPunct="1">
              <a:lnSpc>
                <a:spcPct val="100000"/>
              </a:lnSpc>
              <a:spcBef>
                <a:spcPts val="0"/>
              </a:spcBef>
              <a:spcAft>
                <a:spcPts val="900"/>
              </a:spcAft>
              <a:buFont typeface="Arial" charset="0"/>
              <a:buChar char="•"/>
              <a:defRPr sz="2400" kern="1200" baseline="0">
                <a:solidFill>
                  <a:schemeClr val="tx1">
                    <a:lumMod val="95000"/>
                    <a:lumOff val="5000"/>
                  </a:schemeClr>
                </a:solidFill>
                <a:latin typeface="+mn-lt"/>
                <a:ea typeface="+mn-ea"/>
                <a:cs typeface="+mn-cs"/>
              </a:defRPr>
            </a:lvl2pPr>
            <a:lvl3pPr marL="504900" indent="-342900" algn="l" defTabSz="914400" rtl="0" eaLnBrk="1" latinLnBrk="0" hangingPunct="1">
              <a:lnSpc>
                <a:spcPct val="100000"/>
              </a:lnSpc>
              <a:spcBef>
                <a:spcPts val="0"/>
              </a:spcBef>
              <a:spcAft>
                <a:spcPts val="900"/>
              </a:spcAft>
              <a:buFont typeface="Arial" charset="0"/>
              <a:buChar char="•"/>
              <a:defRPr sz="2250" kern="1200">
                <a:solidFill>
                  <a:schemeClr val="tx1">
                    <a:lumMod val="95000"/>
                    <a:lumOff val="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a:t>No fixed hours = casual employee</a:t>
            </a:r>
            <a:endParaRPr lang="en-AU" b="1" dirty="0"/>
          </a:p>
        </p:txBody>
      </p:sp>
      <p:pic>
        <p:nvPicPr>
          <p:cNvPr id="8" name="Picture 7">
            <a:extLst>
              <a:ext uri="{FF2B5EF4-FFF2-40B4-BE49-F238E27FC236}">
                <a16:creationId xmlns:a16="http://schemas.microsoft.com/office/drawing/2014/main" id="{E4EAC467-5D7E-B81E-150C-26CE65F9856B}"/>
              </a:ext>
            </a:extLst>
          </p:cNvPr>
          <p:cNvPicPr>
            <a:picLocks noChangeAspect="1"/>
          </p:cNvPicPr>
          <p:nvPr/>
        </p:nvPicPr>
        <p:blipFill>
          <a:blip r:embed="rId3"/>
          <a:stretch>
            <a:fillRect/>
          </a:stretch>
        </p:blipFill>
        <p:spPr>
          <a:xfrm>
            <a:off x="996118" y="2400606"/>
            <a:ext cx="3981682" cy="3427800"/>
          </a:xfrm>
          <a:prstGeom prst="rect">
            <a:avLst/>
          </a:prstGeom>
        </p:spPr>
      </p:pic>
    </p:spTree>
    <p:extLst>
      <p:ext uri="{BB962C8B-B14F-4D97-AF65-F5344CB8AC3E}">
        <p14:creationId xmlns:p14="http://schemas.microsoft.com/office/powerpoint/2010/main" val="2580043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1783-2171-C144-C652-A2A27ACD775C}"/>
              </a:ext>
            </a:extLst>
          </p:cNvPr>
          <p:cNvSpPr>
            <a:spLocks noGrp="1"/>
          </p:cNvSpPr>
          <p:nvPr>
            <p:ph type="title"/>
          </p:nvPr>
        </p:nvSpPr>
        <p:spPr/>
        <p:txBody>
          <a:bodyPr/>
          <a:lstStyle/>
          <a:p>
            <a:r>
              <a:rPr lang="en-AU" dirty="0"/>
              <a:t>What else do we need to check?</a:t>
            </a:r>
          </a:p>
        </p:txBody>
      </p:sp>
      <p:sp>
        <p:nvSpPr>
          <p:cNvPr id="3" name="Text Placeholder 2">
            <a:extLst>
              <a:ext uri="{FF2B5EF4-FFF2-40B4-BE49-F238E27FC236}">
                <a16:creationId xmlns:a16="http://schemas.microsoft.com/office/drawing/2014/main" id="{860E1094-EC78-25FE-CA5B-1D1996BD9385}"/>
              </a:ext>
            </a:extLst>
          </p:cNvPr>
          <p:cNvSpPr>
            <a:spLocks noGrp="1"/>
          </p:cNvSpPr>
          <p:nvPr>
            <p:ph type="body" sz="quarter" idx="13"/>
          </p:nvPr>
        </p:nvSpPr>
        <p:spPr>
          <a:xfrm>
            <a:off x="2015067" y="1738357"/>
            <a:ext cx="8124138" cy="3328944"/>
          </a:xfrm>
        </p:spPr>
        <p:txBody>
          <a:bodyPr/>
          <a:lstStyle/>
          <a:p>
            <a:pPr marL="342900" indent="-342900">
              <a:buFont typeface="Arial" panose="020B0604020202020204" pitchFamily="34" charset="0"/>
              <a:buChar char="•"/>
            </a:pPr>
            <a:r>
              <a:rPr lang="en-AU" b="1" dirty="0">
                <a:latin typeface="Helvetica"/>
                <a:cs typeface="Helvetica"/>
              </a:rPr>
              <a:t>Ordinary hours vs overtime hours</a:t>
            </a:r>
            <a:r>
              <a:rPr lang="en-AU" dirty="0">
                <a:latin typeface="Helvetica"/>
                <a:cs typeface="Helvetica"/>
              </a:rPr>
              <a:t> – the ‘normal’ spread of hours for this type of work</a:t>
            </a:r>
            <a:endParaRPr lang="en-US">
              <a:latin typeface="Helvetica"/>
              <a:cs typeface="Helvetica"/>
            </a:endParaRPr>
          </a:p>
          <a:p>
            <a:pPr marL="342900" indent="-342900">
              <a:buFont typeface="Arial" panose="020B0604020202020204" pitchFamily="34" charset="0"/>
              <a:buChar char="•"/>
            </a:pPr>
            <a:r>
              <a:rPr lang="en-AU" b="1" dirty="0"/>
              <a:t>Penalty rates </a:t>
            </a:r>
            <a:r>
              <a:rPr lang="en-AU" dirty="0"/>
              <a:t>– special rates for work performed at certain times, for example after 6pm, or on a weekend</a:t>
            </a:r>
          </a:p>
        </p:txBody>
      </p:sp>
      <p:pic>
        <p:nvPicPr>
          <p:cNvPr id="5" name="Picture 4" descr="A close-up of a logo&#10;&#10;AI-generated content may be incorrect.">
            <a:extLst>
              <a:ext uri="{FF2B5EF4-FFF2-40B4-BE49-F238E27FC236}">
                <a16:creationId xmlns:a16="http://schemas.microsoft.com/office/drawing/2014/main" id="{2F32F19F-1C3C-8D87-A7CC-BDD1EE76868B}"/>
              </a:ext>
            </a:extLst>
          </p:cNvPr>
          <p:cNvPicPr>
            <a:picLocks noChangeAspect="1"/>
          </p:cNvPicPr>
          <p:nvPr/>
        </p:nvPicPr>
        <p:blipFill rotWithShape="1">
          <a:blip r:embed="rId2">
            <a:extLst>
              <a:ext uri="{28A0092B-C50C-407E-A947-70E740481C1C}">
                <a14:useLocalDpi xmlns:a14="http://schemas.microsoft.com/office/drawing/2010/main" val="0"/>
              </a:ext>
            </a:extLst>
          </a:blip>
          <a:srcRect l="12448" t="34105" r="10315" b="37912"/>
          <a:stretch/>
        </p:blipFill>
        <p:spPr>
          <a:xfrm>
            <a:off x="9385937" y="5810944"/>
            <a:ext cx="2693670" cy="972695"/>
          </a:xfrm>
          <a:prstGeom prst="rect">
            <a:avLst/>
          </a:prstGeom>
        </p:spPr>
      </p:pic>
    </p:spTree>
    <p:extLst>
      <p:ext uri="{BB962C8B-B14F-4D97-AF65-F5344CB8AC3E}">
        <p14:creationId xmlns:p14="http://schemas.microsoft.com/office/powerpoint/2010/main" val="569878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0951" y="3179578"/>
            <a:ext cx="7770099" cy="498845"/>
          </a:xfrm>
        </p:spPr>
        <p:txBody>
          <a:bodyPr>
            <a:noAutofit/>
          </a:bodyPr>
          <a:lstStyle/>
          <a:p>
            <a:r>
              <a:rPr lang="en-US" sz="4000" dirty="0"/>
              <a:t>Acknowledgement of Country </a:t>
            </a:r>
          </a:p>
        </p:txBody>
      </p:sp>
    </p:spTree>
    <p:extLst>
      <p:ext uri="{BB962C8B-B14F-4D97-AF65-F5344CB8AC3E}">
        <p14:creationId xmlns:p14="http://schemas.microsoft.com/office/powerpoint/2010/main" val="22840909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E97D-0706-A459-BACC-78A239F69D26}"/>
              </a:ext>
            </a:extLst>
          </p:cNvPr>
          <p:cNvSpPr>
            <a:spLocks noGrp="1"/>
          </p:cNvSpPr>
          <p:nvPr>
            <p:ph type="title"/>
          </p:nvPr>
        </p:nvSpPr>
        <p:spPr/>
        <p:txBody>
          <a:bodyPr>
            <a:normAutofit/>
          </a:bodyPr>
          <a:lstStyle/>
          <a:p>
            <a:r>
              <a:rPr lang="en-US" dirty="0"/>
              <a:t>What is Fabiana owed?</a:t>
            </a:r>
          </a:p>
        </p:txBody>
      </p:sp>
      <p:sp>
        <p:nvSpPr>
          <p:cNvPr id="5" name="Text Placeholder 3">
            <a:extLst>
              <a:ext uri="{FF2B5EF4-FFF2-40B4-BE49-F238E27FC236}">
                <a16:creationId xmlns:a16="http://schemas.microsoft.com/office/drawing/2014/main" id="{0374712E-64F7-A81B-BE4A-45C370B1477F}"/>
              </a:ext>
            </a:extLst>
          </p:cNvPr>
          <p:cNvSpPr txBox="1">
            <a:spLocks/>
          </p:cNvSpPr>
          <p:nvPr/>
        </p:nvSpPr>
        <p:spPr>
          <a:xfrm>
            <a:off x="2145228" y="1748941"/>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pPr marL="514350" indent="-514350">
              <a:buAutoNum type="arabicPeriod"/>
            </a:pPr>
            <a:endParaRPr lang="en-US" sz="2800" dirty="0"/>
          </a:p>
        </p:txBody>
      </p:sp>
      <p:sp>
        <p:nvSpPr>
          <p:cNvPr id="7" name="Text Placeholder 3">
            <a:extLst>
              <a:ext uri="{FF2B5EF4-FFF2-40B4-BE49-F238E27FC236}">
                <a16:creationId xmlns:a16="http://schemas.microsoft.com/office/drawing/2014/main" id="{208C7074-A5FE-F6F0-8390-737859A41615}"/>
              </a:ext>
            </a:extLst>
          </p:cNvPr>
          <p:cNvSpPr txBox="1">
            <a:spLocks/>
          </p:cNvSpPr>
          <p:nvPr/>
        </p:nvSpPr>
        <p:spPr>
          <a:xfrm>
            <a:off x="2281980" y="1695215"/>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endParaRPr lang="en-US" sz="2800" dirty="0"/>
          </a:p>
        </p:txBody>
      </p:sp>
      <p:sp>
        <p:nvSpPr>
          <p:cNvPr id="3" name="TextBox 2">
            <a:extLst>
              <a:ext uri="{FF2B5EF4-FFF2-40B4-BE49-F238E27FC236}">
                <a16:creationId xmlns:a16="http://schemas.microsoft.com/office/drawing/2014/main" id="{61D67C5F-20AB-4A78-A4FF-3D05618ABD9C}"/>
              </a:ext>
            </a:extLst>
          </p:cNvPr>
          <p:cNvSpPr txBox="1"/>
          <p:nvPr/>
        </p:nvSpPr>
        <p:spPr>
          <a:xfrm>
            <a:off x="1534323" y="1483804"/>
            <a:ext cx="9283700" cy="2985433"/>
          </a:xfrm>
          <a:prstGeom prst="rect">
            <a:avLst/>
          </a:prstGeom>
        </p:spPr>
        <p:style>
          <a:lnRef idx="2">
            <a:schemeClr val="accent1"/>
          </a:lnRef>
          <a:fillRef idx="1">
            <a:schemeClr val="lt1"/>
          </a:fillRef>
          <a:effectRef idx="0">
            <a:schemeClr val="accent1"/>
          </a:effectRef>
          <a:fontRef idx="minor">
            <a:schemeClr val="dk1"/>
          </a:fontRef>
        </p:style>
        <p:txBody>
          <a:bodyPr wrap="square" lIns="91440" tIns="45720" rIns="91440" bIns="45720" rtlCol="0" anchor="t">
            <a:spAutoFit/>
          </a:bodyPr>
          <a:lstStyle/>
          <a:p>
            <a:r>
              <a:rPr lang="en-AU" sz="2000" dirty="0">
                <a:latin typeface="Arial"/>
                <a:cs typeface="Arial"/>
              </a:rPr>
              <a:t>Fabiana tells you that in the last three months, including the trial shift, she has worked a total of:</a:t>
            </a:r>
          </a:p>
          <a:p>
            <a:endParaRPr lang="en-AU" sz="1000" dirty="0">
              <a:latin typeface="Arial"/>
              <a:cs typeface="Arial"/>
            </a:endParaRPr>
          </a:p>
          <a:p>
            <a:pPr marL="342900" indent="-342900">
              <a:buFont typeface="Arial" panose="020F0302020204030204"/>
              <a:buChar char="•"/>
            </a:pPr>
            <a:r>
              <a:rPr lang="en-AU" sz="2000" dirty="0">
                <a:latin typeface="Arial"/>
                <a:cs typeface="Arial"/>
              </a:rPr>
              <a:t>152 hours on Mondays to Fridays between 10am and 5pm </a:t>
            </a:r>
          </a:p>
          <a:p>
            <a:pPr marL="342900" indent="-342900">
              <a:buFont typeface="Arial" panose="020F0302020204030204"/>
              <a:buChar char="•"/>
            </a:pPr>
            <a:r>
              <a:rPr lang="en-AU" sz="2000" dirty="0">
                <a:latin typeface="Arial"/>
                <a:cs typeface="Arial"/>
              </a:rPr>
              <a:t>74 hours on Saturdays between 10am and 5pm </a:t>
            </a:r>
          </a:p>
          <a:p>
            <a:pPr marL="342900" indent="-342900">
              <a:buFont typeface="Arial" panose="020F0302020204030204"/>
              <a:buChar char="•"/>
            </a:pPr>
            <a:r>
              <a:rPr lang="en-AU" sz="2000" dirty="0">
                <a:latin typeface="Arial"/>
                <a:cs typeface="Arial"/>
              </a:rPr>
              <a:t>50 hours on Sundays between 10am and 5pm </a:t>
            </a:r>
          </a:p>
          <a:p>
            <a:pPr marL="342900" indent="-342900">
              <a:buFont typeface="Arial" panose="020F0302020204030204"/>
              <a:buChar char="•"/>
            </a:pPr>
            <a:r>
              <a:rPr lang="en-AU" sz="2000" dirty="0">
                <a:latin typeface="Arial"/>
                <a:cs typeface="Arial"/>
              </a:rPr>
              <a:t>She never worked more than seven hours in one shift</a:t>
            </a:r>
          </a:p>
          <a:p>
            <a:endParaRPr lang="en-AU" sz="2000" dirty="0">
              <a:latin typeface="Arial"/>
              <a:cs typeface="Arial"/>
            </a:endParaRPr>
          </a:p>
          <a:p>
            <a:r>
              <a:rPr lang="en-AU" sz="2000" dirty="0">
                <a:latin typeface="Arial"/>
                <a:cs typeface="Arial"/>
              </a:rPr>
              <a:t>She was paid a total of ((152+74+50) x $23) = </a:t>
            </a:r>
            <a:r>
              <a:rPr lang="en-AU" sz="2000" b="1" dirty="0">
                <a:latin typeface="Arial"/>
                <a:cs typeface="Arial"/>
              </a:rPr>
              <a:t>$6,348</a:t>
            </a:r>
          </a:p>
          <a:p>
            <a:endParaRPr lang="en-AU" dirty="0"/>
          </a:p>
        </p:txBody>
      </p:sp>
      <p:sp>
        <p:nvSpPr>
          <p:cNvPr id="4" name="TextBox 3">
            <a:extLst>
              <a:ext uri="{FF2B5EF4-FFF2-40B4-BE49-F238E27FC236}">
                <a16:creationId xmlns:a16="http://schemas.microsoft.com/office/drawing/2014/main" id="{A5150D90-6E82-EEF5-EFFA-1F1DBCE9F3A4}"/>
              </a:ext>
            </a:extLst>
          </p:cNvPr>
          <p:cNvSpPr txBox="1"/>
          <p:nvPr/>
        </p:nvSpPr>
        <p:spPr>
          <a:xfrm>
            <a:off x="1534323" y="4419600"/>
            <a:ext cx="5683222" cy="2092881"/>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rtlCol="0" anchor="t">
            <a:spAutoFit/>
          </a:bodyPr>
          <a:lstStyle/>
          <a:p>
            <a:r>
              <a:rPr lang="en-AU" sz="2000" dirty="0">
                <a:latin typeface="Arial"/>
                <a:cs typeface="Arial"/>
              </a:rPr>
              <a:t>The Award tells us she was entitled to be paid:</a:t>
            </a:r>
          </a:p>
          <a:p>
            <a:endParaRPr lang="en-AU" sz="1000" dirty="0">
              <a:latin typeface="Arial"/>
              <a:cs typeface="Arial"/>
            </a:endParaRPr>
          </a:p>
          <a:p>
            <a:pPr marL="342900" indent="-342900">
              <a:buFont typeface="Arial" panose="020F0302020204030204"/>
              <a:buChar char="•"/>
            </a:pPr>
            <a:r>
              <a:rPr lang="en-AU" sz="2000" dirty="0">
                <a:latin typeface="Arial"/>
                <a:cs typeface="Arial"/>
              </a:rPr>
              <a:t>152 x $33.38 = $5,073.76</a:t>
            </a:r>
          </a:p>
          <a:p>
            <a:pPr marL="342900" indent="-342900">
              <a:buFont typeface="Arial" panose="020F0302020204030204"/>
              <a:buChar char="•"/>
            </a:pPr>
            <a:r>
              <a:rPr lang="en-AU" sz="2000" dirty="0">
                <a:latin typeface="Arial"/>
                <a:cs typeface="Arial"/>
              </a:rPr>
              <a:t>74 x $46.73 = $3,458.02</a:t>
            </a:r>
          </a:p>
          <a:p>
            <a:pPr marL="342900" indent="-342900">
              <a:buFont typeface="Arial" panose="020F0302020204030204"/>
              <a:buChar char="•"/>
            </a:pPr>
            <a:r>
              <a:rPr lang="en-AU" sz="2000" dirty="0">
                <a:latin typeface="Arial"/>
                <a:cs typeface="Arial"/>
              </a:rPr>
              <a:t>50 x $60.08 = $3,004</a:t>
            </a:r>
          </a:p>
          <a:p>
            <a:pPr marL="342900" indent="-342900">
              <a:buFont typeface="Arial" panose="020F0302020204030204"/>
              <a:buChar char="•"/>
            </a:pPr>
            <a:endParaRPr lang="en-AU" sz="2000" dirty="0">
              <a:latin typeface="Arial"/>
              <a:cs typeface="Arial"/>
            </a:endParaRPr>
          </a:p>
          <a:p>
            <a:pPr>
              <a:spcAft>
                <a:spcPts val="1200"/>
              </a:spcAft>
            </a:pPr>
            <a:r>
              <a:rPr lang="en-AU" sz="2000" dirty="0">
                <a:latin typeface="Arial"/>
                <a:cs typeface="Arial"/>
              </a:rPr>
              <a:t>She should have been paid a total of </a:t>
            </a:r>
            <a:r>
              <a:rPr lang="en-AU" sz="2000" b="1" dirty="0">
                <a:latin typeface="Arial"/>
                <a:cs typeface="Arial"/>
              </a:rPr>
              <a:t>$11,535.78</a:t>
            </a:r>
          </a:p>
        </p:txBody>
      </p:sp>
      <p:sp>
        <p:nvSpPr>
          <p:cNvPr id="6" name="TextBox 5">
            <a:extLst>
              <a:ext uri="{FF2B5EF4-FFF2-40B4-BE49-F238E27FC236}">
                <a16:creationId xmlns:a16="http://schemas.microsoft.com/office/drawing/2014/main" id="{333CC303-188E-CB85-E257-D548A5308B88}"/>
              </a:ext>
            </a:extLst>
          </p:cNvPr>
          <p:cNvSpPr txBox="1"/>
          <p:nvPr/>
        </p:nvSpPr>
        <p:spPr>
          <a:xfrm>
            <a:off x="7222066" y="4418571"/>
            <a:ext cx="3594649" cy="2123658"/>
          </a:xfrm>
          <a:prstGeom prst="rect">
            <a:avLst/>
          </a:prstGeom>
        </p:spPr>
        <p:style>
          <a:lnRef idx="0">
            <a:schemeClr val="accent5"/>
          </a:lnRef>
          <a:fillRef idx="3">
            <a:schemeClr val="accent5"/>
          </a:fillRef>
          <a:effectRef idx="3">
            <a:schemeClr val="accent5"/>
          </a:effectRef>
          <a:fontRef idx="minor">
            <a:schemeClr val="lt1"/>
          </a:fontRef>
        </p:style>
        <p:txBody>
          <a:bodyPr wrap="square" lIns="91440" tIns="45720" rIns="91440" bIns="45720" rtlCol="0" anchor="t">
            <a:spAutoFit/>
          </a:bodyPr>
          <a:lstStyle/>
          <a:p>
            <a:r>
              <a:rPr lang="en-AU" sz="2800" dirty="0"/>
              <a:t>Fabiana has been underpaid</a:t>
            </a:r>
          </a:p>
          <a:p>
            <a:r>
              <a:rPr lang="en-AU" sz="2800" dirty="0"/>
              <a:t>$11,535.78 - $6,348 = </a:t>
            </a:r>
          </a:p>
          <a:p>
            <a:r>
              <a:rPr lang="en-AU" sz="2800" b="1" dirty="0">
                <a:solidFill>
                  <a:srgbClr val="FF0000"/>
                </a:solidFill>
              </a:rPr>
              <a:t>$5,187.78</a:t>
            </a:r>
          </a:p>
          <a:p>
            <a:endParaRPr lang="en-AU" sz="2000" b="1" dirty="0">
              <a:solidFill>
                <a:srgbClr val="FF0000"/>
              </a:solidFill>
              <a:ea typeface="Calibri" panose="020F0502020204030204"/>
              <a:cs typeface="Calibri" panose="020F0502020204030204"/>
            </a:endParaRPr>
          </a:p>
        </p:txBody>
      </p:sp>
    </p:spTree>
    <p:extLst>
      <p:ext uri="{BB962C8B-B14F-4D97-AF65-F5344CB8AC3E}">
        <p14:creationId xmlns:p14="http://schemas.microsoft.com/office/powerpoint/2010/main" val="249322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AEC2-80ED-2A19-E0BA-2C7AA016F278}"/>
              </a:ext>
            </a:extLst>
          </p:cNvPr>
          <p:cNvSpPr>
            <a:spLocks noGrp="1"/>
          </p:cNvSpPr>
          <p:nvPr>
            <p:ph type="title"/>
          </p:nvPr>
        </p:nvSpPr>
        <p:spPr/>
        <p:txBody>
          <a:bodyPr/>
          <a:lstStyle/>
          <a:p>
            <a:r>
              <a:rPr lang="en-AU" dirty="0"/>
              <a:t>What about superannuation?</a:t>
            </a:r>
          </a:p>
        </p:txBody>
      </p:sp>
      <p:sp>
        <p:nvSpPr>
          <p:cNvPr id="3" name="Text Placeholder 2">
            <a:extLst>
              <a:ext uri="{FF2B5EF4-FFF2-40B4-BE49-F238E27FC236}">
                <a16:creationId xmlns:a16="http://schemas.microsoft.com/office/drawing/2014/main" id="{84ABD1DF-3F87-DA45-72F2-05D3FF529F10}"/>
              </a:ext>
            </a:extLst>
          </p:cNvPr>
          <p:cNvSpPr>
            <a:spLocks noGrp="1"/>
          </p:cNvSpPr>
          <p:nvPr>
            <p:ph type="body" sz="quarter" idx="13"/>
          </p:nvPr>
        </p:nvSpPr>
        <p:spPr>
          <a:xfrm>
            <a:off x="6692901" y="1420857"/>
            <a:ext cx="4324720" cy="2861160"/>
          </a:xfrm>
        </p:spPr>
        <p:txBody>
          <a:bodyPr>
            <a:normAutofit/>
          </a:bodyPr>
          <a:lstStyle/>
          <a:p>
            <a:r>
              <a:rPr lang="en-AU" b="1" dirty="0">
                <a:latin typeface="Arial"/>
                <a:cs typeface="Arial"/>
              </a:rPr>
              <a:t>All employees </a:t>
            </a:r>
            <a:r>
              <a:rPr lang="en-AU" dirty="0">
                <a:latin typeface="Arial"/>
                <a:cs typeface="Arial"/>
              </a:rPr>
              <a:t>are entitled to be paid superannuation for ordinary hours of work (i.e. for anything that isn’t overtime) </a:t>
            </a:r>
          </a:p>
        </p:txBody>
      </p:sp>
      <p:graphicFrame>
        <p:nvGraphicFramePr>
          <p:cNvPr id="4" name="Table 3">
            <a:extLst>
              <a:ext uri="{FF2B5EF4-FFF2-40B4-BE49-F238E27FC236}">
                <a16:creationId xmlns:a16="http://schemas.microsoft.com/office/drawing/2014/main" id="{6928C6FC-C6E6-C1AD-44FD-0FC5ABDCB525}"/>
              </a:ext>
            </a:extLst>
          </p:cNvPr>
          <p:cNvGraphicFramePr>
            <a:graphicFrameLocks noGrp="1"/>
          </p:cNvGraphicFramePr>
          <p:nvPr>
            <p:extLst>
              <p:ext uri="{D42A27DB-BD31-4B8C-83A1-F6EECF244321}">
                <p14:modId xmlns:p14="http://schemas.microsoft.com/office/powerpoint/2010/main" val="1770442873"/>
              </p:ext>
            </p:extLst>
          </p:nvPr>
        </p:nvGraphicFramePr>
        <p:xfrm>
          <a:off x="571500" y="1492250"/>
          <a:ext cx="5842460" cy="5180430"/>
        </p:xfrm>
        <a:graphic>
          <a:graphicData uri="http://schemas.openxmlformats.org/drawingml/2006/table">
            <a:tbl>
              <a:tblPr firstRow="1" firstCol="1" bandRow="1">
                <a:tableStyleId>{5C22544A-7EE6-4342-B048-85BDC9FD1C3A}</a:tableStyleId>
              </a:tblPr>
              <a:tblGrid>
                <a:gridCol w="4175183">
                  <a:extLst>
                    <a:ext uri="{9D8B030D-6E8A-4147-A177-3AD203B41FA5}">
                      <a16:colId xmlns:a16="http://schemas.microsoft.com/office/drawing/2014/main" val="2750368576"/>
                    </a:ext>
                  </a:extLst>
                </a:gridCol>
                <a:gridCol w="1667277">
                  <a:extLst>
                    <a:ext uri="{9D8B030D-6E8A-4147-A177-3AD203B41FA5}">
                      <a16:colId xmlns:a16="http://schemas.microsoft.com/office/drawing/2014/main" val="1517111103"/>
                    </a:ext>
                  </a:extLst>
                </a:gridCol>
              </a:tblGrid>
              <a:tr h="736277">
                <a:tc>
                  <a:txBody>
                    <a:bodyPr/>
                    <a:lstStyle/>
                    <a:p>
                      <a:pPr algn="l">
                        <a:lnSpc>
                          <a:spcPct val="115000"/>
                        </a:lnSpc>
                        <a:spcAft>
                          <a:spcPts val="800"/>
                        </a:spcAft>
                        <a:buNone/>
                      </a:pPr>
                      <a:r>
                        <a:rPr lang="en-AU" sz="1400" kern="100" dirty="0">
                          <a:effectLst/>
                          <a:latin typeface="Arial"/>
                        </a:rPr>
                        <a:t>Period</a:t>
                      </a:r>
                      <a:endParaRPr lang="en-AU" sz="1400" kern="100">
                        <a:effectLst/>
                        <a:latin typeface="Arial"/>
                        <a:ea typeface="Aptos" panose="020B0004020202020204" pitchFamily="34" charset="0"/>
                        <a:cs typeface="Times New Roman"/>
                      </a:endParaRPr>
                    </a:p>
                  </a:txBody>
                  <a:tcPr marL="152400" marR="152400" marT="152400" marB="152400" anchor="ctr"/>
                </a:tc>
                <a:tc>
                  <a:txBody>
                    <a:bodyPr/>
                    <a:lstStyle/>
                    <a:p>
                      <a:pPr algn="l">
                        <a:lnSpc>
                          <a:spcPct val="115000"/>
                        </a:lnSpc>
                        <a:spcAft>
                          <a:spcPts val="800"/>
                        </a:spcAft>
                        <a:buNone/>
                      </a:pPr>
                      <a:r>
                        <a:rPr lang="en-AU" sz="1400" kern="100" dirty="0">
                          <a:effectLst/>
                          <a:latin typeface="Arial"/>
                        </a:rPr>
                        <a:t>Super guarantee (%)</a:t>
                      </a:r>
                      <a:endParaRPr lang="en-AU" sz="1400" kern="100">
                        <a:effectLst/>
                        <a:latin typeface="Arial"/>
                        <a:ea typeface="Aptos" panose="020B0004020202020204" pitchFamily="34" charset="0"/>
                        <a:cs typeface="Times New Roman"/>
                      </a:endParaRPr>
                    </a:p>
                  </a:txBody>
                  <a:tcPr marL="152400" marR="152400" marT="152400" marB="152400" anchor="ctr"/>
                </a:tc>
                <a:extLst>
                  <a:ext uri="{0D108BD9-81ED-4DB2-BD59-A6C34878D82A}">
                    <a16:rowId xmlns:a16="http://schemas.microsoft.com/office/drawing/2014/main" val="1620850664"/>
                  </a:ext>
                </a:extLst>
              </a:tr>
              <a:tr h="629399">
                <a:tc>
                  <a:txBody>
                    <a:bodyPr/>
                    <a:lstStyle/>
                    <a:p>
                      <a:pPr algn="l">
                        <a:lnSpc>
                          <a:spcPct val="115000"/>
                        </a:lnSpc>
                        <a:spcAft>
                          <a:spcPts val="800"/>
                        </a:spcAft>
                        <a:buNone/>
                      </a:pPr>
                      <a:r>
                        <a:rPr lang="en-AU" sz="1400" kern="100" dirty="0">
                          <a:effectLst/>
                          <a:latin typeface="Arial"/>
                        </a:rPr>
                        <a:t>1 July 2019 – 30 June 2020</a:t>
                      </a:r>
                      <a:endParaRPr lang="en-AU" sz="1400" kern="100">
                        <a:effectLst/>
                        <a:latin typeface="Arial"/>
                        <a:ea typeface="Aptos" panose="020B0004020202020204" pitchFamily="34" charset="0"/>
                        <a:cs typeface="Times New Roman"/>
                      </a:endParaRPr>
                    </a:p>
                  </a:txBody>
                  <a:tcPr marL="152400" marR="152400" marT="114300" marB="114300"/>
                </a:tc>
                <a:tc>
                  <a:txBody>
                    <a:bodyPr/>
                    <a:lstStyle/>
                    <a:p>
                      <a:pPr algn="l">
                        <a:lnSpc>
                          <a:spcPct val="115000"/>
                        </a:lnSpc>
                        <a:spcAft>
                          <a:spcPts val="800"/>
                        </a:spcAft>
                        <a:buNone/>
                      </a:pPr>
                      <a:r>
                        <a:rPr lang="en-AU" sz="1400" kern="100" dirty="0">
                          <a:effectLst/>
                          <a:latin typeface="Arial"/>
                        </a:rPr>
                        <a:t>9.50</a:t>
                      </a:r>
                      <a:endParaRPr lang="en-AU" sz="1400" kern="100">
                        <a:effectLst/>
                        <a:latin typeface="Arial"/>
                        <a:ea typeface="Aptos" panose="020B0004020202020204" pitchFamily="34" charset="0"/>
                        <a:cs typeface="Times New Roman"/>
                      </a:endParaRPr>
                    </a:p>
                  </a:txBody>
                  <a:tcPr marL="152400" marR="152400" marT="114300" marB="114300"/>
                </a:tc>
                <a:extLst>
                  <a:ext uri="{0D108BD9-81ED-4DB2-BD59-A6C34878D82A}">
                    <a16:rowId xmlns:a16="http://schemas.microsoft.com/office/drawing/2014/main" val="2474668639"/>
                  </a:ext>
                </a:extLst>
              </a:tr>
              <a:tr h="629399">
                <a:tc>
                  <a:txBody>
                    <a:bodyPr/>
                    <a:lstStyle/>
                    <a:p>
                      <a:pPr algn="l">
                        <a:lnSpc>
                          <a:spcPct val="115000"/>
                        </a:lnSpc>
                        <a:spcAft>
                          <a:spcPts val="800"/>
                        </a:spcAft>
                        <a:buNone/>
                      </a:pPr>
                      <a:r>
                        <a:rPr lang="en-AU" sz="1400" kern="100" dirty="0">
                          <a:effectLst/>
                          <a:latin typeface="Arial"/>
                        </a:rPr>
                        <a:t>1 July 2020 – 30 June 2021</a:t>
                      </a:r>
                      <a:endParaRPr lang="en-AU" sz="1400" kern="100">
                        <a:effectLst/>
                        <a:latin typeface="Arial"/>
                        <a:ea typeface="Aptos" panose="020B0004020202020204" pitchFamily="34" charset="0"/>
                        <a:cs typeface="Times New Roman"/>
                      </a:endParaRPr>
                    </a:p>
                  </a:txBody>
                  <a:tcPr marL="152400" marR="152400" marT="114300" marB="114300"/>
                </a:tc>
                <a:tc>
                  <a:txBody>
                    <a:bodyPr/>
                    <a:lstStyle/>
                    <a:p>
                      <a:pPr algn="l">
                        <a:lnSpc>
                          <a:spcPct val="115000"/>
                        </a:lnSpc>
                        <a:spcAft>
                          <a:spcPts val="800"/>
                        </a:spcAft>
                        <a:buNone/>
                      </a:pPr>
                      <a:r>
                        <a:rPr lang="en-AU" sz="1400" kern="100" dirty="0">
                          <a:effectLst/>
                          <a:latin typeface="Arial"/>
                        </a:rPr>
                        <a:t>9.50</a:t>
                      </a:r>
                      <a:endParaRPr lang="en-AU" sz="1400" kern="100">
                        <a:effectLst/>
                        <a:latin typeface="Arial"/>
                        <a:ea typeface="Aptos" panose="020B0004020202020204" pitchFamily="34" charset="0"/>
                        <a:cs typeface="Times New Roman"/>
                      </a:endParaRPr>
                    </a:p>
                  </a:txBody>
                  <a:tcPr marL="152400" marR="152400" marT="114300" marB="114300"/>
                </a:tc>
                <a:extLst>
                  <a:ext uri="{0D108BD9-81ED-4DB2-BD59-A6C34878D82A}">
                    <a16:rowId xmlns:a16="http://schemas.microsoft.com/office/drawing/2014/main" val="2181237994"/>
                  </a:ext>
                </a:extLst>
              </a:tr>
              <a:tr h="629399">
                <a:tc>
                  <a:txBody>
                    <a:bodyPr/>
                    <a:lstStyle/>
                    <a:p>
                      <a:pPr algn="l">
                        <a:lnSpc>
                          <a:spcPct val="115000"/>
                        </a:lnSpc>
                        <a:spcAft>
                          <a:spcPts val="800"/>
                        </a:spcAft>
                        <a:buNone/>
                      </a:pPr>
                      <a:r>
                        <a:rPr lang="en-AU" sz="1400" kern="100" dirty="0">
                          <a:effectLst/>
                          <a:latin typeface="Arial"/>
                        </a:rPr>
                        <a:t>1 July 2021 – 30 June 2022</a:t>
                      </a:r>
                      <a:endParaRPr lang="en-AU" sz="1400" kern="100">
                        <a:effectLst/>
                        <a:latin typeface="Arial"/>
                        <a:ea typeface="Aptos" panose="020B0004020202020204" pitchFamily="34" charset="0"/>
                        <a:cs typeface="Times New Roman"/>
                      </a:endParaRPr>
                    </a:p>
                  </a:txBody>
                  <a:tcPr marL="152400" marR="152400" marT="114300" marB="114300"/>
                </a:tc>
                <a:tc>
                  <a:txBody>
                    <a:bodyPr/>
                    <a:lstStyle/>
                    <a:p>
                      <a:pPr algn="l">
                        <a:lnSpc>
                          <a:spcPct val="115000"/>
                        </a:lnSpc>
                        <a:spcAft>
                          <a:spcPts val="800"/>
                        </a:spcAft>
                        <a:buNone/>
                      </a:pPr>
                      <a:r>
                        <a:rPr lang="en-AU" sz="1400" kern="100" dirty="0">
                          <a:effectLst/>
                          <a:latin typeface="Arial"/>
                        </a:rPr>
                        <a:t>10.00</a:t>
                      </a:r>
                      <a:endParaRPr lang="en-AU" sz="1400" kern="100">
                        <a:effectLst/>
                        <a:latin typeface="Arial"/>
                        <a:ea typeface="Aptos" panose="020B0004020202020204" pitchFamily="34" charset="0"/>
                        <a:cs typeface="Times New Roman"/>
                      </a:endParaRPr>
                    </a:p>
                  </a:txBody>
                  <a:tcPr marL="152400" marR="152400" marT="114300" marB="114300"/>
                </a:tc>
                <a:extLst>
                  <a:ext uri="{0D108BD9-81ED-4DB2-BD59-A6C34878D82A}">
                    <a16:rowId xmlns:a16="http://schemas.microsoft.com/office/drawing/2014/main" val="737795068"/>
                  </a:ext>
                </a:extLst>
              </a:tr>
              <a:tr h="629399">
                <a:tc>
                  <a:txBody>
                    <a:bodyPr/>
                    <a:lstStyle/>
                    <a:p>
                      <a:pPr algn="l">
                        <a:lnSpc>
                          <a:spcPct val="115000"/>
                        </a:lnSpc>
                        <a:spcAft>
                          <a:spcPts val="800"/>
                        </a:spcAft>
                        <a:buNone/>
                      </a:pPr>
                      <a:r>
                        <a:rPr lang="en-AU" sz="1400" kern="100" dirty="0">
                          <a:effectLst/>
                          <a:latin typeface="Arial"/>
                        </a:rPr>
                        <a:t>1 July 2022 – 30 June 2023</a:t>
                      </a:r>
                      <a:endParaRPr lang="en-AU" sz="1400" kern="100">
                        <a:effectLst/>
                        <a:latin typeface="Arial"/>
                        <a:ea typeface="Aptos" panose="020B0004020202020204" pitchFamily="34" charset="0"/>
                        <a:cs typeface="Times New Roman"/>
                      </a:endParaRPr>
                    </a:p>
                  </a:txBody>
                  <a:tcPr marL="152400" marR="152400" marT="114300" marB="114300"/>
                </a:tc>
                <a:tc>
                  <a:txBody>
                    <a:bodyPr/>
                    <a:lstStyle/>
                    <a:p>
                      <a:pPr algn="l">
                        <a:lnSpc>
                          <a:spcPct val="115000"/>
                        </a:lnSpc>
                        <a:spcAft>
                          <a:spcPts val="800"/>
                        </a:spcAft>
                        <a:buNone/>
                      </a:pPr>
                      <a:r>
                        <a:rPr lang="en-AU" sz="1400" kern="100" dirty="0">
                          <a:effectLst/>
                          <a:latin typeface="Arial"/>
                        </a:rPr>
                        <a:t>10.50</a:t>
                      </a:r>
                      <a:endParaRPr lang="en-AU" sz="1400" kern="100">
                        <a:effectLst/>
                        <a:latin typeface="Arial"/>
                        <a:ea typeface="Aptos" panose="020B0004020202020204" pitchFamily="34" charset="0"/>
                        <a:cs typeface="Times New Roman"/>
                      </a:endParaRPr>
                    </a:p>
                  </a:txBody>
                  <a:tcPr marL="152400" marR="152400" marT="114300" marB="114300"/>
                </a:tc>
                <a:extLst>
                  <a:ext uri="{0D108BD9-81ED-4DB2-BD59-A6C34878D82A}">
                    <a16:rowId xmlns:a16="http://schemas.microsoft.com/office/drawing/2014/main" val="594810768"/>
                  </a:ext>
                </a:extLst>
              </a:tr>
              <a:tr h="629399">
                <a:tc>
                  <a:txBody>
                    <a:bodyPr/>
                    <a:lstStyle/>
                    <a:p>
                      <a:pPr algn="l">
                        <a:lnSpc>
                          <a:spcPct val="115000"/>
                        </a:lnSpc>
                        <a:spcAft>
                          <a:spcPts val="800"/>
                        </a:spcAft>
                        <a:buNone/>
                      </a:pPr>
                      <a:r>
                        <a:rPr lang="en-AU" sz="1400" kern="100" dirty="0">
                          <a:effectLst/>
                          <a:latin typeface="Arial"/>
                        </a:rPr>
                        <a:t>1 July 2023 – 30 June 2024</a:t>
                      </a:r>
                      <a:endParaRPr lang="en-AU" sz="1400" kern="100">
                        <a:effectLst/>
                        <a:latin typeface="Arial"/>
                        <a:ea typeface="Aptos" panose="020B0004020202020204" pitchFamily="34" charset="0"/>
                        <a:cs typeface="Times New Roman"/>
                      </a:endParaRPr>
                    </a:p>
                  </a:txBody>
                  <a:tcPr marL="152400" marR="152400" marT="114300" marB="114300"/>
                </a:tc>
                <a:tc>
                  <a:txBody>
                    <a:bodyPr/>
                    <a:lstStyle/>
                    <a:p>
                      <a:pPr algn="l">
                        <a:lnSpc>
                          <a:spcPct val="115000"/>
                        </a:lnSpc>
                        <a:spcAft>
                          <a:spcPts val="800"/>
                        </a:spcAft>
                        <a:buNone/>
                      </a:pPr>
                      <a:r>
                        <a:rPr lang="en-AU" sz="1400" kern="100" dirty="0">
                          <a:effectLst/>
                          <a:latin typeface="Arial"/>
                        </a:rPr>
                        <a:t>11.00</a:t>
                      </a:r>
                      <a:endParaRPr lang="en-AU" sz="1400" kern="100">
                        <a:effectLst/>
                        <a:latin typeface="Arial"/>
                        <a:ea typeface="Aptos" panose="020B0004020202020204" pitchFamily="34" charset="0"/>
                        <a:cs typeface="Times New Roman"/>
                      </a:endParaRPr>
                    </a:p>
                  </a:txBody>
                  <a:tcPr marL="152400" marR="152400" marT="114300" marB="114300"/>
                </a:tc>
                <a:extLst>
                  <a:ext uri="{0D108BD9-81ED-4DB2-BD59-A6C34878D82A}">
                    <a16:rowId xmlns:a16="http://schemas.microsoft.com/office/drawing/2014/main" val="531913109"/>
                  </a:ext>
                </a:extLst>
              </a:tr>
              <a:tr h="629399">
                <a:tc>
                  <a:txBody>
                    <a:bodyPr/>
                    <a:lstStyle/>
                    <a:p>
                      <a:pPr algn="l">
                        <a:lnSpc>
                          <a:spcPct val="115000"/>
                        </a:lnSpc>
                        <a:spcAft>
                          <a:spcPts val="800"/>
                        </a:spcAft>
                        <a:buNone/>
                      </a:pPr>
                      <a:r>
                        <a:rPr lang="en-AU" sz="1400" kern="100" dirty="0">
                          <a:effectLst/>
                          <a:latin typeface="Arial"/>
                        </a:rPr>
                        <a:t>1 July 2024 – 30 June 2025</a:t>
                      </a:r>
                      <a:endParaRPr lang="en-AU" sz="1400" kern="100">
                        <a:effectLst/>
                        <a:latin typeface="Arial"/>
                        <a:ea typeface="Aptos" panose="020B0004020202020204" pitchFamily="34" charset="0"/>
                        <a:cs typeface="Times New Roman"/>
                      </a:endParaRPr>
                    </a:p>
                  </a:txBody>
                  <a:tcPr marL="152400" marR="152400" marT="114300" marB="114300"/>
                </a:tc>
                <a:tc>
                  <a:txBody>
                    <a:bodyPr/>
                    <a:lstStyle/>
                    <a:p>
                      <a:pPr algn="l">
                        <a:lnSpc>
                          <a:spcPct val="115000"/>
                        </a:lnSpc>
                        <a:spcAft>
                          <a:spcPts val="800"/>
                        </a:spcAft>
                        <a:buNone/>
                      </a:pPr>
                      <a:r>
                        <a:rPr lang="en-AU" sz="1400" kern="100" dirty="0">
                          <a:effectLst/>
                          <a:latin typeface="Arial"/>
                        </a:rPr>
                        <a:t>11.50</a:t>
                      </a:r>
                      <a:endParaRPr lang="en-AU" sz="1400" kern="100">
                        <a:effectLst/>
                        <a:latin typeface="Arial"/>
                        <a:ea typeface="Aptos" panose="020B0004020202020204" pitchFamily="34" charset="0"/>
                        <a:cs typeface="Times New Roman"/>
                      </a:endParaRPr>
                    </a:p>
                  </a:txBody>
                  <a:tcPr marL="152400" marR="152400" marT="114300" marB="114300"/>
                </a:tc>
                <a:extLst>
                  <a:ext uri="{0D108BD9-81ED-4DB2-BD59-A6C34878D82A}">
                    <a16:rowId xmlns:a16="http://schemas.microsoft.com/office/drawing/2014/main" val="2907327540"/>
                  </a:ext>
                </a:extLst>
              </a:tr>
              <a:tr h="629399">
                <a:tc>
                  <a:txBody>
                    <a:bodyPr/>
                    <a:lstStyle/>
                    <a:p>
                      <a:pPr algn="l">
                        <a:lnSpc>
                          <a:spcPct val="115000"/>
                        </a:lnSpc>
                        <a:spcAft>
                          <a:spcPts val="800"/>
                        </a:spcAft>
                        <a:buNone/>
                      </a:pPr>
                      <a:r>
                        <a:rPr lang="en-AU" sz="1400" kern="100" dirty="0">
                          <a:effectLst/>
                          <a:latin typeface="Arial"/>
                        </a:rPr>
                        <a:t>1 July 2025 – 30 June 2026</a:t>
                      </a:r>
                      <a:endParaRPr lang="en-AU" sz="1400" kern="100">
                        <a:effectLst/>
                        <a:latin typeface="Arial"/>
                        <a:ea typeface="Aptos" panose="020B0004020202020204" pitchFamily="34" charset="0"/>
                        <a:cs typeface="Times New Roman"/>
                      </a:endParaRPr>
                    </a:p>
                  </a:txBody>
                  <a:tcPr marL="152400" marR="152400" marT="114300" marB="114300"/>
                </a:tc>
                <a:tc>
                  <a:txBody>
                    <a:bodyPr/>
                    <a:lstStyle/>
                    <a:p>
                      <a:pPr algn="l">
                        <a:lnSpc>
                          <a:spcPct val="115000"/>
                        </a:lnSpc>
                        <a:spcAft>
                          <a:spcPts val="800"/>
                        </a:spcAft>
                        <a:buNone/>
                      </a:pPr>
                      <a:r>
                        <a:rPr lang="en-AU" sz="1400" kern="100" dirty="0">
                          <a:effectLst/>
                          <a:latin typeface="Arial"/>
                        </a:rPr>
                        <a:t>12.00</a:t>
                      </a:r>
                      <a:endParaRPr lang="en-AU" sz="1400" kern="100">
                        <a:effectLst/>
                        <a:latin typeface="Arial"/>
                        <a:ea typeface="Aptos" panose="020B0004020202020204" pitchFamily="34" charset="0"/>
                        <a:cs typeface="Times New Roman"/>
                      </a:endParaRPr>
                    </a:p>
                  </a:txBody>
                  <a:tcPr marL="152400" marR="152400" marT="114300" marB="114300"/>
                </a:tc>
                <a:extLst>
                  <a:ext uri="{0D108BD9-81ED-4DB2-BD59-A6C34878D82A}">
                    <a16:rowId xmlns:a16="http://schemas.microsoft.com/office/drawing/2014/main" val="796147144"/>
                  </a:ext>
                </a:extLst>
              </a:tr>
            </a:tbl>
          </a:graphicData>
        </a:graphic>
      </p:graphicFrame>
      <p:sp>
        <p:nvSpPr>
          <p:cNvPr id="5" name="TextBox 4">
            <a:extLst>
              <a:ext uri="{FF2B5EF4-FFF2-40B4-BE49-F238E27FC236}">
                <a16:creationId xmlns:a16="http://schemas.microsoft.com/office/drawing/2014/main" id="{9B8214BB-6543-A8F5-7193-EDE5D9EB7B3F}"/>
              </a:ext>
            </a:extLst>
          </p:cNvPr>
          <p:cNvSpPr txBox="1"/>
          <p:nvPr/>
        </p:nvSpPr>
        <p:spPr>
          <a:xfrm>
            <a:off x="6692899" y="4450320"/>
            <a:ext cx="4536566" cy="181588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AU" sz="2800" dirty="0"/>
              <a:t>Fabiana has also been underpaid superannuation</a:t>
            </a:r>
          </a:p>
          <a:p>
            <a:r>
              <a:rPr lang="en-AU" sz="2800" dirty="0"/>
              <a:t>$11,535.78 x 11.5% = </a:t>
            </a:r>
            <a:r>
              <a:rPr lang="en-AU" sz="2800" b="1" dirty="0">
                <a:solidFill>
                  <a:srgbClr val="FF0000"/>
                </a:solidFill>
              </a:rPr>
              <a:t>$1,326.61</a:t>
            </a:r>
          </a:p>
        </p:txBody>
      </p:sp>
    </p:spTree>
    <p:extLst>
      <p:ext uri="{BB962C8B-B14F-4D97-AF65-F5344CB8AC3E}">
        <p14:creationId xmlns:p14="http://schemas.microsoft.com/office/powerpoint/2010/main" val="37406352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8E97D-0706-A459-BACC-78A239F69D26}"/>
              </a:ext>
            </a:extLst>
          </p:cNvPr>
          <p:cNvSpPr>
            <a:spLocks noGrp="1"/>
          </p:cNvSpPr>
          <p:nvPr>
            <p:ph type="title"/>
          </p:nvPr>
        </p:nvSpPr>
        <p:spPr/>
        <p:txBody>
          <a:bodyPr>
            <a:normAutofit/>
          </a:bodyPr>
          <a:lstStyle/>
          <a:p>
            <a:r>
              <a:rPr lang="en-US" dirty="0"/>
              <a:t>How does Fabiana get her money back?</a:t>
            </a:r>
          </a:p>
        </p:txBody>
      </p:sp>
      <p:sp>
        <p:nvSpPr>
          <p:cNvPr id="5" name="Text Placeholder 3">
            <a:extLst>
              <a:ext uri="{FF2B5EF4-FFF2-40B4-BE49-F238E27FC236}">
                <a16:creationId xmlns:a16="http://schemas.microsoft.com/office/drawing/2014/main" id="{0374712E-64F7-A81B-BE4A-45C370B1477F}"/>
              </a:ext>
            </a:extLst>
          </p:cNvPr>
          <p:cNvSpPr txBox="1">
            <a:spLocks/>
          </p:cNvSpPr>
          <p:nvPr/>
        </p:nvSpPr>
        <p:spPr>
          <a:xfrm>
            <a:off x="2145227" y="1541064"/>
            <a:ext cx="7788387" cy="4763826"/>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pPr marL="457200" indent="-457200">
              <a:buFont typeface="Arial" panose="020B0604020202020204" pitchFamily="34" charset="0"/>
              <a:buChar char="•"/>
            </a:pPr>
            <a:endParaRPr lang="en-US" sz="2800" dirty="0"/>
          </a:p>
        </p:txBody>
      </p:sp>
      <p:graphicFrame>
        <p:nvGraphicFramePr>
          <p:cNvPr id="3" name="Diagram 2">
            <a:extLst>
              <a:ext uri="{FF2B5EF4-FFF2-40B4-BE49-F238E27FC236}">
                <a16:creationId xmlns:a16="http://schemas.microsoft.com/office/drawing/2014/main" id="{C9826EC9-16D7-BC0C-6AE8-B34208413718}"/>
              </a:ext>
            </a:extLst>
          </p:cNvPr>
          <p:cNvGraphicFramePr/>
          <p:nvPr>
            <p:extLst>
              <p:ext uri="{D42A27DB-BD31-4B8C-83A1-F6EECF244321}">
                <p14:modId xmlns:p14="http://schemas.microsoft.com/office/powerpoint/2010/main" val="125969197"/>
              </p:ext>
            </p:extLst>
          </p:nvPr>
        </p:nvGraphicFramePr>
        <p:xfrm>
          <a:off x="2258388" y="1705866"/>
          <a:ext cx="8137637" cy="458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902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D3E0EFE7-6913-3B4F-BFE5-C29B5A25449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0FF3269-2A8F-B44A-B00A-DD8C8DF5B0F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770A4492-CA02-614E-9D2F-7E5C367636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E85D7BE6-550F-475C-AC81-84CCC8D6EF0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graphicEl>
                                              <a:dgm id="{59CFBF08-291B-402C-840A-A6C7DE2F97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08C7074-A5FE-F6F0-8390-737859A41615}"/>
              </a:ext>
            </a:extLst>
          </p:cNvPr>
          <p:cNvSpPr txBox="1">
            <a:spLocks/>
          </p:cNvSpPr>
          <p:nvPr/>
        </p:nvSpPr>
        <p:spPr>
          <a:xfrm>
            <a:off x="2258388" y="1685411"/>
            <a:ext cx="7788387" cy="4140100"/>
          </a:xfrm>
          <a:prstGeom prst="rect">
            <a:avLst/>
          </a:prstGeom>
        </p:spPr>
        <p:txBody>
          <a:bodyPr>
            <a:normAutofit/>
          </a:bodyPr>
          <a:lstStyle>
            <a:lvl1pPr marL="0" indent="0" algn="l" defTabSz="685800" rtl="0" eaLnBrk="1" latinLnBrk="0" hangingPunct="1">
              <a:lnSpc>
                <a:spcPct val="100000"/>
              </a:lnSpc>
              <a:spcBef>
                <a:spcPts val="375"/>
              </a:spcBef>
              <a:buFont typeface="Arial" panose="020B0604020202020204" pitchFamily="34" charset="0"/>
              <a:buNone/>
              <a:defRPr sz="1500" b="0" i="0" kern="1200">
                <a:solidFill>
                  <a:schemeClr val="tx1"/>
                </a:solidFill>
                <a:latin typeface="Helvetica" charset="0"/>
                <a:ea typeface="Helvetica" charset="0"/>
                <a:cs typeface="Helvetica" charset="0"/>
              </a:defRPr>
            </a:lvl1pPr>
            <a:lvl2pPr marL="162000" indent="-162000" algn="l" defTabSz="685800" rtl="0" eaLnBrk="1" latinLnBrk="0" hangingPunct="1">
              <a:lnSpc>
                <a:spcPct val="100000"/>
              </a:lnSpc>
              <a:spcBef>
                <a:spcPts val="0"/>
              </a:spcBef>
              <a:spcAft>
                <a:spcPts val="900"/>
              </a:spcAft>
              <a:buSzPct val="125000"/>
              <a:buFont typeface="Arial" panose="020B0604020202020204" pitchFamily="34" charset="0"/>
              <a:buChar char="•"/>
              <a:defRPr sz="1500" b="0" i="0" kern="1200">
                <a:solidFill>
                  <a:schemeClr val="tx1"/>
                </a:solidFill>
                <a:latin typeface="Helvetica" charset="0"/>
                <a:ea typeface="Helvetica" charset="0"/>
                <a:cs typeface="Helvetica" charset="0"/>
              </a:defRPr>
            </a:lvl2pPr>
            <a:lvl3pPr marL="324000" indent="-162000" algn="l" defTabSz="685800" rtl="0" eaLnBrk="1" latinLnBrk="0" hangingPunct="1">
              <a:lnSpc>
                <a:spcPct val="100000"/>
              </a:lnSpc>
              <a:spcBef>
                <a:spcPts val="0"/>
              </a:spcBef>
              <a:spcAft>
                <a:spcPts val="900"/>
              </a:spcAft>
              <a:buFont typeface="Arial" charset="0"/>
              <a:buChar char="•"/>
              <a:defRPr sz="1500" b="0" i="0" kern="1200">
                <a:solidFill>
                  <a:schemeClr val="tx1"/>
                </a:solidFill>
                <a:latin typeface="Helvetica" charset="0"/>
                <a:ea typeface="Helvetica" charset="0"/>
                <a:cs typeface="Helvetica" charset="0"/>
              </a:defRPr>
            </a:lvl3pPr>
            <a:lvl4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1"/>
                </a:solidFill>
                <a:latin typeface="Helvetica" charset="0"/>
                <a:ea typeface="Helvetica" charset="0"/>
                <a:cs typeface="Helvetica" charset="0"/>
              </a:defRPr>
            </a:lvl4pPr>
            <a:lvl5pPr marL="0" indent="0" algn="l" defTabSz="685800" rtl="0" eaLnBrk="1" latinLnBrk="0" hangingPunct="1">
              <a:lnSpc>
                <a:spcPct val="100000"/>
              </a:lnSpc>
              <a:spcBef>
                <a:spcPts val="0"/>
              </a:spcBef>
              <a:spcAft>
                <a:spcPts val="900"/>
              </a:spcAft>
              <a:buFont typeface="Arial" panose="020B0604020202020204" pitchFamily="34" charset="0"/>
              <a:buNone/>
              <a:defRPr sz="1500" b="0" i="0" kern="1200">
                <a:solidFill>
                  <a:schemeClr val="tx2"/>
                </a:solidFill>
                <a:latin typeface="Helvetica" charset="0"/>
                <a:ea typeface="Helvetica" charset="0"/>
                <a:cs typeface="Helvetica" charset="0"/>
              </a:defRPr>
            </a:lvl5pPr>
            <a:lvl6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6pPr>
            <a:lvl7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7pPr>
            <a:lvl8pPr marL="0" indent="0" algn="l" defTabSz="685800" rtl="0" eaLnBrk="1" latinLnBrk="0" hangingPunct="1">
              <a:lnSpc>
                <a:spcPct val="100000"/>
              </a:lnSpc>
              <a:spcBef>
                <a:spcPts val="0"/>
              </a:spcBef>
              <a:spcAft>
                <a:spcPts val="900"/>
              </a:spcAft>
              <a:buFont typeface="Arial" panose="020B0604020202020204" pitchFamily="34" charset="0"/>
              <a:buNone/>
              <a:defRPr sz="1350" b="0" i="0" kern="1200">
                <a:solidFill>
                  <a:schemeClr val="tx1"/>
                </a:solidFill>
                <a:latin typeface="Helvetica" charset="0"/>
                <a:ea typeface="Helvetica" charset="0"/>
                <a:cs typeface="Helvetica" charset="0"/>
              </a:defRPr>
            </a:lvl8pPr>
            <a:lvl9pPr marL="0" indent="0" algn="l" defTabSz="685800" rtl="0" eaLnBrk="1" latinLnBrk="0" hangingPunct="1">
              <a:lnSpc>
                <a:spcPct val="100000"/>
              </a:lnSpc>
              <a:spcBef>
                <a:spcPts val="375"/>
              </a:spcBef>
              <a:buFont typeface="Arial" panose="020B0604020202020204" pitchFamily="34" charset="0"/>
              <a:buNone/>
              <a:defRPr sz="1350" b="0" i="0" kern="1200">
                <a:solidFill>
                  <a:schemeClr val="tx1"/>
                </a:solidFill>
                <a:latin typeface="Helvetica" charset="0"/>
                <a:ea typeface="Helvetica" charset="0"/>
                <a:cs typeface="Helvetica" charset="0"/>
              </a:defRPr>
            </a:lvl9pPr>
          </a:lstStyle>
          <a:p>
            <a:pPr marL="457200" indent="-457200">
              <a:buFont typeface="Arial" panose="020B0604020202020204" pitchFamily="34" charset="0"/>
              <a:buChar char="•"/>
            </a:pPr>
            <a:endParaRPr lang="en-US" sz="2800" dirty="0"/>
          </a:p>
        </p:txBody>
      </p:sp>
      <p:graphicFrame>
        <p:nvGraphicFramePr>
          <p:cNvPr id="18" name="Diagram 17">
            <a:extLst>
              <a:ext uri="{FF2B5EF4-FFF2-40B4-BE49-F238E27FC236}">
                <a16:creationId xmlns:a16="http://schemas.microsoft.com/office/drawing/2014/main" id="{6569FA9B-35ED-4A4B-581C-75558E5F3745}"/>
              </a:ext>
            </a:extLst>
          </p:cNvPr>
          <p:cNvGraphicFramePr/>
          <p:nvPr>
            <p:extLst>
              <p:ext uri="{D42A27DB-BD31-4B8C-83A1-F6EECF244321}">
                <p14:modId xmlns:p14="http://schemas.microsoft.com/office/powerpoint/2010/main" val="578977560"/>
              </p:ext>
            </p:extLst>
          </p:nvPr>
        </p:nvGraphicFramePr>
        <p:xfrm>
          <a:off x="645584" y="510116"/>
          <a:ext cx="9984316" cy="6019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EC57044A-AE78-70DA-25EC-6F8F90F1603E}"/>
              </a:ext>
            </a:extLst>
          </p:cNvPr>
          <p:cNvSpPr txBox="1"/>
          <p:nvPr/>
        </p:nvSpPr>
        <p:spPr>
          <a:xfrm>
            <a:off x="7848127" y="719667"/>
            <a:ext cx="3710516" cy="923330"/>
          </a:xfrm>
          <a:prstGeom prst="rect">
            <a:avLst/>
          </a:prstGeom>
          <a:noFill/>
        </p:spPr>
        <p:txBody>
          <a:bodyPr wrap="square" rtlCol="0">
            <a:spAutoFit/>
          </a:bodyPr>
          <a:lstStyle/>
          <a:p>
            <a:r>
              <a:rPr lang="en-AU" dirty="0"/>
              <a:t>Depending on the $ amount, small claims is usually quicker, cheaper, and easier for self-represented litigants</a:t>
            </a:r>
          </a:p>
        </p:txBody>
      </p:sp>
      <p:sp>
        <p:nvSpPr>
          <p:cNvPr id="3" name="TextBox 2">
            <a:extLst>
              <a:ext uri="{FF2B5EF4-FFF2-40B4-BE49-F238E27FC236}">
                <a16:creationId xmlns:a16="http://schemas.microsoft.com/office/drawing/2014/main" id="{8BF5CEDC-1A6B-CAA2-5E2A-F25B8BF32734}"/>
              </a:ext>
            </a:extLst>
          </p:cNvPr>
          <p:cNvSpPr txBox="1"/>
          <p:nvPr/>
        </p:nvSpPr>
        <p:spPr>
          <a:xfrm>
            <a:off x="1030723" y="1515533"/>
            <a:ext cx="2707216" cy="923330"/>
          </a:xfrm>
          <a:prstGeom prst="rect">
            <a:avLst/>
          </a:prstGeom>
          <a:noFill/>
        </p:spPr>
        <p:txBody>
          <a:bodyPr wrap="square" rtlCol="0">
            <a:spAutoFit/>
          </a:bodyPr>
          <a:lstStyle/>
          <a:p>
            <a:r>
              <a:rPr lang="en-AU" dirty="0"/>
              <a:t>You can fill out a ‘fee waiver’ form if you cannot afford the filing fee</a:t>
            </a:r>
          </a:p>
        </p:txBody>
      </p:sp>
      <p:sp>
        <p:nvSpPr>
          <p:cNvPr id="4" name="Arrow: Left 3">
            <a:extLst>
              <a:ext uri="{FF2B5EF4-FFF2-40B4-BE49-F238E27FC236}">
                <a16:creationId xmlns:a16="http://schemas.microsoft.com/office/drawing/2014/main" id="{B42B5A43-DEB3-E715-0995-3C33E6CB6E4C}"/>
              </a:ext>
            </a:extLst>
          </p:cNvPr>
          <p:cNvSpPr/>
          <p:nvPr/>
        </p:nvSpPr>
        <p:spPr>
          <a:xfrm>
            <a:off x="7048500" y="1507066"/>
            <a:ext cx="471543" cy="20418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Arrow: Right 4">
            <a:extLst>
              <a:ext uri="{FF2B5EF4-FFF2-40B4-BE49-F238E27FC236}">
                <a16:creationId xmlns:a16="http://schemas.microsoft.com/office/drawing/2014/main" id="{1AC8D857-C080-F840-D069-8E380F9E3B05}"/>
              </a:ext>
            </a:extLst>
          </p:cNvPr>
          <p:cNvSpPr/>
          <p:nvPr/>
        </p:nvSpPr>
        <p:spPr>
          <a:xfrm>
            <a:off x="3547533" y="2205746"/>
            <a:ext cx="635000" cy="2263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21" name="Picture 120">
            <a:extLst>
              <a:ext uri="{FF2B5EF4-FFF2-40B4-BE49-F238E27FC236}">
                <a16:creationId xmlns:a16="http://schemas.microsoft.com/office/drawing/2014/main" id="{0E95A3EF-798A-E7A1-FDB2-D3BB0508E6C2}"/>
              </a:ext>
            </a:extLst>
          </p:cNvPr>
          <p:cNvPicPr>
            <a:picLocks noChangeAspect="1"/>
          </p:cNvPicPr>
          <p:nvPr/>
        </p:nvPicPr>
        <p:blipFill rotWithShape="1">
          <a:blip r:embed="rId7">
            <a:extLst>
              <a:ext uri="{28A0092B-C50C-407E-A947-70E740481C1C}">
                <a14:useLocalDpi xmlns:a14="http://schemas.microsoft.com/office/drawing/2010/main" val="0"/>
              </a:ext>
            </a:extLst>
          </a:blip>
          <a:srcRect l="12448" t="34105" r="10315" b="37912"/>
          <a:stretch/>
        </p:blipFill>
        <p:spPr>
          <a:xfrm>
            <a:off x="9385937" y="5810944"/>
            <a:ext cx="2693670" cy="972695"/>
          </a:xfrm>
          <a:prstGeom prst="rect">
            <a:avLst/>
          </a:prstGeom>
        </p:spPr>
      </p:pic>
    </p:spTree>
    <p:extLst>
      <p:ext uri="{BB962C8B-B14F-4D97-AF65-F5344CB8AC3E}">
        <p14:creationId xmlns:p14="http://schemas.microsoft.com/office/powerpoint/2010/main" val="109793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7A15588A-2F37-824D-8CAA-6CDDA74DAAF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A587D1F5-1E88-A24C-82C5-A9E2A866CA48}"/>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graphicEl>
                                              <a:dgm id="{0C8F88BB-63F5-FA43-9BD9-79CD0C34E67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graphicEl>
                                              <a:dgm id="{B636E5F2-06D4-CD4C-822E-C9017BD9D6D4}"/>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graphicEl>
                                              <a:dgm id="{D17C2B4F-F864-B142-B1E9-17448AC7FDE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graphicEl>
                                              <a:dgm id="{6DB7FBD7-8C42-F64F-B588-4D7AF582B114}"/>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graphicEl>
                                              <a:dgm id="{CB922FBB-775E-A140-A6BF-DF7D6D84556F}"/>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graphicEl>
                                              <a:dgm id="{FF3FC10A-C325-E34D-AE4D-6D6D5F9BA5E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graphicEl>
                                              <a:dgm id="{9E197B23-A07B-DA48-8D78-16E84A9B6AB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graphicEl>
                                              <a:dgm id="{BC56D3C3-B4D5-0743-BCBE-5E67B32DF46B}"/>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graphicEl>
                                              <a:dgm id="{7121260C-9D50-DB48-BD62-D2EA7F4BB2DF}"/>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graphicEl>
                                              <a:dgm id="{7C821B98-5065-3F43-ACDA-4B3899034D2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graphicEl>
                                              <a:dgm id="{5833C9A7-D57C-C448-B0CF-265EEFC69B48}"/>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graphicEl>
                                              <a:dgm id="{92A67E1B-4DFA-4100-A193-86CCABFB2BBD}"/>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graphicEl>
                                              <a:dgm id="{62FFEB5D-70EA-4A26-8BF4-ACD6E02EA3C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059F0-261C-CA34-5105-DAC63AFE5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378104-3D4B-C849-0217-6F60FCA3BE50}"/>
              </a:ext>
            </a:extLst>
          </p:cNvPr>
          <p:cNvSpPr>
            <a:spLocks noGrp="1"/>
          </p:cNvSpPr>
          <p:nvPr>
            <p:ph type="title"/>
          </p:nvPr>
        </p:nvSpPr>
        <p:spPr>
          <a:xfrm>
            <a:off x="2552697" y="348866"/>
            <a:ext cx="7533018" cy="877729"/>
          </a:xfrm>
        </p:spPr>
        <p:txBody>
          <a:bodyPr vert="horz" lIns="91440" tIns="45720" rIns="91440" bIns="45720" rtlCol="0" anchor="ctr" anchorCtr="0">
            <a:normAutofit/>
          </a:bodyPr>
          <a:lstStyle/>
          <a:p>
            <a:pPr algn="l"/>
            <a:r>
              <a:rPr lang="en-US" sz="3500" dirty="0">
                <a:solidFill>
                  <a:srgbClr val="FFFFFF"/>
                </a:solidFill>
              </a:rPr>
              <a:t>Who can we help?</a:t>
            </a:r>
          </a:p>
        </p:txBody>
      </p:sp>
      <p:sp>
        <p:nvSpPr>
          <p:cNvPr id="4" name="Text Placeholder 3">
            <a:extLst>
              <a:ext uri="{FF2B5EF4-FFF2-40B4-BE49-F238E27FC236}">
                <a16:creationId xmlns:a16="http://schemas.microsoft.com/office/drawing/2014/main" id="{A028400E-69B3-3EFC-F772-1D82592C2540}"/>
              </a:ext>
            </a:extLst>
          </p:cNvPr>
          <p:cNvSpPr>
            <a:spLocks/>
          </p:cNvSpPr>
          <p:nvPr/>
        </p:nvSpPr>
        <p:spPr>
          <a:xfrm>
            <a:off x="2513480" y="3011521"/>
            <a:ext cx="7168980" cy="2721426"/>
          </a:xfrm>
          <a:prstGeom prst="rect">
            <a:avLst/>
          </a:prstGeom>
        </p:spPr>
        <p:txBody>
          <a:bodyPr>
            <a:normAutofit/>
          </a:bodyPr>
          <a:lstStyle/>
          <a:p>
            <a:pPr marL="473202" indent="-473202" defTabSz="841248">
              <a:spcAft>
                <a:spcPts val="600"/>
              </a:spcAft>
              <a:buFont typeface="+mj-lt"/>
              <a:buAutoNum type="arabicPeriod"/>
            </a:pPr>
            <a:endParaRPr lang="en-US" sz="2576"/>
          </a:p>
          <a:p>
            <a:pPr defTabSz="841248">
              <a:spcAft>
                <a:spcPts val="600"/>
              </a:spcAft>
            </a:pPr>
            <a:endParaRPr lang="en-US" sz="2576"/>
          </a:p>
          <a:p>
            <a:pPr defTabSz="841248">
              <a:spcAft>
                <a:spcPts val="600"/>
              </a:spcAft>
            </a:pPr>
            <a:endParaRPr lang="en-US" sz="2576"/>
          </a:p>
          <a:p>
            <a:pPr>
              <a:spcAft>
                <a:spcPts val="600"/>
              </a:spcAft>
            </a:pPr>
            <a:endParaRPr lang="en-US" sz="2800"/>
          </a:p>
        </p:txBody>
      </p:sp>
      <p:sp>
        <p:nvSpPr>
          <p:cNvPr id="3" name="TextBox 2">
            <a:extLst>
              <a:ext uri="{FF2B5EF4-FFF2-40B4-BE49-F238E27FC236}">
                <a16:creationId xmlns:a16="http://schemas.microsoft.com/office/drawing/2014/main" id="{0AA239AA-6E36-688E-6A98-3AC8421443AA}"/>
              </a:ext>
            </a:extLst>
          </p:cNvPr>
          <p:cNvSpPr txBox="1"/>
          <p:nvPr/>
        </p:nvSpPr>
        <p:spPr>
          <a:xfrm>
            <a:off x="1745630" y="1924820"/>
            <a:ext cx="8700741" cy="4878259"/>
          </a:xfrm>
          <a:prstGeom prst="rect">
            <a:avLst/>
          </a:prstGeom>
          <a:noFill/>
        </p:spPr>
        <p:txBody>
          <a:bodyPr wrap="square" lIns="91440" tIns="45720" rIns="91440" bIns="45720" rtlCol="0" anchor="t">
            <a:spAutoFit/>
          </a:bodyPr>
          <a:lstStyle/>
          <a:p>
            <a:pPr marL="342900" indent="-342900" defTabSz="841248">
              <a:spcBef>
                <a:spcPts val="600"/>
              </a:spcBef>
              <a:spcAft>
                <a:spcPts val="600"/>
              </a:spcAft>
              <a:buFont typeface="Arial" panose="020B0604020202020204" pitchFamily="34" charset="0"/>
              <a:buChar char="•"/>
            </a:pPr>
            <a:r>
              <a:rPr lang="en-US" sz="2200" b="1" dirty="0">
                <a:latin typeface="Arial"/>
                <a:cs typeface="Arial"/>
              </a:rPr>
              <a:t>Income threshold</a:t>
            </a:r>
            <a:r>
              <a:rPr lang="en-US" sz="2200" dirty="0">
                <a:latin typeface="Arial"/>
                <a:cs typeface="Arial"/>
              </a:rPr>
              <a:t>: $70,000</a:t>
            </a:r>
            <a:endParaRPr lang="en-US"/>
          </a:p>
          <a:p>
            <a:pPr marL="342900" indent="-342900" defTabSz="841248">
              <a:spcBef>
                <a:spcPts val="600"/>
              </a:spcBef>
              <a:spcAft>
                <a:spcPts val="600"/>
              </a:spcAft>
              <a:buFont typeface="Arial" panose="020B0604020202020204" pitchFamily="34" charset="0"/>
              <a:buChar char="•"/>
            </a:pPr>
            <a:r>
              <a:rPr lang="en-US" sz="2200" dirty="0">
                <a:latin typeface="Arial"/>
                <a:cs typeface="Arial"/>
              </a:rPr>
              <a:t>No employers</a:t>
            </a:r>
          </a:p>
          <a:p>
            <a:pPr marL="342900" indent="-342900" defTabSz="841248">
              <a:spcBef>
                <a:spcPts val="600"/>
              </a:spcBef>
              <a:spcAft>
                <a:spcPts val="600"/>
              </a:spcAft>
              <a:buFont typeface="Arial" panose="020B0604020202020204" pitchFamily="34" charset="0"/>
              <a:buChar char="•"/>
            </a:pPr>
            <a:r>
              <a:rPr lang="en-US" sz="2200" dirty="0">
                <a:latin typeface="Arial"/>
                <a:cs typeface="Arial"/>
              </a:rPr>
              <a:t>No workers’ compensation or personal injury</a:t>
            </a:r>
          </a:p>
          <a:p>
            <a:pPr marL="342900" indent="-342900" defTabSz="841248">
              <a:spcBef>
                <a:spcPts val="600"/>
              </a:spcBef>
              <a:spcAft>
                <a:spcPts val="600"/>
              </a:spcAft>
              <a:buFont typeface="Arial" panose="020B0604020202020204" pitchFamily="34" charset="0"/>
              <a:buChar char="•"/>
            </a:pPr>
            <a:r>
              <a:rPr lang="en-US" sz="2200" dirty="0">
                <a:latin typeface="Arial"/>
                <a:cs typeface="Arial"/>
              </a:rPr>
              <a:t>No union members</a:t>
            </a:r>
          </a:p>
          <a:p>
            <a:pPr marL="342900" indent="-342900" defTabSz="841248">
              <a:spcBef>
                <a:spcPts val="600"/>
              </a:spcBef>
              <a:spcAft>
                <a:spcPts val="600"/>
              </a:spcAft>
              <a:buFont typeface="Arial" panose="020B0604020202020204" pitchFamily="34" charset="0"/>
              <a:buChar char="•"/>
            </a:pPr>
            <a:r>
              <a:rPr lang="en-US" sz="2200" dirty="0">
                <a:latin typeface="Arial"/>
                <a:cs typeface="Arial"/>
              </a:rPr>
              <a:t>No</a:t>
            </a:r>
            <a:r>
              <a:rPr lang="en-US" sz="2200" b="1" dirty="0">
                <a:latin typeface="Arial"/>
                <a:cs typeface="Arial"/>
              </a:rPr>
              <a:t> </a:t>
            </a:r>
            <a:r>
              <a:rPr lang="en-US" sz="2200" dirty="0">
                <a:latin typeface="Arial"/>
                <a:cs typeface="Arial"/>
              </a:rPr>
              <a:t>independent contractors unless </a:t>
            </a:r>
            <a:r>
              <a:rPr lang="en-US" sz="2200" b="1" dirty="0">
                <a:latin typeface="Arial"/>
                <a:cs typeface="Arial"/>
              </a:rPr>
              <a:t>sham contracting</a:t>
            </a:r>
            <a:r>
              <a:rPr lang="en-US" sz="2200" dirty="0">
                <a:latin typeface="Arial"/>
                <a:cs typeface="Arial"/>
              </a:rPr>
              <a:t> is raised or suspected</a:t>
            </a:r>
            <a:endParaRPr lang="en-US" sz="2400" b="1" dirty="0">
              <a:latin typeface="Arial" panose="020B0604020202020204" pitchFamily="34" charset="0"/>
              <a:cs typeface="Arial" panose="020B0604020202020204" pitchFamily="34" charset="0"/>
            </a:endParaRPr>
          </a:p>
          <a:p>
            <a:pPr marL="342900" indent="-342900" defTabSz="841248">
              <a:spcBef>
                <a:spcPts val="600"/>
              </a:spcBef>
              <a:spcAft>
                <a:spcPts val="600"/>
              </a:spcAft>
              <a:buFont typeface="Arial" panose="020B0604020202020204" pitchFamily="34" charset="0"/>
              <a:buChar char="•"/>
            </a:pPr>
            <a:r>
              <a:rPr lang="en-AU" sz="2200" dirty="0">
                <a:latin typeface="Arial"/>
                <a:ea typeface="Calibri"/>
                <a:cs typeface="Calibri"/>
              </a:rPr>
              <a:t>https://rlc.org.au/what-we-do/our-services/employment-rights-legal-service</a:t>
            </a:r>
            <a:endParaRPr lang="en-US" sz="2200">
              <a:latin typeface="Arial"/>
              <a:ea typeface="Calibri"/>
              <a:cs typeface="Calibri"/>
            </a:endParaRPr>
          </a:p>
          <a:p>
            <a:pPr defTabSz="841248">
              <a:spcBef>
                <a:spcPts val="600"/>
              </a:spcBef>
              <a:spcAft>
                <a:spcPts val="600"/>
              </a:spcAft>
            </a:pPr>
            <a:br>
              <a:rPr lang="en-US" sz="2200" dirty="0">
                <a:latin typeface="Arial" panose="020B0604020202020204" pitchFamily="34" charset="0"/>
                <a:cs typeface="Arial" panose="020B0604020202020204" pitchFamily="34" charset="0"/>
              </a:rPr>
            </a:br>
            <a:endParaRPr lang="en-US" sz="2400" b="1">
              <a:latin typeface="Arial" panose="020B0604020202020204" pitchFamily="34" charset="0"/>
              <a:cs typeface="Arial" panose="020B0604020202020204" pitchFamily="34" charset="0"/>
            </a:endParaRPr>
          </a:p>
          <a:p>
            <a:pPr marL="342900" indent="-342900" defTabSz="841248">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BE768FF2-13E1-5636-E051-97EFB18E6799}"/>
              </a:ext>
            </a:extLst>
          </p:cNvPr>
          <p:cNvSpPr txBox="1">
            <a:spLocks/>
          </p:cNvSpPr>
          <p:nvPr/>
        </p:nvSpPr>
        <p:spPr>
          <a:xfrm>
            <a:off x="391796" y="526371"/>
            <a:ext cx="11408408" cy="111790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lang="en-AU" sz="2700" b="1" i="0" kern="1200" dirty="0">
                <a:solidFill>
                  <a:srgbClr val="229CD0"/>
                </a:solidFill>
                <a:latin typeface="Helvetica" pitchFamily="2" charset="0"/>
                <a:ea typeface="+mj-ea"/>
                <a:cs typeface="+mj-cs"/>
              </a:defRPr>
            </a:lvl1pPr>
          </a:lstStyle>
          <a:p>
            <a:r>
              <a:rPr lang="en-AU">
                <a:latin typeface="Helvetica"/>
                <a:cs typeface="Helvetica"/>
              </a:rPr>
              <a:t>Employment Rights Legal Service</a:t>
            </a:r>
          </a:p>
        </p:txBody>
      </p:sp>
      <p:pic>
        <p:nvPicPr>
          <p:cNvPr id="8" name="Picture 7" descr="A close-up of a logo&#10;&#10;AI-generated content may be incorrect.">
            <a:extLst>
              <a:ext uri="{FF2B5EF4-FFF2-40B4-BE49-F238E27FC236}">
                <a16:creationId xmlns:a16="http://schemas.microsoft.com/office/drawing/2014/main" id="{F9B441BB-2F5A-6A85-084C-1E4C98CFAFFF}"/>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9385937" y="5810944"/>
            <a:ext cx="2693670" cy="972695"/>
          </a:xfrm>
          <a:prstGeom prst="rect">
            <a:avLst/>
          </a:prstGeom>
        </p:spPr>
      </p:pic>
    </p:spTree>
    <p:extLst>
      <p:ext uri="{BB962C8B-B14F-4D97-AF65-F5344CB8AC3E}">
        <p14:creationId xmlns:p14="http://schemas.microsoft.com/office/powerpoint/2010/main" val="1268940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2697" y="348866"/>
            <a:ext cx="7533018" cy="877729"/>
          </a:xfrm>
        </p:spPr>
        <p:txBody>
          <a:bodyPr vert="horz" lIns="91440" tIns="45720" rIns="91440" bIns="45720" rtlCol="0" anchor="ctr" anchorCtr="0">
            <a:normAutofit/>
          </a:bodyPr>
          <a:lstStyle/>
          <a:p>
            <a:pPr algn="l"/>
            <a:r>
              <a:rPr lang="en-US" sz="3500" dirty="0">
                <a:solidFill>
                  <a:srgbClr val="FFFFFF"/>
                </a:solidFill>
              </a:rPr>
              <a:t>Who are we?</a:t>
            </a:r>
          </a:p>
        </p:txBody>
      </p:sp>
      <p:sp>
        <p:nvSpPr>
          <p:cNvPr id="4" name="Text Placeholder 3"/>
          <p:cNvSpPr>
            <a:spLocks/>
          </p:cNvSpPr>
          <p:nvPr/>
        </p:nvSpPr>
        <p:spPr>
          <a:xfrm>
            <a:off x="2513480" y="3011521"/>
            <a:ext cx="7168980" cy="2721426"/>
          </a:xfrm>
          <a:prstGeom prst="rect">
            <a:avLst/>
          </a:prstGeom>
        </p:spPr>
        <p:txBody>
          <a:bodyPr>
            <a:normAutofit/>
          </a:bodyPr>
          <a:lstStyle/>
          <a:p>
            <a:pPr marL="473202" indent="-473202" defTabSz="841248">
              <a:spcAft>
                <a:spcPts val="600"/>
              </a:spcAft>
              <a:buFont typeface="+mj-lt"/>
              <a:buAutoNum type="arabicPeriod"/>
            </a:pPr>
            <a:endParaRPr lang="en-US" sz="2576"/>
          </a:p>
          <a:p>
            <a:pPr defTabSz="841248">
              <a:spcAft>
                <a:spcPts val="600"/>
              </a:spcAft>
            </a:pPr>
            <a:endParaRPr lang="en-US" sz="2576"/>
          </a:p>
          <a:p>
            <a:pPr defTabSz="841248">
              <a:spcAft>
                <a:spcPts val="600"/>
              </a:spcAft>
            </a:pPr>
            <a:endParaRPr lang="en-US" sz="2576"/>
          </a:p>
          <a:p>
            <a:pPr>
              <a:spcAft>
                <a:spcPts val="600"/>
              </a:spcAft>
            </a:pPr>
            <a:endParaRPr lang="en-US" sz="2800"/>
          </a:p>
        </p:txBody>
      </p:sp>
      <p:pic>
        <p:nvPicPr>
          <p:cNvPr id="5" name="Picture 4">
            <a:extLst>
              <a:ext uri="{FF2B5EF4-FFF2-40B4-BE49-F238E27FC236}">
                <a16:creationId xmlns:a16="http://schemas.microsoft.com/office/drawing/2014/main" id="{0947221C-3E87-479B-8D26-7A65367AB032}"/>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1930175" y="2069366"/>
            <a:ext cx="3486897" cy="1263320"/>
          </a:xfrm>
          <a:prstGeom prst="rect">
            <a:avLst/>
          </a:prstGeom>
        </p:spPr>
      </p:pic>
      <p:sp>
        <p:nvSpPr>
          <p:cNvPr id="3" name="TextBox 2">
            <a:extLst>
              <a:ext uri="{FF2B5EF4-FFF2-40B4-BE49-F238E27FC236}">
                <a16:creationId xmlns:a16="http://schemas.microsoft.com/office/drawing/2014/main" id="{FFDE12D8-D327-4877-8D75-CF21D8D2C9E3}"/>
              </a:ext>
            </a:extLst>
          </p:cNvPr>
          <p:cNvSpPr txBox="1"/>
          <p:nvPr/>
        </p:nvSpPr>
        <p:spPr>
          <a:xfrm>
            <a:off x="5493939" y="2315750"/>
            <a:ext cx="4947972" cy="3144621"/>
          </a:xfrm>
          <a:prstGeom prst="rect">
            <a:avLst/>
          </a:prstGeom>
          <a:noFill/>
        </p:spPr>
        <p:txBody>
          <a:bodyPr wrap="square" lIns="91440" tIns="45720" rIns="91440" bIns="45720" rtlCol="0" anchor="t">
            <a:spAutoFit/>
          </a:bodyPr>
          <a:lstStyle/>
          <a:p>
            <a:pPr defTabSz="841248">
              <a:spcAft>
                <a:spcPts val="600"/>
              </a:spcAft>
            </a:pPr>
            <a:r>
              <a:rPr lang="en-US" sz="2200" dirty="0">
                <a:latin typeface="Arial"/>
                <a:cs typeface="Arial"/>
              </a:rPr>
              <a:t>The Employment Rights Legal Service (ERLS) is a new free employment law service to provide advice and representation to </a:t>
            </a:r>
            <a:r>
              <a:rPr lang="en-US" sz="2200" b="1" dirty="0">
                <a:latin typeface="Arial"/>
                <a:cs typeface="Arial"/>
              </a:rPr>
              <a:t>migrants</a:t>
            </a:r>
            <a:r>
              <a:rPr lang="en-US" sz="2200" dirty="0">
                <a:latin typeface="Arial"/>
                <a:cs typeface="Arial"/>
              </a:rPr>
              <a:t> and </a:t>
            </a:r>
            <a:r>
              <a:rPr lang="en-US" sz="2200" b="1" dirty="0">
                <a:latin typeface="Arial"/>
                <a:cs typeface="Arial"/>
              </a:rPr>
              <a:t>vulnerable workers </a:t>
            </a:r>
            <a:r>
              <a:rPr lang="en-US" sz="2200" dirty="0">
                <a:latin typeface="Arial"/>
                <a:cs typeface="Arial"/>
              </a:rPr>
              <a:t>across NSW. ERLS is a collaborative between Kingsford Legal Centre, Inner City Legal Centre and Redfern Legal Centre.</a:t>
            </a:r>
            <a:endParaRPr lang="en-US" sz="2400">
              <a:latin typeface="Arial"/>
              <a:cs typeface="Arial"/>
            </a:endParaRPr>
          </a:p>
        </p:txBody>
      </p:sp>
      <p:pic>
        <p:nvPicPr>
          <p:cNvPr id="4098" name="Picture 2" descr="New South Wales Map Vector Images, Stock Photos &amp; Vectors | Shutterstock">
            <a:extLst>
              <a:ext uri="{FF2B5EF4-FFF2-40B4-BE49-F238E27FC236}">
                <a16:creationId xmlns:a16="http://schemas.microsoft.com/office/drawing/2014/main" id="{9C27727A-7E0B-4505-8928-1DF0E158D7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183"/>
          <a:stretch/>
        </p:blipFill>
        <p:spPr bwMode="auto">
          <a:xfrm>
            <a:off x="2532747" y="3729133"/>
            <a:ext cx="2121730" cy="1710894"/>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2CBDAB47-20F1-E8DC-6B81-14AEDB6CA323}"/>
              </a:ext>
            </a:extLst>
          </p:cNvPr>
          <p:cNvSpPr txBox="1">
            <a:spLocks/>
          </p:cNvSpPr>
          <p:nvPr/>
        </p:nvSpPr>
        <p:spPr>
          <a:xfrm>
            <a:off x="316357" y="631035"/>
            <a:ext cx="11408408" cy="1117907"/>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lang="en-AU" sz="2700" b="1" i="0" kern="1200" dirty="0">
                <a:solidFill>
                  <a:srgbClr val="229CD0"/>
                </a:solidFill>
                <a:latin typeface="Helvetica" pitchFamily="2" charset="0"/>
                <a:ea typeface="+mj-ea"/>
                <a:cs typeface="+mj-cs"/>
              </a:defRPr>
            </a:lvl1pPr>
          </a:lstStyle>
          <a:p>
            <a:r>
              <a:rPr lang="en-AU" dirty="0"/>
              <a:t>The Employment Rights Legal Service</a:t>
            </a:r>
          </a:p>
        </p:txBody>
      </p:sp>
    </p:spTree>
    <p:extLst>
      <p:ext uri="{BB962C8B-B14F-4D97-AF65-F5344CB8AC3E}">
        <p14:creationId xmlns:p14="http://schemas.microsoft.com/office/powerpoint/2010/main" val="3181868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47221C-3E87-479B-8D26-7A65367AB032}"/>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8509862" y="5524569"/>
            <a:ext cx="3677920" cy="1332528"/>
          </a:xfrm>
          <a:prstGeom prst="rect">
            <a:avLst/>
          </a:prstGeom>
        </p:spPr>
      </p:pic>
      <p:sp>
        <p:nvSpPr>
          <p:cNvPr id="9" name="Title 1">
            <a:extLst>
              <a:ext uri="{FF2B5EF4-FFF2-40B4-BE49-F238E27FC236}">
                <a16:creationId xmlns:a16="http://schemas.microsoft.com/office/drawing/2014/main" id="{DF9C8D97-CBE9-CC13-6AA8-3C67D1A04929}"/>
              </a:ext>
            </a:extLst>
          </p:cNvPr>
          <p:cNvSpPr>
            <a:spLocks noGrp="1"/>
          </p:cNvSpPr>
          <p:nvPr>
            <p:ph type="title"/>
          </p:nvPr>
        </p:nvSpPr>
        <p:spPr>
          <a:xfrm>
            <a:off x="2673350" y="2461763"/>
            <a:ext cx="6845300" cy="967237"/>
          </a:xfrm>
        </p:spPr>
        <p:txBody>
          <a:bodyPr anchor="t">
            <a:noAutofit/>
          </a:bodyPr>
          <a:lstStyle/>
          <a:p>
            <a:r>
              <a:rPr lang="en-US" sz="2400" b="1" dirty="0">
                <a:latin typeface="Arial"/>
                <a:cs typeface="Arial"/>
              </a:rPr>
              <a:t>The information provided in this presentation is for information only.​</a:t>
            </a:r>
            <a:br>
              <a:rPr lang="en-US" sz="2400" b="1" dirty="0">
                <a:latin typeface="Arial" panose="020B0604020202020204" pitchFamily="34" charset="0"/>
                <a:cs typeface="Arial" panose="020B0604020202020204" pitchFamily="34" charset="0"/>
              </a:rPr>
            </a:br>
            <a:r>
              <a:rPr lang="en-US" sz="2400" b="1" dirty="0">
                <a:latin typeface="Arial"/>
                <a:cs typeface="Arial"/>
              </a:rPr>
              <a:t>​</a:t>
            </a:r>
            <a:br>
              <a:rPr lang="en-US" sz="2400" b="1" dirty="0">
                <a:latin typeface="Arial" panose="020B0604020202020204" pitchFamily="34" charset="0"/>
                <a:cs typeface="Arial" panose="020B0604020202020204" pitchFamily="34" charset="0"/>
              </a:rPr>
            </a:br>
            <a:r>
              <a:rPr lang="en-US" sz="2400" b="1">
                <a:latin typeface="Arial"/>
                <a:cs typeface="Arial"/>
              </a:rPr>
              <a:t>It </a:t>
            </a:r>
            <a:r>
              <a:rPr lang="en-US" sz="2400">
                <a:latin typeface="Arial"/>
                <a:cs typeface="Arial"/>
              </a:rPr>
              <a:t>should </a:t>
            </a:r>
            <a:r>
              <a:rPr lang="en-US" sz="2400" b="1">
                <a:latin typeface="Arial"/>
                <a:cs typeface="Arial"/>
              </a:rPr>
              <a:t>not be relied on as legal advice. </a:t>
            </a:r>
            <a:br>
              <a:rPr lang="en-US" sz="2400" b="1" dirty="0">
                <a:latin typeface="Arial" panose="020B0604020202020204" pitchFamily="34" charset="0"/>
                <a:cs typeface="Arial" panose="020B0604020202020204" pitchFamily="34" charset="0"/>
              </a:rPr>
            </a:br>
            <a:r>
              <a:rPr lang="en-US" sz="2400" dirty="0">
                <a:latin typeface="Arial"/>
                <a:cs typeface="Arial"/>
              </a:rPr>
              <a:t>​</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784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446" y="559906"/>
            <a:ext cx="7770099" cy="498845"/>
          </a:xfrm>
        </p:spPr>
        <p:txBody>
          <a:bodyPr>
            <a:noAutofit/>
          </a:bodyPr>
          <a:lstStyle/>
          <a:p>
            <a:r>
              <a:rPr lang="en-US" sz="4000" dirty="0"/>
              <a:t>Outline of discussion</a:t>
            </a:r>
          </a:p>
        </p:txBody>
      </p:sp>
      <p:sp>
        <p:nvSpPr>
          <p:cNvPr id="4" name="Text Placeholder 3"/>
          <p:cNvSpPr>
            <a:spLocks noGrp="1"/>
          </p:cNvSpPr>
          <p:nvPr>
            <p:ph type="body" sz="quarter" idx="15"/>
          </p:nvPr>
        </p:nvSpPr>
        <p:spPr>
          <a:xfrm>
            <a:off x="2044884" y="2109495"/>
            <a:ext cx="7767221" cy="3394660"/>
          </a:xfrm>
        </p:spPr>
        <p:txBody>
          <a:bodyPr>
            <a:normAutofit/>
          </a:bodyPr>
          <a:lstStyle/>
          <a:p>
            <a:pPr algn="l">
              <a:spcBef>
                <a:spcPts val="600"/>
              </a:spcBef>
              <a:spcAft>
                <a:spcPts val="600"/>
              </a:spcAft>
            </a:pPr>
            <a:r>
              <a:rPr lang="en-AU" sz="3200" dirty="0">
                <a:latin typeface="Arial"/>
                <a:cs typeface="Helvetica"/>
              </a:rPr>
              <a:t>What is an underpayment?</a:t>
            </a:r>
            <a:endParaRPr lang="en-US" sz="3200">
              <a:latin typeface="Arial"/>
              <a:cs typeface="Helvetica"/>
            </a:endParaRPr>
          </a:p>
          <a:p>
            <a:pPr algn="l">
              <a:spcBef>
                <a:spcPts val="600"/>
              </a:spcBef>
              <a:spcAft>
                <a:spcPts val="600"/>
              </a:spcAft>
            </a:pPr>
            <a:r>
              <a:rPr lang="en-AU" sz="3200" dirty="0">
                <a:latin typeface="Arial"/>
                <a:cs typeface="Helvetica"/>
              </a:rPr>
              <a:t>How do you work out your correct pay?</a:t>
            </a:r>
          </a:p>
          <a:p>
            <a:pPr algn="l">
              <a:spcBef>
                <a:spcPts val="600"/>
              </a:spcBef>
              <a:spcAft>
                <a:spcPts val="600"/>
              </a:spcAft>
            </a:pPr>
            <a:r>
              <a:rPr lang="en-AU" sz="3200" dirty="0">
                <a:latin typeface="Arial"/>
                <a:cs typeface="Helvetica"/>
              </a:rPr>
              <a:t>If you’ve been underpaid, what steps should you take?</a:t>
            </a:r>
          </a:p>
        </p:txBody>
      </p:sp>
      <p:pic>
        <p:nvPicPr>
          <p:cNvPr id="5" name="Picture 4">
            <a:extLst>
              <a:ext uri="{FF2B5EF4-FFF2-40B4-BE49-F238E27FC236}">
                <a16:creationId xmlns:a16="http://schemas.microsoft.com/office/drawing/2014/main" id="{0947221C-3E87-479B-8D26-7A65367AB032}"/>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8509862" y="5503403"/>
            <a:ext cx="3677920" cy="1332528"/>
          </a:xfrm>
          <a:prstGeom prst="rect">
            <a:avLst/>
          </a:prstGeom>
        </p:spPr>
      </p:pic>
    </p:spTree>
    <p:extLst>
      <p:ext uri="{BB962C8B-B14F-4D97-AF65-F5344CB8AC3E}">
        <p14:creationId xmlns:p14="http://schemas.microsoft.com/office/powerpoint/2010/main" val="4108185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D632C30F-38FD-436C-A604-518A33333597}"/>
              </a:ext>
            </a:extLst>
          </p:cNvPr>
          <p:cNvCxnSpPr/>
          <p:nvPr/>
        </p:nvCxnSpPr>
        <p:spPr>
          <a:xfrm>
            <a:off x="1463922" y="2258068"/>
            <a:ext cx="8748256" cy="333417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7D5FAE2A-E8E7-4A1C-B2A4-6B6D0A4445EB}"/>
              </a:ext>
            </a:extLst>
          </p:cNvPr>
          <p:cNvSpPr txBox="1"/>
          <p:nvPr/>
        </p:nvSpPr>
        <p:spPr>
          <a:xfrm>
            <a:off x="313055" y="3165933"/>
            <a:ext cx="2990860" cy="2031325"/>
          </a:xfrm>
          <a:prstGeom prst="rect">
            <a:avLst/>
          </a:prstGeom>
          <a:noFill/>
        </p:spPr>
        <p:txBody>
          <a:bodyPr wrap="square" rtlCol="0">
            <a:spAutoFit/>
          </a:bodyPr>
          <a:lstStyle/>
          <a:p>
            <a:pPr algn="ctr"/>
            <a:r>
              <a:rPr lang="en-US" dirty="0"/>
              <a:t>Other unpaid entitlements, </a:t>
            </a:r>
          </a:p>
          <a:p>
            <a:pPr algn="ctr"/>
            <a:r>
              <a:rPr lang="en-US" dirty="0"/>
              <a:t>including superannuation, </a:t>
            </a:r>
          </a:p>
          <a:p>
            <a:pPr algn="ctr"/>
            <a:r>
              <a:rPr lang="en-US" dirty="0"/>
              <a:t>personal leave, </a:t>
            </a:r>
            <a:br>
              <a:rPr lang="en-US" dirty="0"/>
            </a:br>
            <a:r>
              <a:rPr lang="en-US" dirty="0"/>
              <a:t>annual leave </a:t>
            </a:r>
          </a:p>
          <a:p>
            <a:pPr algn="ctr"/>
            <a:r>
              <a:rPr lang="en-US" dirty="0"/>
              <a:t>loading, </a:t>
            </a:r>
            <a:br>
              <a:rPr lang="en-US" dirty="0"/>
            </a:br>
            <a:r>
              <a:rPr lang="en-US" dirty="0"/>
              <a:t>long service leave, </a:t>
            </a:r>
          </a:p>
          <a:p>
            <a:pPr algn="ctr"/>
            <a:r>
              <a:rPr lang="en-US" dirty="0"/>
              <a:t>redundancy and tax</a:t>
            </a:r>
          </a:p>
        </p:txBody>
      </p:sp>
      <p:sp>
        <p:nvSpPr>
          <p:cNvPr id="10" name="TextBox 9">
            <a:extLst>
              <a:ext uri="{FF2B5EF4-FFF2-40B4-BE49-F238E27FC236}">
                <a16:creationId xmlns:a16="http://schemas.microsoft.com/office/drawing/2014/main" id="{38A57413-A77E-4E07-A416-7F86AF546C2D}"/>
              </a:ext>
            </a:extLst>
          </p:cNvPr>
          <p:cNvSpPr txBox="1"/>
          <p:nvPr/>
        </p:nvSpPr>
        <p:spPr>
          <a:xfrm>
            <a:off x="3208050" y="1660742"/>
            <a:ext cx="2326021" cy="923330"/>
          </a:xfrm>
          <a:prstGeom prst="rect">
            <a:avLst/>
          </a:prstGeom>
          <a:noFill/>
        </p:spPr>
        <p:txBody>
          <a:bodyPr wrap="none" rtlCol="0">
            <a:spAutoFit/>
          </a:bodyPr>
          <a:lstStyle/>
          <a:p>
            <a:pPr algn="ctr"/>
            <a:r>
              <a:rPr lang="en-US" dirty="0"/>
              <a:t>Sham contracting or </a:t>
            </a:r>
          </a:p>
          <a:p>
            <a:pPr algn="ctr"/>
            <a:r>
              <a:rPr lang="en-US" dirty="0"/>
              <a:t>incorrect employment </a:t>
            </a:r>
          </a:p>
          <a:p>
            <a:pPr algn="ctr"/>
            <a:r>
              <a:rPr lang="en-US" dirty="0"/>
              <a:t>status</a:t>
            </a:r>
          </a:p>
        </p:txBody>
      </p:sp>
      <p:sp>
        <p:nvSpPr>
          <p:cNvPr id="11" name="TextBox 10">
            <a:extLst>
              <a:ext uri="{FF2B5EF4-FFF2-40B4-BE49-F238E27FC236}">
                <a16:creationId xmlns:a16="http://schemas.microsoft.com/office/drawing/2014/main" id="{878C50CF-F1C1-416A-B9D4-C3979B737EF5}"/>
              </a:ext>
            </a:extLst>
          </p:cNvPr>
          <p:cNvSpPr txBox="1"/>
          <p:nvPr/>
        </p:nvSpPr>
        <p:spPr>
          <a:xfrm>
            <a:off x="5946471" y="2054347"/>
            <a:ext cx="2539187" cy="1477328"/>
          </a:xfrm>
          <a:prstGeom prst="rect">
            <a:avLst/>
          </a:prstGeom>
          <a:noFill/>
        </p:spPr>
        <p:txBody>
          <a:bodyPr wrap="square" rtlCol="0">
            <a:spAutoFit/>
          </a:bodyPr>
          <a:lstStyle/>
          <a:p>
            <a:pPr algn="ctr"/>
            <a:r>
              <a:rPr lang="en-US" dirty="0"/>
              <a:t>Incorrect wage under the </a:t>
            </a:r>
          </a:p>
          <a:p>
            <a:pPr algn="ctr"/>
            <a:r>
              <a:rPr lang="en-US" dirty="0"/>
              <a:t>Award / contract (including </a:t>
            </a:r>
          </a:p>
          <a:p>
            <a:pPr algn="ctr"/>
            <a:r>
              <a:rPr lang="en-US" dirty="0"/>
              <a:t>overtime and penalty rates)</a:t>
            </a:r>
          </a:p>
        </p:txBody>
      </p:sp>
      <p:sp>
        <p:nvSpPr>
          <p:cNvPr id="12" name="TextBox 11">
            <a:extLst>
              <a:ext uri="{FF2B5EF4-FFF2-40B4-BE49-F238E27FC236}">
                <a16:creationId xmlns:a16="http://schemas.microsoft.com/office/drawing/2014/main" id="{61C36A87-E6BA-4E46-AB9B-F1D8419624EC}"/>
              </a:ext>
            </a:extLst>
          </p:cNvPr>
          <p:cNvSpPr txBox="1"/>
          <p:nvPr/>
        </p:nvSpPr>
        <p:spPr>
          <a:xfrm>
            <a:off x="6066720" y="5299665"/>
            <a:ext cx="2851330" cy="646331"/>
          </a:xfrm>
          <a:prstGeom prst="rect">
            <a:avLst/>
          </a:prstGeom>
          <a:noFill/>
        </p:spPr>
        <p:txBody>
          <a:bodyPr wrap="square" rtlCol="0">
            <a:spAutoFit/>
          </a:bodyPr>
          <a:lstStyle/>
          <a:p>
            <a:pPr algn="ctr"/>
            <a:r>
              <a:rPr lang="en-US" dirty="0"/>
              <a:t>Employee not paid for</a:t>
            </a:r>
          </a:p>
          <a:p>
            <a:pPr algn="ctr"/>
            <a:r>
              <a:rPr lang="en-US" dirty="0"/>
              <a:t> all hours worked </a:t>
            </a:r>
          </a:p>
        </p:txBody>
      </p:sp>
      <p:sp>
        <p:nvSpPr>
          <p:cNvPr id="13" name="Right Arrow 10">
            <a:extLst>
              <a:ext uri="{FF2B5EF4-FFF2-40B4-BE49-F238E27FC236}">
                <a16:creationId xmlns:a16="http://schemas.microsoft.com/office/drawing/2014/main" id="{0CD4380C-A90D-42E4-B051-382DE7730627}"/>
              </a:ext>
            </a:extLst>
          </p:cNvPr>
          <p:cNvSpPr/>
          <p:nvPr/>
        </p:nvSpPr>
        <p:spPr>
          <a:xfrm rot="6636660">
            <a:off x="1767327" y="2657560"/>
            <a:ext cx="564403" cy="2822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2">
            <a:extLst>
              <a:ext uri="{FF2B5EF4-FFF2-40B4-BE49-F238E27FC236}">
                <a16:creationId xmlns:a16="http://schemas.microsoft.com/office/drawing/2014/main" id="{60EDA50C-1233-4669-A379-3C9D3CE295F8}"/>
              </a:ext>
            </a:extLst>
          </p:cNvPr>
          <p:cNvSpPr/>
          <p:nvPr/>
        </p:nvSpPr>
        <p:spPr>
          <a:xfrm rot="17431200">
            <a:off x="3815312" y="2786783"/>
            <a:ext cx="564403" cy="2822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1">
            <a:extLst>
              <a:ext uri="{FF2B5EF4-FFF2-40B4-BE49-F238E27FC236}">
                <a16:creationId xmlns:a16="http://schemas.microsoft.com/office/drawing/2014/main" id="{2B6F5D44-6EF0-45AF-9B05-7C205BC76EA2}"/>
              </a:ext>
            </a:extLst>
          </p:cNvPr>
          <p:cNvSpPr/>
          <p:nvPr/>
        </p:nvSpPr>
        <p:spPr>
          <a:xfrm rot="6692175">
            <a:off x="4686287" y="3766079"/>
            <a:ext cx="564403" cy="2822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ight Arrow 13">
            <a:extLst>
              <a:ext uri="{FF2B5EF4-FFF2-40B4-BE49-F238E27FC236}">
                <a16:creationId xmlns:a16="http://schemas.microsoft.com/office/drawing/2014/main" id="{D50CD25C-7CA1-4761-93E7-8D23B9464DBC}"/>
              </a:ext>
            </a:extLst>
          </p:cNvPr>
          <p:cNvSpPr/>
          <p:nvPr/>
        </p:nvSpPr>
        <p:spPr>
          <a:xfrm rot="17416916">
            <a:off x="8951583" y="4749079"/>
            <a:ext cx="564403" cy="2822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5C6667-368E-48F5-B9E7-0531A5D87AA3}"/>
              </a:ext>
            </a:extLst>
          </p:cNvPr>
          <p:cNvSpPr/>
          <p:nvPr/>
        </p:nvSpPr>
        <p:spPr>
          <a:xfrm>
            <a:off x="518160" y="1517068"/>
            <a:ext cx="2256660" cy="646331"/>
          </a:xfrm>
          <a:prstGeom prst="rect">
            <a:avLst/>
          </a:prstGeom>
        </p:spPr>
        <p:txBody>
          <a:bodyPr wrap="square">
            <a:spAutoFit/>
          </a:bodyPr>
          <a:lstStyle/>
          <a:p>
            <a:r>
              <a:rPr lang="en-AU" b="1" dirty="0"/>
              <a:t>FULL PAYMENT </a:t>
            </a:r>
          </a:p>
          <a:p>
            <a:r>
              <a:rPr lang="en-AU" b="1" dirty="0"/>
              <a:t>OF ENTITLEMENTS</a:t>
            </a:r>
          </a:p>
        </p:txBody>
      </p:sp>
      <p:sp>
        <p:nvSpPr>
          <p:cNvPr id="18" name="Rectangle 17">
            <a:extLst>
              <a:ext uri="{FF2B5EF4-FFF2-40B4-BE49-F238E27FC236}">
                <a16:creationId xmlns:a16="http://schemas.microsoft.com/office/drawing/2014/main" id="{33D56435-E89D-4A9C-A053-4BA5C6F4513E}"/>
              </a:ext>
            </a:extLst>
          </p:cNvPr>
          <p:cNvSpPr/>
          <p:nvPr/>
        </p:nvSpPr>
        <p:spPr>
          <a:xfrm>
            <a:off x="10082648" y="5592053"/>
            <a:ext cx="1597424" cy="369332"/>
          </a:xfrm>
          <a:prstGeom prst="rect">
            <a:avLst/>
          </a:prstGeom>
        </p:spPr>
        <p:txBody>
          <a:bodyPr wrap="none">
            <a:spAutoFit/>
          </a:bodyPr>
          <a:lstStyle/>
          <a:p>
            <a:pPr algn="r"/>
            <a:r>
              <a:rPr lang="en-AU" b="1" dirty="0"/>
              <a:t>NO PAYMENT</a:t>
            </a:r>
          </a:p>
        </p:txBody>
      </p:sp>
      <p:pic>
        <p:nvPicPr>
          <p:cNvPr id="2050" name="Picture 2" descr="Woman with Headscarf on emojidex 1.0.34">
            <a:extLst>
              <a:ext uri="{FF2B5EF4-FFF2-40B4-BE49-F238E27FC236}">
                <a16:creationId xmlns:a16="http://schemas.microsoft.com/office/drawing/2014/main" id="{FE911C26-3805-4D81-AE7B-447D3C5D3A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0827" y="324905"/>
            <a:ext cx="1225663" cy="12256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an Frowning on emojidex 1.0.34">
            <a:extLst>
              <a:ext uri="{FF2B5EF4-FFF2-40B4-BE49-F238E27FC236}">
                <a16:creationId xmlns:a16="http://schemas.microsoft.com/office/drawing/2014/main" id="{C51E5C26-3EE2-49E3-ACD0-5B7EB442D1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039157" y="4209747"/>
            <a:ext cx="1377842" cy="1377842"/>
          </a:xfrm>
          <a:prstGeom prst="rect">
            <a:avLst/>
          </a:prstGeom>
          <a:noFill/>
          <a:extLst>
            <a:ext uri="{909E8E84-426E-40DD-AFC4-6F175D3DCCD1}">
              <a14:hiddenFill xmlns:a14="http://schemas.microsoft.com/office/drawing/2010/main">
                <a:solidFill>
                  <a:srgbClr val="FFFFFF"/>
                </a:solidFill>
              </a14:hiddenFill>
            </a:ext>
          </a:extLst>
        </p:spPr>
      </p:pic>
      <p:sp>
        <p:nvSpPr>
          <p:cNvPr id="23" name="Right Arrow 13">
            <a:extLst>
              <a:ext uri="{FF2B5EF4-FFF2-40B4-BE49-F238E27FC236}">
                <a16:creationId xmlns:a16="http://schemas.microsoft.com/office/drawing/2014/main" id="{AC9360D7-39B9-4710-BBB2-4F9EF946E8AC}"/>
              </a:ext>
            </a:extLst>
          </p:cNvPr>
          <p:cNvSpPr/>
          <p:nvPr/>
        </p:nvSpPr>
        <p:spPr>
          <a:xfrm rot="17416916">
            <a:off x="6542609" y="3814429"/>
            <a:ext cx="564403" cy="2822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11">
            <a:extLst>
              <a:ext uri="{FF2B5EF4-FFF2-40B4-BE49-F238E27FC236}">
                <a16:creationId xmlns:a16="http://schemas.microsoft.com/office/drawing/2014/main" id="{7589F968-37D1-4D22-BFA0-F8947451D095}"/>
              </a:ext>
            </a:extLst>
          </p:cNvPr>
          <p:cNvSpPr/>
          <p:nvPr/>
        </p:nvSpPr>
        <p:spPr>
          <a:xfrm rot="6692175">
            <a:off x="7374808" y="4796894"/>
            <a:ext cx="564403" cy="28225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34055F2D-EABB-4901-ADBF-D8970F5776BE}"/>
              </a:ext>
            </a:extLst>
          </p:cNvPr>
          <p:cNvSpPr txBox="1"/>
          <p:nvPr/>
        </p:nvSpPr>
        <p:spPr>
          <a:xfrm>
            <a:off x="2868052" y="4318640"/>
            <a:ext cx="3355052" cy="1477328"/>
          </a:xfrm>
          <a:prstGeom prst="rect">
            <a:avLst/>
          </a:prstGeom>
          <a:noFill/>
        </p:spPr>
        <p:txBody>
          <a:bodyPr wrap="square" rtlCol="0">
            <a:spAutoFit/>
          </a:bodyPr>
          <a:lstStyle/>
          <a:p>
            <a:pPr algn="ctr"/>
            <a:r>
              <a:rPr lang="en-US" dirty="0"/>
              <a:t>Misrepresenting</a:t>
            </a:r>
          </a:p>
          <a:p>
            <a:pPr algn="ctr"/>
            <a:r>
              <a:rPr lang="en-US" dirty="0"/>
              <a:t>entitlements or </a:t>
            </a:r>
          </a:p>
          <a:p>
            <a:pPr algn="ctr"/>
            <a:r>
              <a:rPr lang="en-US" dirty="0"/>
              <a:t>workplace rights (including deductions or requirements to spend)</a:t>
            </a:r>
          </a:p>
        </p:txBody>
      </p:sp>
      <p:sp>
        <p:nvSpPr>
          <p:cNvPr id="26" name="TextBox 25">
            <a:extLst>
              <a:ext uri="{FF2B5EF4-FFF2-40B4-BE49-F238E27FC236}">
                <a16:creationId xmlns:a16="http://schemas.microsoft.com/office/drawing/2014/main" id="{25F00D9A-570D-4A21-9CE2-D4F076F25022}"/>
              </a:ext>
            </a:extLst>
          </p:cNvPr>
          <p:cNvSpPr txBox="1"/>
          <p:nvPr/>
        </p:nvSpPr>
        <p:spPr>
          <a:xfrm>
            <a:off x="8240723" y="3532016"/>
            <a:ext cx="2340078" cy="923330"/>
          </a:xfrm>
          <a:prstGeom prst="rect">
            <a:avLst/>
          </a:prstGeom>
          <a:noFill/>
        </p:spPr>
        <p:txBody>
          <a:bodyPr wrap="square" rtlCol="0">
            <a:spAutoFit/>
          </a:bodyPr>
          <a:lstStyle/>
          <a:p>
            <a:pPr algn="ctr"/>
            <a:r>
              <a:rPr lang="en-US" dirty="0"/>
              <a:t>Occasional payments </a:t>
            </a:r>
          </a:p>
          <a:p>
            <a:pPr algn="ctr"/>
            <a:r>
              <a:rPr lang="en-US" dirty="0"/>
              <a:t>to keep employees </a:t>
            </a:r>
          </a:p>
          <a:p>
            <a:pPr algn="ctr"/>
            <a:r>
              <a:rPr lang="en-US" dirty="0"/>
              <a:t>interested</a:t>
            </a:r>
          </a:p>
        </p:txBody>
      </p:sp>
      <p:sp>
        <p:nvSpPr>
          <p:cNvPr id="2" name="TextBox 1">
            <a:extLst>
              <a:ext uri="{FF2B5EF4-FFF2-40B4-BE49-F238E27FC236}">
                <a16:creationId xmlns:a16="http://schemas.microsoft.com/office/drawing/2014/main" id="{3AE212DC-7931-A29B-2B3E-F90E984DA160}"/>
              </a:ext>
            </a:extLst>
          </p:cNvPr>
          <p:cNvSpPr txBox="1"/>
          <p:nvPr/>
        </p:nvSpPr>
        <p:spPr>
          <a:xfrm>
            <a:off x="3085054" y="458141"/>
            <a:ext cx="8674169" cy="707886"/>
          </a:xfrm>
          <a:prstGeom prst="rect">
            <a:avLst/>
          </a:prstGeom>
          <a:noFill/>
        </p:spPr>
        <p:txBody>
          <a:bodyPr wrap="none" rtlCol="0">
            <a:spAutoFit/>
          </a:bodyPr>
          <a:lstStyle/>
          <a:p>
            <a:r>
              <a:rPr lang="en-US" sz="4000" b="1" dirty="0">
                <a:solidFill>
                  <a:schemeClr val="accent5"/>
                </a:solidFill>
                <a:latin typeface="Helvetica" pitchFamily="2" charset="0"/>
              </a:rPr>
              <a:t>What do underpayments look like?</a:t>
            </a:r>
          </a:p>
        </p:txBody>
      </p:sp>
    </p:spTree>
    <p:extLst>
      <p:ext uri="{BB962C8B-B14F-4D97-AF65-F5344CB8AC3E}">
        <p14:creationId xmlns:p14="http://schemas.microsoft.com/office/powerpoint/2010/main" val="317040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5F7F1-21B8-5F85-7DCB-65F84E44EB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0017F1-D17B-A990-C777-1798924FB1E4}"/>
              </a:ext>
            </a:extLst>
          </p:cNvPr>
          <p:cNvSpPr>
            <a:spLocks noGrp="1"/>
          </p:cNvSpPr>
          <p:nvPr>
            <p:ph type="title"/>
          </p:nvPr>
        </p:nvSpPr>
        <p:spPr>
          <a:xfrm>
            <a:off x="2043446" y="559906"/>
            <a:ext cx="7770099" cy="498845"/>
          </a:xfrm>
        </p:spPr>
        <p:txBody>
          <a:bodyPr>
            <a:noAutofit/>
          </a:bodyPr>
          <a:lstStyle/>
          <a:p>
            <a:r>
              <a:rPr lang="en-US" sz="4000">
                <a:latin typeface="Helvetica"/>
                <a:cs typeface="Helvetica"/>
              </a:rPr>
              <a:t>Spotting the signs: wage theft</a:t>
            </a:r>
            <a:endParaRPr lang="en-US" sz="4000"/>
          </a:p>
        </p:txBody>
      </p:sp>
      <p:pic>
        <p:nvPicPr>
          <p:cNvPr id="5" name="Picture 4">
            <a:extLst>
              <a:ext uri="{FF2B5EF4-FFF2-40B4-BE49-F238E27FC236}">
                <a16:creationId xmlns:a16="http://schemas.microsoft.com/office/drawing/2014/main" id="{DC21B6CE-CDFD-6F57-B2BA-029E24F0D8B8}"/>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9503833" y="5794851"/>
            <a:ext cx="2577254" cy="940945"/>
          </a:xfrm>
          <a:prstGeom prst="rect">
            <a:avLst/>
          </a:prstGeom>
        </p:spPr>
      </p:pic>
      <p:grpSp>
        <p:nvGrpSpPr>
          <p:cNvPr id="17" name="Group 16">
            <a:extLst>
              <a:ext uri="{FF2B5EF4-FFF2-40B4-BE49-F238E27FC236}">
                <a16:creationId xmlns:a16="http://schemas.microsoft.com/office/drawing/2014/main" id="{666DC44E-E78C-F4C3-0693-C29292E36BC3}"/>
              </a:ext>
            </a:extLst>
          </p:cNvPr>
          <p:cNvGrpSpPr/>
          <p:nvPr/>
        </p:nvGrpSpPr>
        <p:grpSpPr>
          <a:xfrm>
            <a:off x="2137425" y="1481501"/>
            <a:ext cx="7367715" cy="4438073"/>
            <a:chOff x="518173" y="1799001"/>
            <a:chExt cx="6753879" cy="3771324"/>
          </a:xfrm>
        </p:grpSpPr>
        <p:sp>
          <p:nvSpPr>
            <p:cNvPr id="9" name="Freeform: Shape 8">
              <a:extLst>
                <a:ext uri="{FF2B5EF4-FFF2-40B4-BE49-F238E27FC236}">
                  <a16:creationId xmlns:a16="http://schemas.microsoft.com/office/drawing/2014/main" id="{993DED18-D63D-F2C7-F86D-F500BCB58792}"/>
                </a:ext>
              </a:extLst>
            </p:cNvPr>
            <p:cNvSpPr/>
            <p:nvPr/>
          </p:nvSpPr>
          <p:spPr>
            <a:xfrm>
              <a:off x="3193063" y="1799001"/>
              <a:ext cx="4012335" cy="741440"/>
            </a:xfrm>
            <a:custGeom>
              <a:avLst/>
              <a:gdLst>
                <a:gd name="connsiteX0" fmla="*/ 0 w 4012335"/>
                <a:gd name="connsiteY0" fmla="*/ 92680 h 741440"/>
                <a:gd name="connsiteX1" fmla="*/ 3641615 w 4012335"/>
                <a:gd name="connsiteY1" fmla="*/ 92680 h 741440"/>
                <a:gd name="connsiteX2" fmla="*/ 3641615 w 4012335"/>
                <a:gd name="connsiteY2" fmla="*/ 0 h 741440"/>
                <a:gd name="connsiteX3" fmla="*/ 4012335 w 4012335"/>
                <a:gd name="connsiteY3" fmla="*/ 370720 h 741440"/>
                <a:gd name="connsiteX4" fmla="*/ 3641615 w 4012335"/>
                <a:gd name="connsiteY4" fmla="*/ 741440 h 741440"/>
                <a:gd name="connsiteX5" fmla="*/ 3641615 w 4012335"/>
                <a:gd name="connsiteY5" fmla="*/ 648760 h 741440"/>
                <a:gd name="connsiteX6" fmla="*/ 0 w 4012335"/>
                <a:gd name="connsiteY6" fmla="*/ 648760 h 741440"/>
                <a:gd name="connsiteX7" fmla="*/ 0 w 4012335"/>
                <a:gd name="connsiteY7" fmla="*/ 92680 h 7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2335" h="741440">
                  <a:moveTo>
                    <a:pt x="0" y="92680"/>
                  </a:moveTo>
                  <a:lnTo>
                    <a:pt x="3641615" y="92680"/>
                  </a:lnTo>
                  <a:lnTo>
                    <a:pt x="3641615" y="0"/>
                  </a:lnTo>
                  <a:lnTo>
                    <a:pt x="4012335" y="370720"/>
                  </a:lnTo>
                  <a:lnTo>
                    <a:pt x="3641615" y="741440"/>
                  </a:lnTo>
                  <a:lnTo>
                    <a:pt x="3641615" y="648760"/>
                  </a:lnTo>
                  <a:lnTo>
                    <a:pt x="0" y="648760"/>
                  </a:lnTo>
                  <a:lnTo>
                    <a:pt x="0" y="9268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890" tIns="101570" rIns="286930" bIns="101570" numCol="1" spcCol="1270" anchor="t" anchorCtr="0">
              <a:noAutofit/>
            </a:bodyPr>
            <a:lstStyle/>
            <a:p>
              <a:pPr marL="114300" lvl="1" indent="-114300" defTabSz="622300">
                <a:lnSpc>
                  <a:spcPct val="90000"/>
                </a:lnSpc>
                <a:spcBef>
                  <a:spcPct val="0"/>
                </a:spcBef>
                <a:spcAft>
                  <a:spcPct val="15000"/>
                </a:spcAft>
                <a:buChar char="•"/>
              </a:pPr>
              <a:r>
                <a:rPr lang="en-US" sz="1400" dirty="0"/>
                <a:t>Who is the employer and what is their ABN? </a:t>
              </a:r>
              <a:endParaRPr lang="en-AU" sz="1400">
                <a:ea typeface="Calibri"/>
                <a:cs typeface="Calibri"/>
              </a:endParaRPr>
            </a:p>
            <a:p>
              <a:pPr marL="114300" lvl="1" indent="-114300" defTabSz="622300">
                <a:lnSpc>
                  <a:spcPct val="90000"/>
                </a:lnSpc>
                <a:spcBef>
                  <a:spcPct val="0"/>
                </a:spcBef>
                <a:spcAft>
                  <a:spcPct val="15000"/>
                </a:spcAft>
                <a:buChar char="•"/>
              </a:pPr>
              <a:r>
                <a:rPr lang="en-US" sz="1400" dirty="0"/>
                <a:t>What accountability does the employer have?</a:t>
              </a:r>
              <a:endParaRPr lang="en-AU" sz="1400">
                <a:ea typeface="Calibri"/>
                <a:cs typeface="Calibri"/>
              </a:endParaRPr>
            </a:p>
          </p:txBody>
        </p:sp>
        <p:sp>
          <p:nvSpPr>
            <p:cNvPr id="10" name="Freeform: Shape 9">
              <a:extLst>
                <a:ext uri="{FF2B5EF4-FFF2-40B4-BE49-F238E27FC236}">
                  <a16:creationId xmlns:a16="http://schemas.microsoft.com/office/drawing/2014/main" id="{4214A8C2-E3EF-B0C3-C1BA-9DF2FB179B84}"/>
                </a:ext>
              </a:extLst>
            </p:cNvPr>
            <p:cNvSpPr/>
            <p:nvPr/>
          </p:nvSpPr>
          <p:spPr>
            <a:xfrm>
              <a:off x="518173" y="1850156"/>
              <a:ext cx="2674890" cy="639129"/>
            </a:xfrm>
            <a:custGeom>
              <a:avLst/>
              <a:gdLst>
                <a:gd name="connsiteX0" fmla="*/ 0 w 2674890"/>
                <a:gd name="connsiteY0" fmla="*/ 106524 h 639129"/>
                <a:gd name="connsiteX1" fmla="*/ 106524 w 2674890"/>
                <a:gd name="connsiteY1" fmla="*/ 0 h 639129"/>
                <a:gd name="connsiteX2" fmla="*/ 2568366 w 2674890"/>
                <a:gd name="connsiteY2" fmla="*/ 0 h 639129"/>
                <a:gd name="connsiteX3" fmla="*/ 2674890 w 2674890"/>
                <a:gd name="connsiteY3" fmla="*/ 106524 h 639129"/>
                <a:gd name="connsiteX4" fmla="*/ 2674890 w 2674890"/>
                <a:gd name="connsiteY4" fmla="*/ 532605 h 639129"/>
                <a:gd name="connsiteX5" fmla="*/ 2568366 w 2674890"/>
                <a:gd name="connsiteY5" fmla="*/ 639129 h 639129"/>
                <a:gd name="connsiteX6" fmla="*/ 106524 w 2674890"/>
                <a:gd name="connsiteY6" fmla="*/ 639129 h 639129"/>
                <a:gd name="connsiteX7" fmla="*/ 0 w 2674890"/>
                <a:gd name="connsiteY7" fmla="*/ 532605 h 639129"/>
                <a:gd name="connsiteX8" fmla="*/ 0 w 2674890"/>
                <a:gd name="connsiteY8" fmla="*/ 106524 h 63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890" h="639129">
                  <a:moveTo>
                    <a:pt x="0" y="106524"/>
                  </a:moveTo>
                  <a:cubicBezTo>
                    <a:pt x="0" y="47692"/>
                    <a:pt x="47692" y="0"/>
                    <a:pt x="106524" y="0"/>
                  </a:cubicBezTo>
                  <a:lnTo>
                    <a:pt x="2568366" y="0"/>
                  </a:lnTo>
                  <a:cubicBezTo>
                    <a:pt x="2627198" y="0"/>
                    <a:pt x="2674890" y="47692"/>
                    <a:pt x="2674890" y="106524"/>
                  </a:cubicBezTo>
                  <a:lnTo>
                    <a:pt x="2674890" y="532605"/>
                  </a:lnTo>
                  <a:cubicBezTo>
                    <a:pt x="2674890" y="591437"/>
                    <a:pt x="2627198" y="639129"/>
                    <a:pt x="2568366" y="639129"/>
                  </a:cubicBezTo>
                  <a:lnTo>
                    <a:pt x="106524" y="639129"/>
                  </a:lnTo>
                  <a:cubicBezTo>
                    <a:pt x="47692" y="639129"/>
                    <a:pt x="0" y="591437"/>
                    <a:pt x="0" y="532605"/>
                  </a:cubicBezTo>
                  <a:lnTo>
                    <a:pt x="0" y="106524"/>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5970" tIns="63585" rIns="95970" bIns="63585" numCol="1" spcCol="1270" anchor="ctr" anchorCtr="0">
              <a:noAutofit/>
            </a:bodyPr>
            <a:lstStyle/>
            <a:p>
              <a:pPr algn="ctr" defTabSz="755650">
                <a:lnSpc>
                  <a:spcPct val="90000"/>
                </a:lnSpc>
                <a:spcBef>
                  <a:spcPct val="0"/>
                </a:spcBef>
                <a:spcAft>
                  <a:spcPct val="35000"/>
                </a:spcAft>
              </a:pPr>
              <a:r>
                <a:rPr lang="en-US" sz="1700" dirty="0"/>
                <a:t>“I got my job from Gumtree or a </a:t>
              </a:r>
              <a:r>
                <a:rPr lang="en-US" sz="1700" dirty="0" err="1"/>
                <a:t>Whatsapp</a:t>
              </a:r>
              <a:r>
                <a:rPr lang="en-US" sz="1700" dirty="0"/>
                <a:t> Group”</a:t>
              </a:r>
              <a:endParaRPr lang="en-AU" sz="1700" dirty="0"/>
            </a:p>
          </p:txBody>
        </p:sp>
        <p:sp>
          <p:nvSpPr>
            <p:cNvPr id="11" name="Freeform: Shape 10">
              <a:extLst>
                <a:ext uri="{FF2B5EF4-FFF2-40B4-BE49-F238E27FC236}">
                  <a16:creationId xmlns:a16="http://schemas.microsoft.com/office/drawing/2014/main" id="{23D63021-0659-D768-5D41-AC40D6EE9214}"/>
                </a:ext>
              </a:extLst>
            </p:cNvPr>
            <p:cNvSpPr/>
            <p:nvPr/>
          </p:nvSpPr>
          <p:spPr>
            <a:xfrm>
              <a:off x="3193064" y="2568979"/>
              <a:ext cx="4078988" cy="873805"/>
            </a:xfrm>
            <a:custGeom>
              <a:avLst/>
              <a:gdLst>
                <a:gd name="connsiteX0" fmla="*/ 0 w 4012335"/>
                <a:gd name="connsiteY0" fmla="*/ 120668 h 965343"/>
                <a:gd name="connsiteX1" fmla="*/ 3529664 w 4012335"/>
                <a:gd name="connsiteY1" fmla="*/ 120668 h 965343"/>
                <a:gd name="connsiteX2" fmla="*/ 3529664 w 4012335"/>
                <a:gd name="connsiteY2" fmla="*/ 0 h 965343"/>
                <a:gd name="connsiteX3" fmla="*/ 4012335 w 4012335"/>
                <a:gd name="connsiteY3" fmla="*/ 482672 h 965343"/>
                <a:gd name="connsiteX4" fmla="*/ 3529664 w 4012335"/>
                <a:gd name="connsiteY4" fmla="*/ 965343 h 965343"/>
                <a:gd name="connsiteX5" fmla="*/ 3529664 w 4012335"/>
                <a:gd name="connsiteY5" fmla="*/ 844675 h 965343"/>
                <a:gd name="connsiteX6" fmla="*/ 0 w 4012335"/>
                <a:gd name="connsiteY6" fmla="*/ 844675 h 965343"/>
                <a:gd name="connsiteX7" fmla="*/ 0 w 4012335"/>
                <a:gd name="connsiteY7" fmla="*/ 120668 h 9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2335" h="965343">
                  <a:moveTo>
                    <a:pt x="0" y="120668"/>
                  </a:moveTo>
                  <a:lnTo>
                    <a:pt x="3529664" y="120668"/>
                  </a:lnTo>
                  <a:lnTo>
                    <a:pt x="3529664" y="0"/>
                  </a:lnTo>
                  <a:lnTo>
                    <a:pt x="4012335" y="482672"/>
                  </a:lnTo>
                  <a:lnTo>
                    <a:pt x="3529664" y="965343"/>
                  </a:lnTo>
                  <a:lnTo>
                    <a:pt x="3529664" y="844675"/>
                  </a:lnTo>
                  <a:lnTo>
                    <a:pt x="0" y="844675"/>
                  </a:lnTo>
                  <a:lnTo>
                    <a:pt x="0" y="120668"/>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890" tIns="129558" rIns="370894" bIns="129558" numCol="1" spcCol="1270" anchor="t" anchorCtr="0">
              <a:noAutofit/>
            </a:bodyPr>
            <a:lstStyle/>
            <a:p>
              <a:pPr marL="114300" lvl="1" indent="-114300" defTabSz="622300">
                <a:lnSpc>
                  <a:spcPct val="90000"/>
                </a:lnSpc>
                <a:spcBef>
                  <a:spcPct val="0"/>
                </a:spcBef>
                <a:spcAft>
                  <a:spcPct val="15000"/>
                </a:spcAft>
                <a:buChar char="•"/>
              </a:pPr>
              <a:r>
                <a:rPr lang="en-US" sz="1400" dirty="0"/>
                <a:t>Missed pay and hours</a:t>
              </a:r>
              <a:endParaRPr lang="en-AU" sz="1400" dirty="0"/>
            </a:p>
            <a:p>
              <a:pPr marL="114300" lvl="1" indent="-114300" defTabSz="622300">
                <a:lnSpc>
                  <a:spcPct val="90000"/>
                </a:lnSpc>
                <a:spcBef>
                  <a:spcPct val="0"/>
                </a:spcBef>
                <a:spcAft>
                  <a:spcPct val="15000"/>
                </a:spcAft>
                <a:buChar char="•"/>
              </a:pPr>
              <a:r>
                <a:rPr lang="en-US" sz="1400" dirty="0"/>
                <a:t>Manipulation of respect and trust</a:t>
              </a:r>
              <a:endParaRPr lang="en-AU" sz="1400" dirty="0"/>
            </a:p>
          </p:txBody>
        </p:sp>
        <p:sp>
          <p:nvSpPr>
            <p:cNvPr id="12" name="Freeform: Shape 11">
              <a:extLst>
                <a:ext uri="{FF2B5EF4-FFF2-40B4-BE49-F238E27FC236}">
                  <a16:creationId xmlns:a16="http://schemas.microsoft.com/office/drawing/2014/main" id="{CEC517D0-3D3A-DE2C-6A74-6A8D9BC0E216}"/>
                </a:ext>
              </a:extLst>
            </p:cNvPr>
            <p:cNvSpPr/>
            <p:nvPr/>
          </p:nvSpPr>
          <p:spPr>
            <a:xfrm>
              <a:off x="518173" y="2626017"/>
              <a:ext cx="2674890" cy="779670"/>
            </a:xfrm>
            <a:custGeom>
              <a:avLst/>
              <a:gdLst>
                <a:gd name="connsiteX0" fmla="*/ 0 w 2674890"/>
                <a:gd name="connsiteY0" fmla="*/ 149549 h 897277"/>
                <a:gd name="connsiteX1" fmla="*/ 149549 w 2674890"/>
                <a:gd name="connsiteY1" fmla="*/ 0 h 897277"/>
                <a:gd name="connsiteX2" fmla="*/ 2525341 w 2674890"/>
                <a:gd name="connsiteY2" fmla="*/ 0 h 897277"/>
                <a:gd name="connsiteX3" fmla="*/ 2674890 w 2674890"/>
                <a:gd name="connsiteY3" fmla="*/ 149549 h 897277"/>
                <a:gd name="connsiteX4" fmla="*/ 2674890 w 2674890"/>
                <a:gd name="connsiteY4" fmla="*/ 747728 h 897277"/>
                <a:gd name="connsiteX5" fmla="*/ 2525341 w 2674890"/>
                <a:gd name="connsiteY5" fmla="*/ 897277 h 897277"/>
                <a:gd name="connsiteX6" fmla="*/ 149549 w 2674890"/>
                <a:gd name="connsiteY6" fmla="*/ 897277 h 897277"/>
                <a:gd name="connsiteX7" fmla="*/ 0 w 2674890"/>
                <a:gd name="connsiteY7" fmla="*/ 747728 h 897277"/>
                <a:gd name="connsiteX8" fmla="*/ 0 w 2674890"/>
                <a:gd name="connsiteY8" fmla="*/ 149549 h 89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890" h="897277">
                  <a:moveTo>
                    <a:pt x="0" y="149549"/>
                  </a:moveTo>
                  <a:cubicBezTo>
                    <a:pt x="0" y="66955"/>
                    <a:pt x="66955" y="0"/>
                    <a:pt x="149549" y="0"/>
                  </a:cubicBezTo>
                  <a:lnTo>
                    <a:pt x="2525341" y="0"/>
                  </a:lnTo>
                  <a:cubicBezTo>
                    <a:pt x="2607935" y="0"/>
                    <a:pt x="2674890" y="66955"/>
                    <a:pt x="2674890" y="149549"/>
                  </a:cubicBezTo>
                  <a:lnTo>
                    <a:pt x="2674890" y="747728"/>
                  </a:lnTo>
                  <a:cubicBezTo>
                    <a:pt x="2674890" y="830322"/>
                    <a:pt x="2607935" y="897277"/>
                    <a:pt x="2525341" y="897277"/>
                  </a:cubicBezTo>
                  <a:lnTo>
                    <a:pt x="149549" y="897277"/>
                  </a:lnTo>
                  <a:cubicBezTo>
                    <a:pt x="66955" y="897277"/>
                    <a:pt x="0" y="830322"/>
                    <a:pt x="0" y="747728"/>
                  </a:cubicBezTo>
                  <a:lnTo>
                    <a:pt x="0" y="14954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8571" tIns="76186" rIns="108571" bIns="76186" numCol="1" spcCol="1270" anchor="ctr" anchorCtr="0">
              <a:noAutofit/>
            </a:bodyPr>
            <a:lstStyle/>
            <a:p>
              <a:pPr algn="ctr" defTabSz="755650">
                <a:lnSpc>
                  <a:spcPct val="90000"/>
                </a:lnSpc>
                <a:spcBef>
                  <a:spcPct val="0"/>
                </a:spcBef>
                <a:spcAft>
                  <a:spcPct val="35000"/>
                </a:spcAft>
              </a:pPr>
              <a:r>
                <a:rPr lang="en-US" sz="1700" dirty="0"/>
                <a:t>“My boss pays me when he can”</a:t>
              </a:r>
              <a:endParaRPr lang="en-AU" sz="1700" dirty="0"/>
            </a:p>
          </p:txBody>
        </p:sp>
        <p:sp>
          <p:nvSpPr>
            <p:cNvPr id="13" name="Freeform: Shape 12">
              <a:extLst>
                <a:ext uri="{FF2B5EF4-FFF2-40B4-BE49-F238E27FC236}">
                  <a16:creationId xmlns:a16="http://schemas.microsoft.com/office/drawing/2014/main" id="{6E37F13C-D5AC-4CF8-E2D3-D0D264A2821F}"/>
                </a:ext>
              </a:extLst>
            </p:cNvPr>
            <p:cNvSpPr/>
            <p:nvPr/>
          </p:nvSpPr>
          <p:spPr>
            <a:xfrm>
              <a:off x="3193062" y="3532210"/>
              <a:ext cx="4012335" cy="891170"/>
            </a:xfrm>
            <a:custGeom>
              <a:avLst/>
              <a:gdLst>
                <a:gd name="connsiteX0" fmla="*/ 0 w 4012335"/>
                <a:gd name="connsiteY0" fmla="*/ 140213 h 1121705"/>
                <a:gd name="connsiteX1" fmla="*/ 3451483 w 4012335"/>
                <a:gd name="connsiteY1" fmla="*/ 140213 h 1121705"/>
                <a:gd name="connsiteX2" fmla="*/ 3451483 w 4012335"/>
                <a:gd name="connsiteY2" fmla="*/ 0 h 1121705"/>
                <a:gd name="connsiteX3" fmla="*/ 4012335 w 4012335"/>
                <a:gd name="connsiteY3" fmla="*/ 560853 h 1121705"/>
                <a:gd name="connsiteX4" fmla="*/ 3451483 w 4012335"/>
                <a:gd name="connsiteY4" fmla="*/ 1121705 h 1121705"/>
                <a:gd name="connsiteX5" fmla="*/ 3451483 w 4012335"/>
                <a:gd name="connsiteY5" fmla="*/ 981492 h 1121705"/>
                <a:gd name="connsiteX6" fmla="*/ 0 w 4012335"/>
                <a:gd name="connsiteY6" fmla="*/ 981492 h 1121705"/>
                <a:gd name="connsiteX7" fmla="*/ 0 w 4012335"/>
                <a:gd name="connsiteY7" fmla="*/ 140213 h 1121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2335" h="1121705">
                  <a:moveTo>
                    <a:pt x="0" y="140213"/>
                  </a:moveTo>
                  <a:lnTo>
                    <a:pt x="3451483" y="140213"/>
                  </a:lnTo>
                  <a:lnTo>
                    <a:pt x="3451483" y="0"/>
                  </a:lnTo>
                  <a:lnTo>
                    <a:pt x="4012335" y="560853"/>
                  </a:lnTo>
                  <a:lnTo>
                    <a:pt x="3451483" y="1121705"/>
                  </a:lnTo>
                  <a:lnTo>
                    <a:pt x="3451483" y="981492"/>
                  </a:lnTo>
                  <a:lnTo>
                    <a:pt x="0" y="981492"/>
                  </a:lnTo>
                  <a:lnTo>
                    <a:pt x="0" y="140213"/>
                  </a:ln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8890" tIns="149103" rIns="429529" bIns="149103" numCol="1" spcCol="1270" anchor="t" anchorCtr="0">
              <a:noAutofit/>
            </a:bodyPr>
            <a:lstStyle/>
            <a:p>
              <a:pPr marL="114300" lvl="1" indent="-114300" defTabSz="622300">
                <a:lnSpc>
                  <a:spcPct val="90000"/>
                </a:lnSpc>
                <a:spcBef>
                  <a:spcPct val="0"/>
                </a:spcBef>
                <a:spcAft>
                  <a:spcPct val="15000"/>
                </a:spcAft>
                <a:buChar char="•"/>
              </a:pPr>
              <a:r>
                <a:rPr lang="en-US" sz="1400" dirty="0"/>
                <a:t>Underpaid per national minimum wage</a:t>
              </a:r>
              <a:endParaRPr lang="en-AU" sz="1400" dirty="0"/>
            </a:p>
            <a:p>
              <a:pPr marL="114300" lvl="1" indent="-114300" defTabSz="622300">
                <a:lnSpc>
                  <a:spcPct val="90000"/>
                </a:lnSpc>
                <a:spcBef>
                  <a:spcPct val="0"/>
                </a:spcBef>
                <a:spcAft>
                  <a:spcPct val="15000"/>
                </a:spcAft>
                <a:buChar char="•"/>
              </a:pPr>
              <a:r>
                <a:rPr lang="en-US" sz="1400" dirty="0"/>
                <a:t>Tax?</a:t>
              </a:r>
              <a:endParaRPr lang="en-AU" sz="1400" dirty="0"/>
            </a:p>
            <a:p>
              <a:pPr marL="114300" lvl="1" indent="-114300" defTabSz="622300">
                <a:lnSpc>
                  <a:spcPct val="90000"/>
                </a:lnSpc>
                <a:spcBef>
                  <a:spcPct val="0"/>
                </a:spcBef>
                <a:spcAft>
                  <a:spcPct val="15000"/>
                </a:spcAft>
                <a:buChar char="•"/>
              </a:pPr>
              <a:r>
                <a:rPr lang="en-US" sz="1400" dirty="0"/>
                <a:t>Superannuation?</a:t>
              </a:r>
              <a:endParaRPr lang="en-AU" sz="1400" dirty="0"/>
            </a:p>
          </p:txBody>
        </p:sp>
        <p:sp>
          <p:nvSpPr>
            <p:cNvPr id="14" name="Freeform: Shape 13">
              <a:extLst>
                <a:ext uri="{FF2B5EF4-FFF2-40B4-BE49-F238E27FC236}">
                  <a16:creationId xmlns:a16="http://schemas.microsoft.com/office/drawing/2014/main" id="{850F41E0-DEF0-16AE-3543-E9448140BB14}"/>
                </a:ext>
              </a:extLst>
            </p:cNvPr>
            <p:cNvSpPr/>
            <p:nvPr/>
          </p:nvSpPr>
          <p:spPr>
            <a:xfrm>
              <a:off x="518173" y="3593445"/>
              <a:ext cx="2674890" cy="854650"/>
            </a:xfrm>
            <a:custGeom>
              <a:avLst/>
              <a:gdLst>
                <a:gd name="connsiteX0" fmla="*/ 0 w 2674890"/>
                <a:gd name="connsiteY0" fmla="*/ 175539 h 1053211"/>
                <a:gd name="connsiteX1" fmla="*/ 175539 w 2674890"/>
                <a:gd name="connsiteY1" fmla="*/ 0 h 1053211"/>
                <a:gd name="connsiteX2" fmla="*/ 2499351 w 2674890"/>
                <a:gd name="connsiteY2" fmla="*/ 0 h 1053211"/>
                <a:gd name="connsiteX3" fmla="*/ 2674890 w 2674890"/>
                <a:gd name="connsiteY3" fmla="*/ 175539 h 1053211"/>
                <a:gd name="connsiteX4" fmla="*/ 2674890 w 2674890"/>
                <a:gd name="connsiteY4" fmla="*/ 877672 h 1053211"/>
                <a:gd name="connsiteX5" fmla="*/ 2499351 w 2674890"/>
                <a:gd name="connsiteY5" fmla="*/ 1053211 h 1053211"/>
                <a:gd name="connsiteX6" fmla="*/ 175539 w 2674890"/>
                <a:gd name="connsiteY6" fmla="*/ 1053211 h 1053211"/>
                <a:gd name="connsiteX7" fmla="*/ 0 w 2674890"/>
                <a:gd name="connsiteY7" fmla="*/ 877672 h 1053211"/>
                <a:gd name="connsiteX8" fmla="*/ 0 w 2674890"/>
                <a:gd name="connsiteY8" fmla="*/ 175539 h 105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4890" h="1053211">
                  <a:moveTo>
                    <a:pt x="0" y="175539"/>
                  </a:moveTo>
                  <a:cubicBezTo>
                    <a:pt x="0" y="78591"/>
                    <a:pt x="78591" y="0"/>
                    <a:pt x="175539" y="0"/>
                  </a:cubicBezTo>
                  <a:lnTo>
                    <a:pt x="2499351" y="0"/>
                  </a:lnTo>
                  <a:cubicBezTo>
                    <a:pt x="2596299" y="0"/>
                    <a:pt x="2674890" y="78591"/>
                    <a:pt x="2674890" y="175539"/>
                  </a:cubicBezTo>
                  <a:lnTo>
                    <a:pt x="2674890" y="877672"/>
                  </a:lnTo>
                  <a:cubicBezTo>
                    <a:pt x="2674890" y="974620"/>
                    <a:pt x="2596299" y="1053211"/>
                    <a:pt x="2499351" y="1053211"/>
                  </a:cubicBezTo>
                  <a:lnTo>
                    <a:pt x="175539" y="1053211"/>
                  </a:lnTo>
                  <a:cubicBezTo>
                    <a:pt x="78591" y="1053211"/>
                    <a:pt x="0" y="974620"/>
                    <a:pt x="0" y="877672"/>
                  </a:cubicBezTo>
                  <a:lnTo>
                    <a:pt x="0" y="17553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6184" tIns="83799" rIns="116184" bIns="83799" numCol="1" spcCol="1270" anchor="ctr" anchorCtr="0">
              <a:noAutofit/>
            </a:bodyPr>
            <a:lstStyle/>
            <a:p>
              <a:pPr algn="ctr" defTabSz="755650">
                <a:lnSpc>
                  <a:spcPct val="90000"/>
                </a:lnSpc>
                <a:spcBef>
                  <a:spcPct val="0"/>
                </a:spcBef>
                <a:spcAft>
                  <a:spcPct val="35000"/>
                </a:spcAft>
              </a:pPr>
              <a:r>
                <a:rPr lang="en-US" sz="1700" dirty="0"/>
                <a:t>“I get paid $15 per hour cash in hand”</a:t>
              </a:r>
              <a:endParaRPr lang="en-AU" sz="1700" dirty="0"/>
            </a:p>
          </p:txBody>
        </p:sp>
        <p:sp>
          <p:nvSpPr>
            <p:cNvPr id="15" name="Freeform: Shape 14">
              <a:extLst>
                <a:ext uri="{FF2B5EF4-FFF2-40B4-BE49-F238E27FC236}">
                  <a16:creationId xmlns:a16="http://schemas.microsoft.com/office/drawing/2014/main" id="{FD0FDA5B-5DE3-D66D-7435-AABFDF3B50D5}"/>
                </a:ext>
              </a:extLst>
            </p:cNvPr>
            <p:cNvSpPr/>
            <p:nvPr/>
          </p:nvSpPr>
          <p:spPr>
            <a:xfrm>
              <a:off x="518173" y="4635853"/>
              <a:ext cx="2672275" cy="840531"/>
            </a:xfrm>
            <a:custGeom>
              <a:avLst/>
              <a:gdLst>
                <a:gd name="connsiteX0" fmla="*/ 0 w 2672275"/>
                <a:gd name="connsiteY0" fmla="*/ 166486 h 998896"/>
                <a:gd name="connsiteX1" fmla="*/ 166486 w 2672275"/>
                <a:gd name="connsiteY1" fmla="*/ 0 h 998896"/>
                <a:gd name="connsiteX2" fmla="*/ 2505789 w 2672275"/>
                <a:gd name="connsiteY2" fmla="*/ 0 h 998896"/>
                <a:gd name="connsiteX3" fmla="*/ 2672275 w 2672275"/>
                <a:gd name="connsiteY3" fmla="*/ 166486 h 998896"/>
                <a:gd name="connsiteX4" fmla="*/ 2672275 w 2672275"/>
                <a:gd name="connsiteY4" fmla="*/ 832410 h 998896"/>
                <a:gd name="connsiteX5" fmla="*/ 2505789 w 2672275"/>
                <a:gd name="connsiteY5" fmla="*/ 998896 h 998896"/>
                <a:gd name="connsiteX6" fmla="*/ 166486 w 2672275"/>
                <a:gd name="connsiteY6" fmla="*/ 998896 h 998896"/>
                <a:gd name="connsiteX7" fmla="*/ 0 w 2672275"/>
                <a:gd name="connsiteY7" fmla="*/ 832410 h 998896"/>
                <a:gd name="connsiteX8" fmla="*/ 0 w 2672275"/>
                <a:gd name="connsiteY8" fmla="*/ 166486 h 99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275" h="998896">
                  <a:moveTo>
                    <a:pt x="0" y="166486"/>
                  </a:moveTo>
                  <a:cubicBezTo>
                    <a:pt x="0" y="74538"/>
                    <a:pt x="74538" y="0"/>
                    <a:pt x="166486" y="0"/>
                  </a:cubicBezTo>
                  <a:lnTo>
                    <a:pt x="2505789" y="0"/>
                  </a:lnTo>
                  <a:cubicBezTo>
                    <a:pt x="2597737" y="0"/>
                    <a:pt x="2672275" y="74538"/>
                    <a:pt x="2672275" y="166486"/>
                  </a:cubicBezTo>
                  <a:lnTo>
                    <a:pt x="2672275" y="832410"/>
                  </a:lnTo>
                  <a:cubicBezTo>
                    <a:pt x="2672275" y="924358"/>
                    <a:pt x="2597737" y="998896"/>
                    <a:pt x="2505789" y="998896"/>
                  </a:cubicBezTo>
                  <a:lnTo>
                    <a:pt x="166486" y="998896"/>
                  </a:lnTo>
                  <a:cubicBezTo>
                    <a:pt x="74538" y="998896"/>
                    <a:pt x="0" y="924358"/>
                    <a:pt x="0" y="832410"/>
                  </a:cubicBezTo>
                  <a:lnTo>
                    <a:pt x="0" y="16648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3532" tIns="81147" rIns="113532" bIns="81147" numCol="1" spcCol="1270" anchor="ctr" anchorCtr="0">
              <a:noAutofit/>
            </a:bodyPr>
            <a:lstStyle/>
            <a:p>
              <a:pPr algn="ctr" defTabSz="755650">
                <a:lnSpc>
                  <a:spcPct val="90000"/>
                </a:lnSpc>
                <a:spcBef>
                  <a:spcPct val="0"/>
                </a:spcBef>
                <a:spcAft>
                  <a:spcPct val="35000"/>
                </a:spcAft>
              </a:pPr>
              <a:r>
                <a:rPr lang="en-US" sz="1700" dirty="0"/>
                <a:t>“I’ve never received a </a:t>
              </a:r>
              <a:r>
                <a:rPr lang="en-US" sz="1700" dirty="0" err="1"/>
                <a:t>payslip</a:t>
              </a:r>
              <a:r>
                <a:rPr lang="en-US" sz="1700" dirty="0"/>
                <a:t>”</a:t>
              </a:r>
              <a:endParaRPr lang="en-AU" sz="1700" dirty="0"/>
            </a:p>
          </p:txBody>
        </p:sp>
        <p:sp>
          <p:nvSpPr>
            <p:cNvPr id="16" name="Freeform: Shape 15">
              <a:extLst>
                <a:ext uri="{FF2B5EF4-FFF2-40B4-BE49-F238E27FC236}">
                  <a16:creationId xmlns:a16="http://schemas.microsoft.com/office/drawing/2014/main" id="{9164737D-3D87-874A-EAC5-8ADE1BCF1E99}"/>
                </a:ext>
              </a:extLst>
            </p:cNvPr>
            <p:cNvSpPr/>
            <p:nvPr/>
          </p:nvSpPr>
          <p:spPr>
            <a:xfrm>
              <a:off x="3190449" y="4574041"/>
              <a:ext cx="4014947" cy="996284"/>
            </a:xfrm>
            <a:custGeom>
              <a:avLst/>
              <a:gdLst>
                <a:gd name="connsiteX0" fmla="*/ 0 w 4014947"/>
                <a:gd name="connsiteY0" fmla="*/ 175657 h 1405258"/>
                <a:gd name="connsiteX1" fmla="*/ 3312318 w 4014947"/>
                <a:gd name="connsiteY1" fmla="*/ 175657 h 1405258"/>
                <a:gd name="connsiteX2" fmla="*/ 3312318 w 4014947"/>
                <a:gd name="connsiteY2" fmla="*/ 0 h 1405258"/>
                <a:gd name="connsiteX3" fmla="*/ 4014947 w 4014947"/>
                <a:gd name="connsiteY3" fmla="*/ 702629 h 1405258"/>
                <a:gd name="connsiteX4" fmla="*/ 3312318 w 4014947"/>
                <a:gd name="connsiteY4" fmla="*/ 1405258 h 1405258"/>
                <a:gd name="connsiteX5" fmla="*/ 3312318 w 4014947"/>
                <a:gd name="connsiteY5" fmla="*/ 1229601 h 1405258"/>
                <a:gd name="connsiteX6" fmla="*/ 0 w 4014947"/>
                <a:gd name="connsiteY6" fmla="*/ 1229601 h 1405258"/>
                <a:gd name="connsiteX7" fmla="*/ 0 w 4014947"/>
                <a:gd name="connsiteY7" fmla="*/ 175657 h 14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4947" h="1405258">
                  <a:moveTo>
                    <a:pt x="0" y="175657"/>
                  </a:moveTo>
                  <a:lnTo>
                    <a:pt x="3312318" y="175657"/>
                  </a:lnTo>
                  <a:lnTo>
                    <a:pt x="3312318" y="0"/>
                  </a:lnTo>
                  <a:lnTo>
                    <a:pt x="4014947" y="702629"/>
                  </a:lnTo>
                  <a:lnTo>
                    <a:pt x="3312318" y="1405258"/>
                  </a:lnTo>
                  <a:lnTo>
                    <a:pt x="3312318" y="1229601"/>
                  </a:lnTo>
                  <a:lnTo>
                    <a:pt x="0" y="1229601"/>
                  </a:lnTo>
                  <a:lnTo>
                    <a:pt x="0" y="175657"/>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7620" tIns="183277" rIns="534592" bIns="183277" numCol="1" spcCol="1270" anchor="t" anchorCtr="0">
              <a:noAutofit/>
            </a:bodyPr>
            <a:lstStyle/>
            <a:p>
              <a:pPr marL="114300" lvl="1" indent="-114300" defTabSz="533400">
                <a:lnSpc>
                  <a:spcPct val="90000"/>
                </a:lnSpc>
                <a:spcBef>
                  <a:spcPct val="0"/>
                </a:spcBef>
                <a:spcAft>
                  <a:spcPct val="15000"/>
                </a:spcAft>
                <a:buChar char="•"/>
              </a:pPr>
              <a:r>
                <a:rPr lang="en-US" sz="1200" dirty="0"/>
                <a:t>Unable to check </a:t>
              </a:r>
              <a:r>
                <a:rPr lang="en-AU" sz="1200" dirty="0"/>
                <a:t>if pay is correct</a:t>
              </a:r>
            </a:p>
            <a:p>
              <a:pPr marL="114300" lvl="1" indent="-114300" defTabSz="533400">
                <a:lnSpc>
                  <a:spcPct val="90000"/>
                </a:lnSpc>
                <a:spcBef>
                  <a:spcPct val="0"/>
                </a:spcBef>
                <a:spcAft>
                  <a:spcPct val="15000"/>
                </a:spcAft>
                <a:buChar char="•"/>
              </a:pPr>
              <a:r>
                <a:rPr lang="en-US" sz="1200" dirty="0"/>
                <a:t>Difficult to keep track of hours</a:t>
              </a:r>
              <a:endParaRPr lang="en-AU" sz="1200" dirty="0"/>
            </a:p>
            <a:p>
              <a:pPr marL="114300" lvl="1" indent="-114300" defTabSz="533400">
                <a:lnSpc>
                  <a:spcPct val="90000"/>
                </a:lnSpc>
                <a:spcBef>
                  <a:spcPct val="0"/>
                </a:spcBef>
                <a:spcAft>
                  <a:spcPct val="15000"/>
                </a:spcAft>
                <a:buChar char="•"/>
              </a:pPr>
              <a:r>
                <a:rPr lang="en-US" sz="1200" dirty="0"/>
                <a:t>Unable to check what entitlements are being paid</a:t>
              </a:r>
              <a:endParaRPr lang="en-AU" sz="1200" dirty="0"/>
            </a:p>
          </p:txBody>
        </p:sp>
      </p:grpSp>
    </p:spTree>
    <p:extLst>
      <p:ext uri="{BB962C8B-B14F-4D97-AF65-F5344CB8AC3E}">
        <p14:creationId xmlns:p14="http://schemas.microsoft.com/office/powerpoint/2010/main" val="1357185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446" y="559906"/>
            <a:ext cx="7770099" cy="498845"/>
          </a:xfrm>
        </p:spPr>
        <p:txBody>
          <a:bodyPr>
            <a:noAutofit/>
          </a:bodyPr>
          <a:lstStyle/>
          <a:p>
            <a:r>
              <a:rPr lang="en-US" sz="4000" dirty="0"/>
              <a:t>Entitlements for all employees</a:t>
            </a:r>
          </a:p>
        </p:txBody>
      </p:sp>
      <p:pic>
        <p:nvPicPr>
          <p:cNvPr id="5" name="Picture 4">
            <a:extLst>
              <a:ext uri="{FF2B5EF4-FFF2-40B4-BE49-F238E27FC236}">
                <a16:creationId xmlns:a16="http://schemas.microsoft.com/office/drawing/2014/main" id="{0947221C-3E87-479B-8D26-7A65367AB032}"/>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8932333" y="5583185"/>
            <a:ext cx="3106420" cy="1131445"/>
          </a:xfrm>
          <a:prstGeom prst="rect">
            <a:avLst/>
          </a:prstGeom>
        </p:spPr>
      </p:pic>
      <p:pic>
        <p:nvPicPr>
          <p:cNvPr id="3" name="Picture 2">
            <a:extLst>
              <a:ext uri="{FF2B5EF4-FFF2-40B4-BE49-F238E27FC236}">
                <a16:creationId xmlns:a16="http://schemas.microsoft.com/office/drawing/2014/main" id="{134B5F15-2B5E-47CE-AF50-D226E4088CC1}"/>
              </a:ext>
            </a:extLst>
          </p:cNvPr>
          <p:cNvPicPr>
            <a:picLocks noChangeAspect="1"/>
          </p:cNvPicPr>
          <p:nvPr/>
        </p:nvPicPr>
        <p:blipFill>
          <a:blip r:embed="rId4"/>
          <a:stretch>
            <a:fillRect/>
          </a:stretch>
        </p:blipFill>
        <p:spPr>
          <a:xfrm>
            <a:off x="744778" y="1349018"/>
            <a:ext cx="10695516" cy="3824816"/>
          </a:xfrm>
          <a:prstGeom prst="rect">
            <a:avLst/>
          </a:prstGeom>
        </p:spPr>
      </p:pic>
    </p:spTree>
    <p:extLst>
      <p:ext uri="{BB962C8B-B14F-4D97-AF65-F5344CB8AC3E}">
        <p14:creationId xmlns:p14="http://schemas.microsoft.com/office/powerpoint/2010/main" val="1755861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3445" y="416682"/>
            <a:ext cx="7770099" cy="498845"/>
          </a:xfrm>
        </p:spPr>
        <p:txBody>
          <a:bodyPr>
            <a:noAutofit/>
          </a:bodyPr>
          <a:lstStyle/>
          <a:p>
            <a:r>
              <a:rPr lang="en-US" sz="3600" dirty="0"/>
              <a:t>National Employment Standards</a:t>
            </a:r>
          </a:p>
        </p:txBody>
      </p:sp>
      <p:sp>
        <p:nvSpPr>
          <p:cNvPr id="8" name="TextBox 7">
            <a:extLst>
              <a:ext uri="{FF2B5EF4-FFF2-40B4-BE49-F238E27FC236}">
                <a16:creationId xmlns:a16="http://schemas.microsoft.com/office/drawing/2014/main" id="{6AF3D4AC-44A6-4A96-B68C-EF9FF3BFBACC}"/>
              </a:ext>
            </a:extLst>
          </p:cNvPr>
          <p:cNvSpPr txBox="1"/>
          <p:nvPr/>
        </p:nvSpPr>
        <p:spPr>
          <a:xfrm>
            <a:off x="1330706" y="1325274"/>
            <a:ext cx="9943036" cy="4247317"/>
          </a:xfrm>
          <a:prstGeom prst="rect">
            <a:avLst/>
          </a:prstGeom>
          <a:noFill/>
        </p:spPr>
        <p:txBody>
          <a:bodyPr wrap="square" lIns="91440" tIns="45720" rIns="91440" bIns="45720" rtlCol="0" anchor="t">
            <a:spAutoFit/>
          </a:bodyPr>
          <a:lstStyle/>
          <a:p>
            <a:pPr marL="342900" indent="-342900">
              <a:spcBef>
                <a:spcPts val="600"/>
              </a:spcBef>
              <a:spcAft>
                <a:spcPts val="600"/>
              </a:spcAft>
              <a:buFont typeface="Arial"/>
              <a:buChar char="•"/>
            </a:pPr>
            <a:r>
              <a:rPr lang="en-US" sz="2200" dirty="0">
                <a:latin typeface="Arial"/>
                <a:cs typeface="Arial"/>
              </a:rPr>
              <a:t>The National Employment Standards (</a:t>
            </a:r>
            <a:r>
              <a:rPr lang="en-US" sz="2200" b="1" dirty="0">
                <a:latin typeface="Arial"/>
                <a:cs typeface="Arial"/>
              </a:rPr>
              <a:t>NES</a:t>
            </a:r>
            <a:r>
              <a:rPr lang="en-US" sz="2200" dirty="0">
                <a:latin typeface="Arial"/>
                <a:cs typeface="Arial"/>
              </a:rPr>
              <a:t>) are 11 minimum employment entitlements that  be provided to all employees in Australia</a:t>
            </a:r>
            <a:endParaRPr lang="en-US" sz="2200" dirty="0">
              <a:latin typeface="Arial"/>
              <a:ea typeface="Calibri" panose="020F0502020204030204"/>
              <a:cs typeface="Arial"/>
            </a:endParaRPr>
          </a:p>
          <a:p>
            <a:pPr marL="342900" indent="-342900">
              <a:spcBef>
                <a:spcPts val="600"/>
              </a:spcBef>
              <a:spcAft>
                <a:spcPts val="600"/>
              </a:spcAft>
              <a:buFont typeface="Arial"/>
              <a:buChar char="•"/>
            </a:pPr>
            <a:r>
              <a:rPr lang="en-US" sz="2200" dirty="0">
                <a:latin typeface="Arial"/>
                <a:cs typeface="Arial"/>
              </a:rPr>
              <a:t>The NES cannot be excluded – you cannot ‘contract’ your rights away</a:t>
            </a:r>
            <a:endParaRPr lang="en-US" sz="2200" dirty="0">
              <a:latin typeface="Arial"/>
              <a:ea typeface="Calibri" panose="020F0502020204030204"/>
              <a:cs typeface="Arial"/>
            </a:endParaRPr>
          </a:p>
          <a:p>
            <a:pPr marL="342900" indent="-342900">
              <a:spcBef>
                <a:spcPts val="600"/>
              </a:spcBef>
              <a:spcAft>
                <a:spcPts val="600"/>
              </a:spcAft>
              <a:buFont typeface="Arial"/>
              <a:buChar char="•"/>
            </a:pPr>
            <a:r>
              <a:rPr lang="en-US" sz="2200" dirty="0">
                <a:latin typeface="Arial"/>
                <a:cs typeface="Arial"/>
              </a:rPr>
              <a:t>Full-time work = 38 hours a week + reasonable additional hours </a:t>
            </a:r>
            <a:endParaRPr lang="en-US" sz="2200">
              <a:latin typeface="Arial"/>
              <a:ea typeface="Calibri" panose="020F0502020204030204"/>
              <a:cs typeface="Arial"/>
            </a:endParaRPr>
          </a:p>
          <a:p>
            <a:pPr marL="342900" indent="-342900">
              <a:spcBef>
                <a:spcPts val="600"/>
              </a:spcBef>
              <a:spcAft>
                <a:spcPts val="600"/>
              </a:spcAft>
              <a:buFont typeface="Arial"/>
              <a:buChar char="•"/>
            </a:pPr>
            <a:r>
              <a:rPr lang="en-US" sz="2200" dirty="0">
                <a:latin typeface="Arial"/>
                <a:cs typeface="Arial"/>
              </a:rPr>
              <a:t>No requirement to work on a public holiday - paid day off for permanent employees</a:t>
            </a:r>
            <a:endParaRPr lang="en-US" sz="2200" dirty="0">
              <a:latin typeface="Arial"/>
              <a:ea typeface="Calibri" panose="020F0502020204030204"/>
              <a:cs typeface="Arial"/>
            </a:endParaRPr>
          </a:p>
          <a:p>
            <a:pPr marL="342900" indent="-342900">
              <a:spcBef>
                <a:spcPts val="600"/>
              </a:spcBef>
              <a:spcAft>
                <a:spcPts val="600"/>
              </a:spcAft>
              <a:buFont typeface="Arial"/>
              <a:buChar char="•"/>
            </a:pPr>
            <a:r>
              <a:rPr lang="en-US" sz="2200" dirty="0">
                <a:latin typeface="Arial"/>
                <a:cs typeface="Arial"/>
              </a:rPr>
              <a:t>Notice of termination as per Fair Work Act – 1 - 5 weeks’ notice depending on service</a:t>
            </a:r>
            <a:endParaRPr lang="en-US" sz="2200" dirty="0">
              <a:latin typeface="Arial"/>
              <a:ea typeface="Calibri" panose="020F0502020204030204"/>
              <a:cs typeface="Arial"/>
            </a:endParaRPr>
          </a:p>
          <a:p>
            <a:pPr marL="342900" indent="-342900">
              <a:spcBef>
                <a:spcPts val="600"/>
              </a:spcBef>
              <a:spcAft>
                <a:spcPts val="600"/>
              </a:spcAft>
              <a:buFont typeface="Arial"/>
              <a:buChar char="•"/>
            </a:pPr>
            <a:r>
              <a:rPr lang="en-US" sz="2200" dirty="0">
                <a:latin typeface="Arial"/>
                <a:cs typeface="Arial"/>
              </a:rPr>
              <a:t>Redundancy pay as per Fair Work Act - 4 - 16 weeks’ pay depending on service</a:t>
            </a:r>
            <a:endParaRPr lang="en-US" sz="2200" dirty="0">
              <a:latin typeface="Arial"/>
              <a:ea typeface="Calibri" panose="020F0502020204030204"/>
              <a:cs typeface="Arial"/>
            </a:endParaRPr>
          </a:p>
        </p:txBody>
      </p:sp>
      <p:pic>
        <p:nvPicPr>
          <p:cNvPr id="4" name="Picture 3" descr="A close-up of a logo&#10;&#10;AI-generated content may be incorrect.">
            <a:extLst>
              <a:ext uri="{FF2B5EF4-FFF2-40B4-BE49-F238E27FC236}">
                <a16:creationId xmlns:a16="http://schemas.microsoft.com/office/drawing/2014/main" id="{379BBBD7-DA8F-C12F-DDE3-BBA62E33F327}"/>
              </a:ext>
            </a:extLst>
          </p:cNvPr>
          <p:cNvPicPr>
            <a:picLocks noChangeAspect="1"/>
          </p:cNvPicPr>
          <p:nvPr/>
        </p:nvPicPr>
        <p:blipFill rotWithShape="1">
          <a:blip r:embed="rId3">
            <a:extLst>
              <a:ext uri="{28A0092B-C50C-407E-A947-70E740481C1C}">
                <a14:useLocalDpi xmlns:a14="http://schemas.microsoft.com/office/drawing/2010/main" val="0"/>
              </a:ext>
            </a:extLst>
          </a:blip>
          <a:srcRect l="12448" t="34105" r="10315" b="37912"/>
          <a:stretch/>
        </p:blipFill>
        <p:spPr>
          <a:xfrm>
            <a:off x="8932333" y="5583185"/>
            <a:ext cx="3106420" cy="1131445"/>
          </a:xfrm>
          <a:prstGeom prst="rect">
            <a:avLst/>
          </a:prstGeom>
        </p:spPr>
      </p:pic>
    </p:spTree>
    <p:extLst>
      <p:ext uri="{BB962C8B-B14F-4D97-AF65-F5344CB8AC3E}">
        <p14:creationId xmlns:p14="http://schemas.microsoft.com/office/powerpoint/2010/main" val="21497949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AEAAF42204D254B837A298C3A46D6B1" ma:contentTypeVersion="32" ma:contentTypeDescription="Create a new document." ma:contentTypeScope="" ma:versionID="268d7dfa03684537bd5376e6eba3f7d2">
  <xsd:schema xmlns:xsd="http://www.w3.org/2001/XMLSchema" xmlns:xs="http://www.w3.org/2001/XMLSchema" xmlns:p="http://schemas.microsoft.com/office/2006/metadata/properties" xmlns:ns2="984492b4-dcc0-406b-bdb6-6c9dc9d86328" xmlns:ns3="3d041eb7-80fd-4008-ac2e-210b386c0e11" targetNamespace="http://schemas.microsoft.com/office/2006/metadata/properties" ma:root="true" ma:fieldsID="fc201f703966e4d0a7b478ed54e45113" ns2:_="" ns3:_="">
    <xsd:import namespace="984492b4-dcc0-406b-bdb6-6c9dc9d86328"/>
    <xsd:import namespace="3d041eb7-80fd-4008-ac2e-210b386c0e11"/>
    <xsd:element name="properties">
      <xsd:complexType>
        <xsd:sequence>
          <xsd:element name="documentManagement">
            <xsd:complexType>
              <xsd:all>
                <xsd:element ref="ns2:f9e44963020c446c9b5eef262617a23b" minOccurs="0"/>
                <xsd:element ref="ns3:TaxCatchAll" minOccurs="0"/>
                <xsd:element ref="ns2:b6b7a3ed824d4b1cb34ab84cdca8962c" minOccurs="0"/>
                <xsd:element ref="ns2:SubFunction" minOccurs="0"/>
                <xsd:element ref="ns2:Level4" minOccurs="0"/>
                <xsd:element ref="ns2:Level5" minOccurs="0"/>
                <xsd:element ref="ns2:l310e80b780a42f79a2604d72b247c95" minOccurs="0"/>
                <xsd:element ref="ns3:TaxKeywordTaxHTField" minOccurs="0"/>
                <xsd:element ref="ns2:MediaServiceMetadata" minOccurs="0"/>
                <xsd:element ref="ns2:MediaServiceFastMetadata" minOccurs="0"/>
                <xsd:element ref="ns3:SharedWithUsers" minOccurs="0"/>
                <xsd:element ref="ns3:SharedWithDetails" minOccurs="0"/>
                <xsd:element ref="ns2:lcf76f155ced4ddcb4097134ff3c332f"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4492b4-dcc0-406b-bdb6-6c9dc9d86328" elementFormDefault="qualified">
    <xsd:import namespace="http://schemas.microsoft.com/office/2006/documentManagement/types"/>
    <xsd:import namespace="http://schemas.microsoft.com/office/infopath/2007/PartnerControls"/>
    <xsd:element name="f9e44963020c446c9b5eef262617a23b" ma:index="9" nillable="true" ma:taxonomy="true" ma:internalName="f9e44963020c446c9b5eef262617a23b" ma:taxonomyFieldName="Area" ma:displayName="Area" ma:readOnly="false" ma:default="" ma:fieldId="{f9e44963-020c-446c-9b5e-ef262617a23b}" ma:sspId="bbe92c9f-cbd9-40b6-b43f-917124bfc720" ma:termSetId="713abbd4-9600-49fd-a6a2-0e2e787b1600" ma:anchorId="00000000-0000-0000-0000-000000000000" ma:open="false" ma:isKeyword="false">
      <xsd:complexType>
        <xsd:sequence>
          <xsd:element ref="pc:Terms" minOccurs="0" maxOccurs="1"/>
        </xsd:sequence>
      </xsd:complexType>
    </xsd:element>
    <xsd:element name="b6b7a3ed824d4b1cb34ab84cdca8962c" ma:index="12" nillable="true" ma:taxonomy="true" ma:internalName="b6b7a3ed824d4b1cb34ab84cdca8962c" ma:taxonomyFieldName="Function" ma:displayName="Function" ma:indexed="true" ma:readOnly="false" ma:default="" ma:fieldId="{b6b7a3ed-824d-4b1c-b34a-b84cdca8962c}" ma:sspId="bbe92c9f-cbd9-40b6-b43f-917124bfc720" ma:termSetId="fdd98cf2-3193-4263-abab-00ead8e7a34a" ma:anchorId="00000000-0000-0000-0000-000000000000" ma:open="true" ma:isKeyword="false">
      <xsd:complexType>
        <xsd:sequence>
          <xsd:element ref="pc:Terms" minOccurs="0" maxOccurs="1"/>
        </xsd:sequence>
      </xsd:complexType>
    </xsd:element>
    <xsd:element name="SubFunction" ma:index="13" nillable="true" ma:displayName="SubFunction" ma:indexed="true" ma:internalName="SubFunction">
      <xsd:simpleType>
        <xsd:restriction base="dms:Text">
          <xsd:maxLength value="255"/>
        </xsd:restriction>
      </xsd:simpleType>
    </xsd:element>
    <xsd:element name="Level4" ma:index="14" nillable="true" ma:displayName="Level4" ma:format="Dropdown" ma:internalName="Level4" ma:readOnly="false">
      <xsd:simpleType>
        <xsd:union memberTypes="dms:Text">
          <xsd:simpleType>
            <xsd:restriction base="dms:Choice">
              <xsd:enumeration value="Enter Choice #1"/>
              <xsd:enumeration value="Enter Choice #2"/>
              <xsd:enumeration value="Enter Choice #3"/>
            </xsd:restriction>
          </xsd:simpleType>
        </xsd:union>
      </xsd:simpleType>
    </xsd:element>
    <xsd:element name="Level5" ma:index="15" nillable="true" ma:displayName="Level5" ma:indexed="true" ma:internalName="Level5">
      <xsd:simpleType>
        <xsd:restriction base="dms:Text">
          <xsd:maxLength value="255"/>
        </xsd:restriction>
      </xsd:simpleType>
    </xsd:element>
    <xsd:element name="l310e80b780a42f79a2604d72b247c95" ma:index="17" ma:taxonomy="true" ma:internalName="l310e80b780a42f79a2604d72b247c95" ma:taxonomyFieldName="Year" ma:displayName="Year" ma:default="1473;#2025|09a5d3f5-c3f1-45d2-8513-19f45ad62e94" ma:fieldId="{5310e80b-780a-42f7-9a26-04d72b247c95}" ma:sspId="bbe92c9f-cbd9-40b6-b43f-917124bfc720" ma:termSetId="def5e11d-68be-4609-91c3-261f69bba369" ma:anchorId="00000000-0000-0000-0000-000000000000" ma:open="false" ma:isKeyword="false">
      <xsd:complexType>
        <xsd:sequence>
          <xsd:element ref="pc:Terms" minOccurs="0" maxOccurs="1"/>
        </xsd:sequence>
      </xsd:complexType>
    </xsd:element>
    <xsd:element name="MediaServiceMetadata" ma:index="20" nillable="true" ma:displayName="MediaServiceMetadata" ma:hidden="true" ma:internalName="MediaServiceMetadata" ma:readOnly="true">
      <xsd:simpleType>
        <xsd:restriction base="dms:Note"/>
      </xsd:simpleType>
    </xsd:element>
    <xsd:element name="MediaServiceFastMetadata" ma:index="21" nillable="true" ma:displayName="MediaServiceFastMetadata" ma:hidden="true" ma:internalName="MediaServiceFastMetadata" ma:readOnly="true">
      <xsd:simpleType>
        <xsd:restriction base="dms:Note"/>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bbe92c9f-cbd9-40b6-b43f-917124bfc720"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ObjectDetectorVersions" ma:index="29" nillable="true" ma:displayName="MediaServiceObjectDetectorVersions" ma:hidden="true" ma:indexed="true" ma:internalName="MediaServiceObjectDetectorVersions" ma:readOnly="true">
      <xsd:simpleType>
        <xsd:restriction base="dms:Text"/>
      </xsd:simpleType>
    </xsd:element>
    <xsd:element name="MediaLengthInSeconds" ma:index="30" nillable="true" ma:displayName="MediaLengthInSeconds" ma:hidden="true" ma:internalName="MediaLengthInSeconds" ma:readOnly="true">
      <xsd:simpleType>
        <xsd:restriction base="dms:Unknown"/>
      </xsd:simpleType>
    </xsd:element>
    <xsd:element name="MediaServiceDateTaken" ma:index="31" nillable="true" ma:displayName="MediaServiceDateTaken" ma:hidden="true" ma:indexed="true" ma:internalName="MediaServiceDateTaken" ma:readOnly="true">
      <xsd:simpleType>
        <xsd:restriction base="dms:Text"/>
      </xsd:simpleType>
    </xsd:element>
    <xsd:element name="MediaServiceLocation" ma:index="32" nillable="true" ma:displayName="Location" ma:indexed="true" ma:internalName="MediaServiceLocation" ma:readOnly="true">
      <xsd:simpleType>
        <xsd:restriction base="dms:Text"/>
      </xsd:simpleType>
    </xsd:element>
    <xsd:element name="MediaServiceSearchProperties" ma:index="3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041eb7-80fd-4008-ac2e-210b386c0e11"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c05da14-1a8a-4e63-a072-57f16b81ed05}" ma:internalName="TaxCatchAll" ma:showField="CatchAllData" ma:web="3d041eb7-80fd-4008-ac2e-210b386c0e11">
      <xsd:complexType>
        <xsd:complexContent>
          <xsd:extension base="dms:MultiChoiceLookup">
            <xsd:sequence>
              <xsd:element name="Value" type="dms:Lookup" maxOccurs="unbounded" minOccurs="0" nillable="true"/>
            </xsd:sequence>
          </xsd:extension>
        </xsd:complexContent>
      </xsd:complexType>
    </xsd:element>
    <xsd:element name="TaxKeywordTaxHTField" ma:index="19" nillable="true" ma:taxonomy="true" ma:internalName="TaxKeywordTaxHTField" ma:taxonomyFieldName="TaxKeyword" ma:displayName="Tags" ma:fieldId="{23f27201-bee3-471e-b2e7-b64fd8b7ca38}" ma:taxonomyMulti="true" ma:sspId="bbe92c9f-cbd9-40b6-b43f-917124bfc720" ma:termSetId="00000000-0000-0000-0000-000000000000" ma:anchorId="00000000-0000-0000-0000-000000000000" ma:open="true" ma:isKeyword="true">
      <xsd:complexType>
        <xsd:sequence>
          <xsd:element ref="pc:Terms" minOccurs="0" maxOccurs="1"/>
        </xsd:sequence>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evel5 xmlns="984492b4-dcc0-406b-bdb6-6c9dc9d86328" xsi:nil="true"/>
    <SubFunction xmlns="984492b4-dcc0-406b-bdb6-6c9dc9d86328">Unpaid Wages</SubFunction>
    <f9e44963020c446c9b5eef262617a23b xmlns="984492b4-dcc0-406b-bdb6-6c9dc9d86328">
      <Terms xmlns="http://schemas.microsoft.com/office/infopath/2007/PartnerControls">
        <TermInfo xmlns="http://schemas.microsoft.com/office/infopath/2007/PartnerControls">
          <TermName xmlns="http://schemas.microsoft.com/office/infopath/2007/PartnerControls">Employment Law</TermName>
          <TermId xmlns="http://schemas.microsoft.com/office/infopath/2007/PartnerControls">8c49f696-a9dd-4412-ab00-610f17e15c8f</TermId>
        </TermInfo>
      </Terms>
    </f9e44963020c446c9b5eef262617a23b>
    <TaxCatchAll xmlns="3d041eb7-80fd-4008-ac2e-210b386c0e11">
      <Value>31</Value>
      <Value>380</Value>
      <Value>1473</Value>
    </TaxCatchAll>
    <lcf76f155ced4ddcb4097134ff3c332f xmlns="984492b4-dcc0-406b-bdb6-6c9dc9d86328">
      <Terms xmlns="http://schemas.microsoft.com/office/infopath/2007/PartnerControls"/>
    </lcf76f155ced4ddcb4097134ff3c332f>
    <l310e80b780a42f79a2604d72b247c95 xmlns="984492b4-dcc0-406b-bdb6-6c9dc9d86328">
      <Terms xmlns="http://schemas.microsoft.com/office/infopath/2007/PartnerControls">
        <TermInfo xmlns="http://schemas.microsoft.com/office/infopath/2007/PartnerControls">
          <TermName xmlns="http://schemas.microsoft.com/office/infopath/2007/PartnerControls">2025</TermName>
          <TermId xmlns="http://schemas.microsoft.com/office/infopath/2007/PartnerControls">09a5d3f5-c3f1-45d2-8513-19f45ad62e94</TermId>
        </TermInfo>
      </Terms>
    </l310e80b780a42f79a2604d72b247c95>
    <Level4 xmlns="984492b4-dcc0-406b-bdb6-6c9dc9d86328" xsi:nil="true"/>
    <b6b7a3ed824d4b1cb34ab84cdca8962c xmlns="984492b4-dcc0-406b-bdb6-6c9dc9d86328">
      <Terms xmlns="http://schemas.microsoft.com/office/infopath/2007/PartnerControls">
        <TermInfo xmlns="http://schemas.microsoft.com/office/infopath/2007/PartnerControls">
          <TermName xmlns="http://schemas.microsoft.com/office/infopath/2007/PartnerControls">CLE, Capacity Building, Presentations</TermName>
          <TermId xmlns="http://schemas.microsoft.com/office/infopath/2007/PartnerControls">c6cdcbc8-840d-45e2-add7-0ca6fbd53dde</TermId>
        </TermInfo>
      </Terms>
    </b6b7a3ed824d4b1cb34ab84cdca8962c>
    <TaxKeywordTaxHTField xmlns="3d041eb7-80fd-4008-ac2e-210b386c0e11">
      <Terms xmlns="http://schemas.microsoft.com/office/infopath/2007/PartnerControls"/>
    </TaxKeywordTaxHTField>
  </documentManagement>
</p:properties>
</file>

<file path=customXml/itemProps1.xml><?xml version="1.0" encoding="utf-8"?>
<ds:datastoreItem xmlns:ds="http://schemas.openxmlformats.org/officeDocument/2006/customXml" ds:itemID="{AFE3D9E4-B605-420E-98E9-CD80727D455F}">
  <ds:schemaRefs>
    <ds:schemaRef ds:uri="http://schemas.microsoft.com/sharepoint/v3/contenttype/forms"/>
  </ds:schemaRefs>
</ds:datastoreItem>
</file>

<file path=customXml/itemProps2.xml><?xml version="1.0" encoding="utf-8"?>
<ds:datastoreItem xmlns:ds="http://schemas.openxmlformats.org/officeDocument/2006/customXml" ds:itemID="{00D7E7FD-0636-40C4-B4E9-DDA605BC98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4492b4-dcc0-406b-bdb6-6c9dc9d86328"/>
    <ds:schemaRef ds:uri="3d041eb7-80fd-4008-ac2e-210b386c0e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B8F0206-EE14-462B-9EC3-D5DF2C758100}">
  <ds:schemaRefs>
    <ds:schemaRef ds:uri="http://schemas.microsoft.com/office/2006/metadata/properties"/>
    <ds:schemaRef ds:uri="http://schemas.microsoft.com/office/infopath/2007/PartnerControls"/>
    <ds:schemaRef ds:uri="984492b4-dcc0-406b-bdb6-6c9dc9d86328"/>
    <ds:schemaRef ds:uri="3d041eb7-80fd-4008-ac2e-210b386c0e11"/>
  </ds:schemaRefs>
</ds:datastoreItem>
</file>

<file path=docProps/app.xml><?xml version="1.0" encoding="utf-8"?>
<Properties xmlns="http://schemas.openxmlformats.org/officeDocument/2006/extended-properties" xmlns:vt="http://schemas.openxmlformats.org/officeDocument/2006/docPropsVTypes">
  <TotalTime>4909</TotalTime>
  <Words>1623</Words>
  <Application>Microsoft Office PowerPoint</Application>
  <PresentationFormat>Widescreen</PresentationFormat>
  <Paragraphs>206</Paragraphs>
  <Slides>24</Slides>
  <Notes>13</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Acknowledgement of Country </vt:lpstr>
      <vt:lpstr>Who are we?</vt:lpstr>
      <vt:lpstr>The information provided in this presentation is for information only.​ ​ It should not be relied on as legal advice.  ​ </vt:lpstr>
      <vt:lpstr>Outline of discussion</vt:lpstr>
      <vt:lpstr>PowerPoint Presentation</vt:lpstr>
      <vt:lpstr>Spotting the signs: wage theft</vt:lpstr>
      <vt:lpstr>Entitlements for all employees</vt:lpstr>
      <vt:lpstr>National Employment Standards</vt:lpstr>
      <vt:lpstr>Leave entitlements</vt:lpstr>
      <vt:lpstr>Awards</vt:lpstr>
      <vt:lpstr>National minimum wage</vt:lpstr>
      <vt:lpstr>Meet Fabiana</vt:lpstr>
      <vt:lpstr>The issues</vt:lpstr>
      <vt:lpstr>Let's help Fabiana</vt:lpstr>
      <vt:lpstr>Let’s find out her proper entitlements</vt:lpstr>
      <vt:lpstr>What is her classification?</vt:lpstr>
      <vt:lpstr>What is her correct pay?</vt:lpstr>
      <vt:lpstr>What else do we need to check?</vt:lpstr>
      <vt:lpstr>What is Fabiana owed?</vt:lpstr>
      <vt:lpstr>What about superannuation?</vt:lpstr>
      <vt:lpstr>How does Fabiana get her money back?</vt:lpstr>
      <vt:lpstr>PowerPoint Presentation</vt:lpstr>
      <vt:lpstr>Who can we help?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Yuva Harish</dc:creator>
  <cp:lastModifiedBy>Seri Feldman-Gubbay</cp:lastModifiedBy>
  <cp:revision>275</cp:revision>
  <dcterms:created xsi:type="dcterms:W3CDTF">2023-11-09T21:57:26Z</dcterms:created>
  <dcterms:modified xsi:type="dcterms:W3CDTF">2025-06-24T05:06:40Z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0x0101004AEAAF42204D254B837A298C3A46D6B1</vt:lpwstr>
  </property>
  <property fmtid="{D5CDD505-2E9C-101B-9397-08002B2CF9AE}" pid="3" name="TaxKeyword">
    <vt:lpwstr/>
  </property>
  <property fmtid="{D5CDD505-2E9C-101B-9397-08002B2CF9AE}" pid="4" name="MediaServiceImageTags">
    <vt:lpwstr/>
  </property>
  <property fmtid="{D5CDD505-2E9C-101B-9397-08002B2CF9AE}" pid="5" name="Function">
    <vt:lpwstr>380;#CLE, Capacity Building, Presentations|c6cdcbc8-840d-45e2-add7-0ca6fbd53dde</vt:lpwstr>
  </property>
  <property fmtid="{D5CDD505-2E9C-101B-9397-08002B2CF9AE}" pid="6" name="Year">
    <vt:lpwstr>1473;#2025|09a5d3f5-c3f1-45d2-8513-19f45ad62e94</vt:lpwstr>
  </property>
  <property fmtid="{D5CDD505-2E9C-101B-9397-08002B2CF9AE}" pid="7" name="Area">
    <vt:lpwstr>31;#Employment Law|8c49f696-a9dd-4412-ab00-610f17e15c8f</vt:lpwstr>
  </property>
</Properties>
</file>