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4" r:id="rId4"/>
    <p:sldMasterId id="2147483674" r:id="rId5"/>
  </p:sldMasterIdLst>
  <p:notesMasterIdLst>
    <p:notesMasterId r:id="rId74"/>
  </p:notesMasterIdLst>
  <p:sldIdLst>
    <p:sldId id="256" r:id="rId6"/>
    <p:sldId id="279" r:id="rId7"/>
    <p:sldId id="281" r:id="rId8"/>
    <p:sldId id="258" r:id="rId9"/>
    <p:sldId id="821" r:id="rId10"/>
    <p:sldId id="822" r:id="rId11"/>
    <p:sldId id="823" r:id="rId12"/>
    <p:sldId id="824" r:id="rId13"/>
    <p:sldId id="826" r:id="rId14"/>
    <p:sldId id="282" r:id="rId15"/>
    <p:sldId id="829" r:id="rId16"/>
    <p:sldId id="830" r:id="rId17"/>
    <p:sldId id="796" r:id="rId18"/>
    <p:sldId id="831" r:id="rId19"/>
    <p:sldId id="832" r:id="rId20"/>
    <p:sldId id="833" r:id="rId21"/>
    <p:sldId id="834" r:id="rId22"/>
    <p:sldId id="835" r:id="rId23"/>
    <p:sldId id="836" r:id="rId24"/>
    <p:sldId id="290" r:id="rId25"/>
    <p:sldId id="837" r:id="rId26"/>
    <p:sldId id="838" r:id="rId27"/>
    <p:sldId id="839" r:id="rId28"/>
    <p:sldId id="840" r:id="rId29"/>
    <p:sldId id="841" r:id="rId30"/>
    <p:sldId id="842" r:id="rId31"/>
    <p:sldId id="843" r:id="rId32"/>
    <p:sldId id="827" r:id="rId33"/>
    <p:sldId id="844" r:id="rId34"/>
    <p:sldId id="845" r:id="rId35"/>
    <p:sldId id="848" r:id="rId36"/>
    <p:sldId id="849" r:id="rId37"/>
    <p:sldId id="850" r:id="rId38"/>
    <p:sldId id="846" r:id="rId39"/>
    <p:sldId id="847" r:id="rId40"/>
    <p:sldId id="851" r:id="rId41"/>
    <p:sldId id="852" r:id="rId42"/>
    <p:sldId id="853" r:id="rId43"/>
    <p:sldId id="854" r:id="rId44"/>
    <p:sldId id="855" r:id="rId45"/>
    <p:sldId id="856" r:id="rId46"/>
    <p:sldId id="857" r:id="rId47"/>
    <p:sldId id="859" r:id="rId48"/>
    <p:sldId id="860" r:id="rId49"/>
    <p:sldId id="828" r:id="rId50"/>
    <p:sldId id="858" r:id="rId51"/>
    <p:sldId id="861" r:id="rId52"/>
    <p:sldId id="862" r:id="rId53"/>
    <p:sldId id="863" r:id="rId54"/>
    <p:sldId id="864" r:id="rId55"/>
    <p:sldId id="865" r:id="rId56"/>
    <p:sldId id="866" r:id="rId57"/>
    <p:sldId id="867" r:id="rId58"/>
    <p:sldId id="868" r:id="rId59"/>
    <p:sldId id="872" r:id="rId60"/>
    <p:sldId id="873" r:id="rId61"/>
    <p:sldId id="874" r:id="rId62"/>
    <p:sldId id="875" r:id="rId63"/>
    <p:sldId id="876" r:id="rId64"/>
    <p:sldId id="877" r:id="rId65"/>
    <p:sldId id="878" r:id="rId66"/>
    <p:sldId id="879" r:id="rId67"/>
    <p:sldId id="814" r:id="rId68"/>
    <p:sldId id="880" r:id="rId69"/>
    <p:sldId id="800" r:id="rId70"/>
    <p:sldId id="801" r:id="rId71"/>
    <p:sldId id="806" r:id="rId72"/>
    <p:sldId id="807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2"/>
    <p:restoredTop sz="78099" autoAdjust="0"/>
  </p:normalViewPr>
  <p:slideViewPr>
    <p:cSldViewPr snapToGrid="0" snapToObjects="1">
      <p:cViewPr varScale="1">
        <p:scale>
          <a:sx n="95" d="100"/>
          <a:sy n="95" d="100"/>
        </p:scale>
        <p:origin x="10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07CE0-6F17-D446-9946-D529860BDB2B}" type="doc">
      <dgm:prSet loTypeId="urn:microsoft.com/office/officeart/2005/8/layout/chevron1" loCatId="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19F19323-CD03-684A-B8BC-49698C0DD26A}">
      <dgm:prSet phldrT="[Text]"/>
      <dgm:spPr/>
      <dgm:t>
        <a:bodyPr/>
        <a:lstStyle/>
        <a:p>
          <a:r>
            <a:rPr lang="en-US" dirty="0"/>
            <a:t>Internal Dispute Resolution (IDR) </a:t>
          </a:r>
        </a:p>
      </dgm:t>
    </dgm:pt>
    <dgm:pt modelId="{459E3105-D76B-C84E-A2A5-F38789213304}" type="parTrans" cxnId="{21BD6D8F-F637-9F46-A503-A8B53C0737F5}">
      <dgm:prSet/>
      <dgm:spPr/>
      <dgm:t>
        <a:bodyPr/>
        <a:lstStyle/>
        <a:p>
          <a:endParaRPr lang="en-US"/>
        </a:p>
      </dgm:t>
    </dgm:pt>
    <dgm:pt modelId="{014DCD73-999E-3D45-B22D-21DCC1CF6CF0}" type="sibTrans" cxnId="{21BD6D8F-F637-9F46-A503-A8B53C0737F5}">
      <dgm:prSet/>
      <dgm:spPr/>
      <dgm:t>
        <a:bodyPr/>
        <a:lstStyle/>
        <a:p>
          <a:endParaRPr lang="en-US"/>
        </a:p>
      </dgm:t>
    </dgm:pt>
    <dgm:pt modelId="{5F2F88CF-0246-E346-9555-FE3F66064B95}">
      <dgm:prSet phldrT="[Text]"/>
      <dgm:spPr/>
      <dgm:t>
        <a:bodyPr/>
        <a:lstStyle/>
        <a:p>
          <a:r>
            <a:rPr lang="en-US" dirty="0"/>
            <a:t>External Dispute Resolution (EDR)</a:t>
          </a:r>
        </a:p>
      </dgm:t>
    </dgm:pt>
    <dgm:pt modelId="{6EE3FDA8-9DD6-7E40-9C56-384644EED350}" type="parTrans" cxnId="{9AB911E7-FB4A-7045-9025-5992C227579E}">
      <dgm:prSet/>
      <dgm:spPr/>
      <dgm:t>
        <a:bodyPr/>
        <a:lstStyle/>
        <a:p>
          <a:endParaRPr lang="en-US"/>
        </a:p>
      </dgm:t>
    </dgm:pt>
    <dgm:pt modelId="{7D908DFB-ECA1-004B-9240-7C5FB4EBEF00}" type="sibTrans" cxnId="{9AB911E7-FB4A-7045-9025-5992C227579E}">
      <dgm:prSet/>
      <dgm:spPr/>
      <dgm:t>
        <a:bodyPr/>
        <a:lstStyle/>
        <a:p>
          <a:endParaRPr lang="en-US"/>
        </a:p>
      </dgm:t>
    </dgm:pt>
    <dgm:pt modelId="{475C07B8-43AE-1D47-9EDB-557CFAE8B6E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Court</a:t>
          </a:r>
        </a:p>
      </dgm:t>
    </dgm:pt>
    <dgm:pt modelId="{711306ED-B9DD-3343-8E1A-D20A93173FE7}" type="parTrans" cxnId="{4E393D87-8861-4641-9ADD-833095BF7E73}">
      <dgm:prSet/>
      <dgm:spPr/>
      <dgm:t>
        <a:bodyPr/>
        <a:lstStyle/>
        <a:p>
          <a:endParaRPr lang="en-US"/>
        </a:p>
      </dgm:t>
    </dgm:pt>
    <dgm:pt modelId="{848413E3-8265-5945-9175-A87AE33C9C36}" type="sibTrans" cxnId="{4E393D87-8861-4641-9ADD-833095BF7E73}">
      <dgm:prSet/>
      <dgm:spPr/>
      <dgm:t>
        <a:bodyPr/>
        <a:lstStyle/>
        <a:p>
          <a:endParaRPr lang="en-US"/>
        </a:p>
      </dgm:t>
    </dgm:pt>
    <dgm:pt modelId="{87A50223-B5FA-7C4F-A999-62C8A9A32701}" type="pres">
      <dgm:prSet presAssocID="{5E807CE0-6F17-D446-9946-D529860BDB2B}" presName="Name0" presStyleCnt="0">
        <dgm:presLayoutVars>
          <dgm:dir/>
          <dgm:animLvl val="lvl"/>
          <dgm:resizeHandles val="exact"/>
        </dgm:presLayoutVars>
      </dgm:prSet>
      <dgm:spPr/>
    </dgm:pt>
    <dgm:pt modelId="{04B91B47-44DA-7240-B28C-9BD164D5E1F4}" type="pres">
      <dgm:prSet presAssocID="{19F19323-CD03-684A-B8BC-49698C0DD26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4EEE71D-0C33-D740-A870-44D6BC3E92E5}" type="pres">
      <dgm:prSet presAssocID="{014DCD73-999E-3D45-B22D-21DCC1CF6CF0}" presName="parTxOnlySpace" presStyleCnt="0"/>
      <dgm:spPr/>
    </dgm:pt>
    <dgm:pt modelId="{784FFD79-1484-7B48-AF30-B12A9498E85F}" type="pres">
      <dgm:prSet presAssocID="{5F2F88CF-0246-E346-9555-FE3F66064B9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8B7CF3B-6D75-BF4E-A286-EB3D04D14EDD}" type="pres">
      <dgm:prSet presAssocID="{7D908DFB-ECA1-004B-9240-7C5FB4EBEF00}" presName="parTxOnlySpace" presStyleCnt="0"/>
      <dgm:spPr/>
    </dgm:pt>
    <dgm:pt modelId="{2AEED15E-8836-7A49-B839-4B55AA08BF5C}" type="pres">
      <dgm:prSet presAssocID="{475C07B8-43AE-1D47-9EDB-557CFAE8B6E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354CB3E-B42B-334F-B158-635A2A0C3AA7}" type="presOf" srcId="{475C07B8-43AE-1D47-9EDB-557CFAE8B6EA}" destId="{2AEED15E-8836-7A49-B839-4B55AA08BF5C}" srcOrd="0" destOrd="0" presId="urn:microsoft.com/office/officeart/2005/8/layout/chevron1"/>
    <dgm:cxn modelId="{4E393D87-8861-4641-9ADD-833095BF7E73}" srcId="{5E807CE0-6F17-D446-9946-D529860BDB2B}" destId="{475C07B8-43AE-1D47-9EDB-557CFAE8B6EA}" srcOrd="2" destOrd="0" parTransId="{711306ED-B9DD-3343-8E1A-D20A93173FE7}" sibTransId="{848413E3-8265-5945-9175-A87AE33C9C36}"/>
    <dgm:cxn modelId="{FA4EAE8C-427C-D447-A7F3-D52C6133DD95}" type="presOf" srcId="{19F19323-CD03-684A-B8BC-49698C0DD26A}" destId="{04B91B47-44DA-7240-B28C-9BD164D5E1F4}" srcOrd="0" destOrd="0" presId="urn:microsoft.com/office/officeart/2005/8/layout/chevron1"/>
    <dgm:cxn modelId="{21BD6D8F-F637-9F46-A503-A8B53C0737F5}" srcId="{5E807CE0-6F17-D446-9946-D529860BDB2B}" destId="{19F19323-CD03-684A-B8BC-49698C0DD26A}" srcOrd="0" destOrd="0" parTransId="{459E3105-D76B-C84E-A2A5-F38789213304}" sibTransId="{014DCD73-999E-3D45-B22D-21DCC1CF6CF0}"/>
    <dgm:cxn modelId="{672A15AE-9D8F-8842-87A5-1DEFDC5D1995}" type="presOf" srcId="{5F2F88CF-0246-E346-9555-FE3F66064B95}" destId="{784FFD79-1484-7B48-AF30-B12A9498E85F}" srcOrd="0" destOrd="0" presId="urn:microsoft.com/office/officeart/2005/8/layout/chevron1"/>
    <dgm:cxn modelId="{B6BF45CA-2A0C-704E-A792-0E570B6F7AA4}" type="presOf" srcId="{5E807CE0-6F17-D446-9946-D529860BDB2B}" destId="{87A50223-B5FA-7C4F-A999-62C8A9A32701}" srcOrd="0" destOrd="0" presId="urn:microsoft.com/office/officeart/2005/8/layout/chevron1"/>
    <dgm:cxn modelId="{9AB911E7-FB4A-7045-9025-5992C227579E}" srcId="{5E807CE0-6F17-D446-9946-D529860BDB2B}" destId="{5F2F88CF-0246-E346-9555-FE3F66064B95}" srcOrd="1" destOrd="0" parTransId="{6EE3FDA8-9DD6-7E40-9C56-384644EED350}" sibTransId="{7D908DFB-ECA1-004B-9240-7C5FB4EBEF00}"/>
    <dgm:cxn modelId="{F12160A7-51AE-2C47-8B83-090BDAA484EB}" type="presParOf" srcId="{87A50223-B5FA-7C4F-A999-62C8A9A32701}" destId="{04B91B47-44DA-7240-B28C-9BD164D5E1F4}" srcOrd="0" destOrd="0" presId="urn:microsoft.com/office/officeart/2005/8/layout/chevron1"/>
    <dgm:cxn modelId="{E2652A47-5D65-574C-9B23-BE784751AE0E}" type="presParOf" srcId="{87A50223-B5FA-7C4F-A999-62C8A9A32701}" destId="{84EEE71D-0C33-D740-A870-44D6BC3E92E5}" srcOrd="1" destOrd="0" presId="urn:microsoft.com/office/officeart/2005/8/layout/chevron1"/>
    <dgm:cxn modelId="{47024BD7-7D04-344F-BBBB-FB1278622035}" type="presParOf" srcId="{87A50223-B5FA-7C4F-A999-62C8A9A32701}" destId="{784FFD79-1484-7B48-AF30-B12A9498E85F}" srcOrd="2" destOrd="0" presId="urn:microsoft.com/office/officeart/2005/8/layout/chevron1"/>
    <dgm:cxn modelId="{01507FB3-2633-6044-9FE6-162B1EDD8556}" type="presParOf" srcId="{87A50223-B5FA-7C4F-A999-62C8A9A32701}" destId="{B8B7CF3B-6D75-BF4E-A286-EB3D04D14EDD}" srcOrd="3" destOrd="0" presId="urn:microsoft.com/office/officeart/2005/8/layout/chevron1"/>
    <dgm:cxn modelId="{6EB151A9-662B-A344-A81A-820675E0561B}" type="presParOf" srcId="{87A50223-B5FA-7C4F-A999-62C8A9A32701}" destId="{2AEED15E-8836-7A49-B839-4B55AA08BF5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6445AD-9C7C-B044-A283-8D314662F713}" type="doc">
      <dgm:prSet loTypeId="urn:microsoft.com/office/officeart/2005/8/layout/cycle7" loCatId="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8433476-B338-A84C-986C-D81045F58FF7}">
      <dgm:prSet phldrT="[Text]"/>
      <dgm:spPr>
        <a:solidFill>
          <a:srgbClr val="131414"/>
        </a:solidFill>
      </dgm:spPr>
      <dgm:t>
        <a:bodyPr/>
        <a:lstStyle/>
        <a:p>
          <a:r>
            <a:rPr lang="en-US" dirty="0"/>
            <a:t>Debt Collection Agency</a:t>
          </a:r>
        </a:p>
      </dgm:t>
    </dgm:pt>
    <dgm:pt modelId="{548AF85E-3E65-7A4F-A02E-33DE24BF5CD4}" type="parTrans" cxnId="{460505FE-6506-094B-B41C-F1B80AF785F2}">
      <dgm:prSet/>
      <dgm:spPr/>
      <dgm:t>
        <a:bodyPr/>
        <a:lstStyle/>
        <a:p>
          <a:endParaRPr lang="en-US"/>
        </a:p>
      </dgm:t>
    </dgm:pt>
    <dgm:pt modelId="{47771890-4822-F14F-926B-779CB3B0B710}" type="sibTrans" cxnId="{460505FE-6506-094B-B41C-F1B80AF785F2}">
      <dgm:prSet/>
      <dgm:spPr>
        <a:solidFill>
          <a:srgbClr val="131414"/>
        </a:solidFill>
      </dgm:spPr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CDC6D21-BC8C-0843-8D64-F119517E178A}">
      <dgm:prSet phldrT="[Text]"/>
      <dgm:spPr>
        <a:solidFill>
          <a:srgbClr val="000090"/>
        </a:solidFill>
      </dgm:spPr>
      <dgm:t>
        <a:bodyPr/>
        <a:lstStyle/>
        <a:p>
          <a:r>
            <a:rPr lang="en-US" dirty="0">
              <a:solidFill>
                <a:srgbClr val="FFFFFF"/>
              </a:solidFill>
            </a:rPr>
            <a:t>Creditor</a:t>
          </a:r>
        </a:p>
      </dgm:t>
    </dgm:pt>
    <dgm:pt modelId="{A2BC778E-8F37-AB40-80DB-89047A031163}" type="parTrans" cxnId="{8BC35A72-BF72-CD49-9158-8DCE1EE34CC8}">
      <dgm:prSet/>
      <dgm:spPr/>
      <dgm:t>
        <a:bodyPr/>
        <a:lstStyle/>
        <a:p>
          <a:endParaRPr lang="en-US"/>
        </a:p>
      </dgm:t>
    </dgm:pt>
    <dgm:pt modelId="{EDE8D5BF-68AF-D54E-98FB-524DFF0009A3}" type="sibTrans" cxnId="{8BC35A72-BF72-CD49-9158-8DCE1EE34CC8}">
      <dgm:prSet/>
      <dgm:spPr>
        <a:solidFill>
          <a:srgbClr val="000090"/>
        </a:solidFill>
      </dgm:spPr>
      <dgm:t>
        <a:bodyPr/>
        <a:lstStyle/>
        <a:p>
          <a:endParaRPr lang="en-US"/>
        </a:p>
      </dgm:t>
    </dgm:pt>
    <dgm:pt modelId="{4E04DF8C-6335-1246-94D5-7E870F14E3E1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/>
            <a:t>Debtor</a:t>
          </a:r>
        </a:p>
      </dgm:t>
    </dgm:pt>
    <dgm:pt modelId="{6D1F28BA-543E-1E44-87A7-82DD3942840B}" type="parTrans" cxnId="{2F026199-1CAE-5C4B-B048-8C131DD01CBF}">
      <dgm:prSet/>
      <dgm:spPr/>
      <dgm:t>
        <a:bodyPr/>
        <a:lstStyle/>
        <a:p>
          <a:endParaRPr lang="en-US"/>
        </a:p>
      </dgm:t>
    </dgm:pt>
    <dgm:pt modelId="{8FCDC368-A1F2-FC49-AB94-75731D20DC76}" type="sibTrans" cxnId="{2F026199-1CAE-5C4B-B048-8C131DD01CBF}">
      <dgm:prSet/>
      <dgm:spPr>
        <a:solidFill>
          <a:srgbClr val="131414"/>
        </a:solidFill>
      </dgm:spPr>
      <dgm:t>
        <a:bodyPr/>
        <a:lstStyle/>
        <a:p>
          <a:endParaRPr lang="en-US">
            <a:solidFill>
              <a:srgbClr val="D1694C"/>
            </a:solidFill>
          </a:endParaRPr>
        </a:p>
      </dgm:t>
    </dgm:pt>
    <dgm:pt modelId="{2816234F-55A0-BC45-B1D0-E59DF25331FA}" type="pres">
      <dgm:prSet presAssocID="{5B6445AD-9C7C-B044-A283-8D314662F713}" presName="Name0" presStyleCnt="0">
        <dgm:presLayoutVars>
          <dgm:dir/>
          <dgm:resizeHandles val="exact"/>
        </dgm:presLayoutVars>
      </dgm:prSet>
      <dgm:spPr/>
    </dgm:pt>
    <dgm:pt modelId="{710E508E-E58D-8548-B09E-8EEC03DC94FC}" type="pres">
      <dgm:prSet presAssocID="{98433476-B338-A84C-986C-D81045F58FF7}" presName="node" presStyleLbl="node1" presStyleIdx="0" presStyleCnt="3" custRadScaleRad="48712" custRadScaleInc="294262">
        <dgm:presLayoutVars>
          <dgm:bulletEnabled val="1"/>
        </dgm:presLayoutVars>
      </dgm:prSet>
      <dgm:spPr/>
    </dgm:pt>
    <dgm:pt modelId="{E9EA48CC-C371-8247-8868-1808D6CBA233}" type="pres">
      <dgm:prSet presAssocID="{47771890-4822-F14F-926B-779CB3B0B710}" presName="sibTrans" presStyleLbl="sibTrans2D1" presStyleIdx="0" presStyleCnt="3" custScaleX="114661" custLinFactNeighborX="8384" custLinFactNeighborY="-2604"/>
      <dgm:spPr>
        <a:prstGeom prst="leftRightArrow">
          <a:avLst/>
        </a:prstGeom>
      </dgm:spPr>
    </dgm:pt>
    <dgm:pt modelId="{2BF26A1B-3497-A044-80B7-B2093F2E9A50}" type="pres">
      <dgm:prSet presAssocID="{47771890-4822-F14F-926B-779CB3B0B710}" presName="connectorText" presStyleLbl="sibTrans2D1" presStyleIdx="0" presStyleCnt="3"/>
      <dgm:spPr/>
    </dgm:pt>
    <dgm:pt modelId="{FE2A4031-928C-D943-8B79-96AEA44AB009}" type="pres">
      <dgm:prSet presAssocID="{FCDC6D21-BC8C-0843-8D64-F119517E178A}" presName="node" presStyleLbl="node1" presStyleIdx="1" presStyleCnt="3" custRadScaleRad="152974" custRadScaleInc="-105848">
        <dgm:presLayoutVars>
          <dgm:bulletEnabled val="1"/>
        </dgm:presLayoutVars>
      </dgm:prSet>
      <dgm:spPr/>
    </dgm:pt>
    <dgm:pt modelId="{0BC0B94C-D333-6A40-A93D-2064F700D164}" type="pres">
      <dgm:prSet presAssocID="{EDE8D5BF-68AF-D54E-98FB-524DFF0009A3}" presName="sibTrans" presStyleLbl="sibTrans2D1" presStyleIdx="1" presStyleCnt="3" custScaleX="169317" custLinFactNeighborX="368" custLinFactNeighborY="63803"/>
      <dgm:spPr>
        <a:prstGeom prst="rightArrow">
          <a:avLst/>
        </a:prstGeom>
      </dgm:spPr>
    </dgm:pt>
    <dgm:pt modelId="{D36227C2-2734-D74C-95ED-D63EC8E7F4B8}" type="pres">
      <dgm:prSet presAssocID="{EDE8D5BF-68AF-D54E-98FB-524DFF0009A3}" presName="connectorText" presStyleLbl="sibTrans2D1" presStyleIdx="1" presStyleCnt="3"/>
      <dgm:spPr/>
    </dgm:pt>
    <dgm:pt modelId="{E600B496-3686-D341-80B0-0A09709B28C3}" type="pres">
      <dgm:prSet presAssocID="{4E04DF8C-6335-1246-94D5-7E870F14E3E1}" presName="node" presStyleLbl="node1" presStyleIdx="2" presStyleCnt="3" custRadScaleRad="158717" custRadScaleInc="104682">
        <dgm:presLayoutVars>
          <dgm:bulletEnabled val="1"/>
        </dgm:presLayoutVars>
      </dgm:prSet>
      <dgm:spPr/>
    </dgm:pt>
    <dgm:pt modelId="{505D052C-6B57-D747-8B84-DB4B6A60CD36}" type="pres">
      <dgm:prSet presAssocID="{8FCDC368-A1F2-FC49-AB94-75731D20DC76}" presName="sibTrans" presStyleLbl="sibTrans2D1" presStyleIdx="2" presStyleCnt="3" custScaleX="114114" custLinFactNeighborX="-7617" custLinFactNeighborY="-6022"/>
      <dgm:spPr>
        <a:prstGeom prst="leftArrow">
          <a:avLst/>
        </a:prstGeom>
      </dgm:spPr>
    </dgm:pt>
    <dgm:pt modelId="{B64E5A9B-F6C3-B040-83DC-788ED70BA01B}" type="pres">
      <dgm:prSet presAssocID="{8FCDC368-A1F2-FC49-AB94-75731D20DC76}" presName="connectorText" presStyleLbl="sibTrans2D1" presStyleIdx="2" presStyleCnt="3"/>
      <dgm:spPr/>
    </dgm:pt>
  </dgm:ptLst>
  <dgm:cxnLst>
    <dgm:cxn modelId="{6EADF107-0B62-424C-AE21-D35D3F3D4C3A}" type="presOf" srcId="{5B6445AD-9C7C-B044-A283-8D314662F713}" destId="{2816234F-55A0-BC45-B1D0-E59DF25331FA}" srcOrd="0" destOrd="0" presId="urn:microsoft.com/office/officeart/2005/8/layout/cycle7"/>
    <dgm:cxn modelId="{9F0F625F-864C-A64B-A9EA-9CAD595044CF}" type="presOf" srcId="{8FCDC368-A1F2-FC49-AB94-75731D20DC76}" destId="{505D052C-6B57-D747-8B84-DB4B6A60CD36}" srcOrd="0" destOrd="0" presId="urn:microsoft.com/office/officeart/2005/8/layout/cycle7"/>
    <dgm:cxn modelId="{D410F764-29DC-EA4B-AF77-E7371412DCB1}" type="presOf" srcId="{4E04DF8C-6335-1246-94D5-7E870F14E3E1}" destId="{E600B496-3686-D341-80B0-0A09709B28C3}" srcOrd="0" destOrd="0" presId="urn:microsoft.com/office/officeart/2005/8/layout/cycle7"/>
    <dgm:cxn modelId="{53B2A070-93C4-6343-BCC3-A6CA5CCF0545}" type="presOf" srcId="{47771890-4822-F14F-926B-779CB3B0B710}" destId="{E9EA48CC-C371-8247-8868-1808D6CBA233}" srcOrd="0" destOrd="0" presId="urn:microsoft.com/office/officeart/2005/8/layout/cycle7"/>
    <dgm:cxn modelId="{8BC35A72-BF72-CD49-9158-8DCE1EE34CC8}" srcId="{5B6445AD-9C7C-B044-A283-8D314662F713}" destId="{FCDC6D21-BC8C-0843-8D64-F119517E178A}" srcOrd="1" destOrd="0" parTransId="{A2BC778E-8F37-AB40-80DB-89047A031163}" sibTransId="{EDE8D5BF-68AF-D54E-98FB-524DFF0009A3}"/>
    <dgm:cxn modelId="{F78CCD77-1887-DF4D-828D-EBE6213BA5A6}" type="presOf" srcId="{47771890-4822-F14F-926B-779CB3B0B710}" destId="{2BF26A1B-3497-A044-80B7-B2093F2E9A50}" srcOrd="1" destOrd="0" presId="urn:microsoft.com/office/officeart/2005/8/layout/cycle7"/>
    <dgm:cxn modelId="{2F026199-1CAE-5C4B-B048-8C131DD01CBF}" srcId="{5B6445AD-9C7C-B044-A283-8D314662F713}" destId="{4E04DF8C-6335-1246-94D5-7E870F14E3E1}" srcOrd="2" destOrd="0" parTransId="{6D1F28BA-543E-1E44-87A7-82DD3942840B}" sibTransId="{8FCDC368-A1F2-FC49-AB94-75731D20DC76}"/>
    <dgm:cxn modelId="{11218FA6-412C-1E41-A0B8-9D65D591D556}" type="presOf" srcId="{98433476-B338-A84C-986C-D81045F58FF7}" destId="{710E508E-E58D-8548-B09E-8EEC03DC94FC}" srcOrd="0" destOrd="0" presId="urn:microsoft.com/office/officeart/2005/8/layout/cycle7"/>
    <dgm:cxn modelId="{55D09BA6-081C-4340-85A9-F60FA39D1514}" type="presOf" srcId="{EDE8D5BF-68AF-D54E-98FB-524DFF0009A3}" destId="{D36227C2-2734-D74C-95ED-D63EC8E7F4B8}" srcOrd="1" destOrd="0" presId="urn:microsoft.com/office/officeart/2005/8/layout/cycle7"/>
    <dgm:cxn modelId="{8A3564AF-82EE-A14B-A9F1-4604322F830F}" type="presOf" srcId="{FCDC6D21-BC8C-0843-8D64-F119517E178A}" destId="{FE2A4031-928C-D943-8B79-96AEA44AB009}" srcOrd="0" destOrd="0" presId="urn:microsoft.com/office/officeart/2005/8/layout/cycle7"/>
    <dgm:cxn modelId="{42D489CF-9B7B-1D4C-8CAA-04D663F5191C}" type="presOf" srcId="{EDE8D5BF-68AF-D54E-98FB-524DFF0009A3}" destId="{0BC0B94C-D333-6A40-A93D-2064F700D164}" srcOrd="0" destOrd="0" presId="urn:microsoft.com/office/officeart/2005/8/layout/cycle7"/>
    <dgm:cxn modelId="{8F12AAEA-FE69-5E47-8B0F-386728450E78}" type="presOf" srcId="{8FCDC368-A1F2-FC49-AB94-75731D20DC76}" destId="{B64E5A9B-F6C3-B040-83DC-788ED70BA01B}" srcOrd="1" destOrd="0" presId="urn:microsoft.com/office/officeart/2005/8/layout/cycle7"/>
    <dgm:cxn modelId="{460505FE-6506-094B-B41C-F1B80AF785F2}" srcId="{5B6445AD-9C7C-B044-A283-8D314662F713}" destId="{98433476-B338-A84C-986C-D81045F58FF7}" srcOrd="0" destOrd="0" parTransId="{548AF85E-3E65-7A4F-A02E-33DE24BF5CD4}" sibTransId="{47771890-4822-F14F-926B-779CB3B0B710}"/>
    <dgm:cxn modelId="{774F2ACF-AC86-0A47-8B7D-A34F4B612B48}" type="presParOf" srcId="{2816234F-55A0-BC45-B1D0-E59DF25331FA}" destId="{710E508E-E58D-8548-B09E-8EEC03DC94FC}" srcOrd="0" destOrd="0" presId="urn:microsoft.com/office/officeart/2005/8/layout/cycle7"/>
    <dgm:cxn modelId="{55579EC0-F0E2-594E-BE6E-FEC1BC5F2DD0}" type="presParOf" srcId="{2816234F-55A0-BC45-B1D0-E59DF25331FA}" destId="{E9EA48CC-C371-8247-8868-1808D6CBA233}" srcOrd="1" destOrd="0" presId="urn:microsoft.com/office/officeart/2005/8/layout/cycle7"/>
    <dgm:cxn modelId="{3AF85907-8552-744C-9272-FF3E9893C2D6}" type="presParOf" srcId="{E9EA48CC-C371-8247-8868-1808D6CBA233}" destId="{2BF26A1B-3497-A044-80B7-B2093F2E9A50}" srcOrd="0" destOrd="0" presId="urn:microsoft.com/office/officeart/2005/8/layout/cycle7"/>
    <dgm:cxn modelId="{39E5B095-7F5B-C74F-8A2E-DD91B3307785}" type="presParOf" srcId="{2816234F-55A0-BC45-B1D0-E59DF25331FA}" destId="{FE2A4031-928C-D943-8B79-96AEA44AB009}" srcOrd="2" destOrd="0" presId="urn:microsoft.com/office/officeart/2005/8/layout/cycle7"/>
    <dgm:cxn modelId="{06E27B98-9E07-5F4B-BD51-47FB3BD8A907}" type="presParOf" srcId="{2816234F-55A0-BC45-B1D0-E59DF25331FA}" destId="{0BC0B94C-D333-6A40-A93D-2064F700D164}" srcOrd="3" destOrd="0" presId="urn:microsoft.com/office/officeart/2005/8/layout/cycle7"/>
    <dgm:cxn modelId="{370C5A70-6144-9E40-90A4-712C7E24D158}" type="presParOf" srcId="{0BC0B94C-D333-6A40-A93D-2064F700D164}" destId="{D36227C2-2734-D74C-95ED-D63EC8E7F4B8}" srcOrd="0" destOrd="0" presId="urn:microsoft.com/office/officeart/2005/8/layout/cycle7"/>
    <dgm:cxn modelId="{8B3536CE-6265-804A-B7BA-BCC5F114559F}" type="presParOf" srcId="{2816234F-55A0-BC45-B1D0-E59DF25331FA}" destId="{E600B496-3686-D341-80B0-0A09709B28C3}" srcOrd="4" destOrd="0" presId="urn:microsoft.com/office/officeart/2005/8/layout/cycle7"/>
    <dgm:cxn modelId="{26E37CF7-4EDA-9D41-A7D5-C7EE9D637E64}" type="presParOf" srcId="{2816234F-55A0-BC45-B1D0-E59DF25331FA}" destId="{505D052C-6B57-D747-8B84-DB4B6A60CD36}" srcOrd="5" destOrd="0" presId="urn:microsoft.com/office/officeart/2005/8/layout/cycle7"/>
    <dgm:cxn modelId="{C2ED38D4-EFF7-BC4D-9C3D-5F8414F2F09F}" type="presParOf" srcId="{505D052C-6B57-D747-8B84-DB4B6A60CD36}" destId="{B64E5A9B-F6C3-B040-83DC-788ED70BA01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2C3488-4956-054F-8486-6E7955225FB9}" type="doc">
      <dgm:prSet loTypeId="urn:microsoft.com/office/officeart/2005/8/layout/process2" loCatId="" qsTypeId="urn:microsoft.com/office/officeart/2005/8/quickstyle/simple4" qsCatId="simple" csTypeId="urn:microsoft.com/office/officeart/2005/8/colors/colorful1#2" csCatId="colorful" phldr="1"/>
      <dgm:spPr/>
    </dgm:pt>
    <dgm:pt modelId="{BA9768F5-1385-7944-B688-2FCE07E0D818}">
      <dgm:prSet phldrT="[Text]"/>
      <dgm:spPr>
        <a:gradFill rotWithShape="0">
          <a:gsLst>
            <a:gs pos="51000">
              <a:srgbClr val="FFFF00"/>
            </a:gs>
            <a:gs pos="0">
              <a:srgbClr val="FFFF00"/>
            </a:gs>
            <a:gs pos="49000">
              <a:srgbClr val="FFFF00"/>
            </a:gs>
            <a:gs pos="100000">
              <a:srgbClr val="FFFF00"/>
            </a:gs>
          </a:gsLst>
        </a:gra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Overdue</a:t>
          </a:r>
        </a:p>
      </dgm:t>
    </dgm:pt>
    <dgm:pt modelId="{9E6CB01D-FD85-554A-93C6-8B4F23A16156}" type="parTrans" cxnId="{C1731037-0C08-C84B-8263-EFD08F3E7349}">
      <dgm:prSet/>
      <dgm:spPr/>
      <dgm:t>
        <a:bodyPr/>
        <a:lstStyle/>
        <a:p>
          <a:endParaRPr lang="en-US"/>
        </a:p>
      </dgm:t>
    </dgm:pt>
    <dgm:pt modelId="{4CB22688-6F3D-FE43-A0A4-46DCAAFB9836}" type="sibTrans" cxnId="{C1731037-0C08-C84B-8263-EFD08F3E7349}">
      <dgm:prSet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6AD33F35-F941-9341-B670-40A0A6C6102F}">
      <dgm:prSet phldrT="[Text]"/>
      <dgm:spPr>
        <a:gradFill rotWithShape="0">
          <a:gsLst>
            <a:gs pos="0">
              <a:srgbClr val="FF6936"/>
            </a:gs>
            <a:gs pos="50000">
              <a:srgbClr val="FF6936"/>
            </a:gs>
            <a:gs pos="100000">
              <a:srgbClr val="FF6936"/>
            </a:gs>
          </a:gsLst>
        </a:gra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Formal demand</a:t>
          </a:r>
        </a:p>
      </dgm:t>
    </dgm:pt>
    <dgm:pt modelId="{644E8E67-086C-8C41-885B-89E8075A4741}" type="parTrans" cxnId="{F332EEBE-9923-2A4C-8E77-7A6F68E20E48}">
      <dgm:prSet/>
      <dgm:spPr/>
      <dgm:t>
        <a:bodyPr/>
        <a:lstStyle/>
        <a:p>
          <a:endParaRPr lang="en-US"/>
        </a:p>
      </dgm:t>
    </dgm:pt>
    <dgm:pt modelId="{9ED6D0B3-CFC6-7E4E-8C05-0EED897025D9}" type="sibTrans" cxnId="{F332EEBE-9923-2A4C-8E77-7A6F68E20E48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9BF6A036-9553-BB47-BB89-D162808DB3C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Statement of Claim</a:t>
          </a:r>
        </a:p>
      </dgm:t>
    </dgm:pt>
    <dgm:pt modelId="{3050C48B-4D40-C24D-AA44-EE55017FDD41}" type="parTrans" cxnId="{51240292-D63B-0F4C-A0D6-74FD8DB0A179}">
      <dgm:prSet/>
      <dgm:spPr/>
      <dgm:t>
        <a:bodyPr/>
        <a:lstStyle/>
        <a:p>
          <a:endParaRPr lang="en-US"/>
        </a:p>
      </dgm:t>
    </dgm:pt>
    <dgm:pt modelId="{2CE05926-21A2-B644-ADD6-D35D893D6CFE}" type="sibTrans" cxnId="{51240292-D63B-0F4C-A0D6-74FD8DB0A179}">
      <dgm:prSet/>
      <dgm:spPr/>
      <dgm:t>
        <a:bodyPr/>
        <a:lstStyle/>
        <a:p>
          <a:endParaRPr lang="en-US"/>
        </a:p>
      </dgm:t>
    </dgm:pt>
    <dgm:pt modelId="{8C13E1B8-65B0-EE4F-9B59-8133FC440999}" type="pres">
      <dgm:prSet presAssocID="{7F2C3488-4956-054F-8486-6E7955225FB9}" presName="linearFlow" presStyleCnt="0">
        <dgm:presLayoutVars>
          <dgm:resizeHandles val="exact"/>
        </dgm:presLayoutVars>
      </dgm:prSet>
      <dgm:spPr/>
    </dgm:pt>
    <dgm:pt modelId="{08A38836-E758-8D4B-A926-4661C5BE33C8}" type="pres">
      <dgm:prSet presAssocID="{BA9768F5-1385-7944-B688-2FCE07E0D818}" presName="node" presStyleLbl="node1" presStyleIdx="0" presStyleCnt="3" custLinFactNeighborX="0">
        <dgm:presLayoutVars>
          <dgm:bulletEnabled val="1"/>
        </dgm:presLayoutVars>
      </dgm:prSet>
      <dgm:spPr/>
    </dgm:pt>
    <dgm:pt modelId="{F0877F54-426F-5D49-A772-CD8FCB2F5A8F}" type="pres">
      <dgm:prSet presAssocID="{4CB22688-6F3D-FE43-A0A4-46DCAAFB9836}" presName="sibTrans" presStyleLbl="sibTrans2D1" presStyleIdx="0" presStyleCnt="2"/>
      <dgm:spPr/>
    </dgm:pt>
    <dgm:pt modelId="{0A6434DD-6C42-4041-B85C-6CAAD5D8227B}" type="pres">
      <dgm:prSet presAssocID="{4CB22688-6F3D-FE43-A0A4-46DCAAFB9836}" presName="connectorText" presStyleLbl="sibTrans2D1" presStyleIdx="0" presStyleCnt="2"/>
      <dgm:spPr/>
    </dgm:pt>
    <dgm:pt modelId="{48F89D87-30E7-AB41-A777-0B72811AB501}" type="pres">
      <dgm:prSet presAssocID="{6AD33F35-F941-9341-B670-40A0A6C6102F}" presName="node" presStyleLbl="node1" presStyleIdx="1" presStyleCnt="3">
        <dgm:presLayoutVars>
          <dgm:bulletEnabled val="1"/>
        </dgm:presLayoutVars>
      </dgm:prSet>
      <dgm:spPr/>
    </dgm:pt>
    <dgm:pt modelId="{23E1A880-87B5-6C47-BD5F-BFF8E3E3E12F}" type="pres">
      <dgm:prSet presAssocID="{9ED6D0B3-CFC6-7E4E-8C05-0EED897025D9}" presName="sibTrans" presStyleLbl="sibTrans2D1" presStyleIdx="1" presStyleCnt="2"/>
      <dgm:spPr/>
    </dgm:pt>
    <dgm:pt modelId="{0203BA24-CFD2-7A40-985E-54A0163D2552}" type="pres">
      <dgm:prSet presAssocID="{9ED6D0B3-CFC6-7E4E-8C05-0EED897025D9}" presName="connectorText" presStyleLbl="sibTrans2D1" presStyleIdx="1" presStyleCnt="2"/>
      <dgm:spPr/>
    </dgm:pt>
    <dgm:pt modelId="{87241089-1605-E84E-B029-9968BBD21A55}" type="pres">
      <dgm:prSet presAssocID="{9BF6A036-9553-BB47-BB89-D162808DB3C4}" presName="node" presStyleLbl="node1" presStyleIdx="2" presStyleCnt="3">
        <dgm:presLayoutVars>
          <dgm:bulletEnabled val="1"/>
        </dgm:presLayoutVars>
      </dgm:prSet>
      <dgm:spPr/>
    </dgm:pt>
  </dgm:ptLst>
  <dgm:cxnLst>
    <dgm:cxn modelId="{C1731037-0C08-C84B-8263-EFD08F3E7349}" srcId="{7F2C3488-4956-054F-8486-6E7955225FB9}" destId="{BA9768F5-1385-7944-B688-2FCE07E0D818}" srcOrd="0" destOrd="0" parTransId="{9E6CB01D-FD85-554A-93C6-8B4F23A16156}" sibTransId="{4CB22688-6F3D-FE43-A0A4-46DCAAFB9836}"/>
    <dgm:cxn modelId="{FEE25D43-FCED-5C4B-AD7C-1794AC37312C}" type="presOf" srcId="{BA9768F5-1385-7944-B688-2FCE07E0D818}" destId="{08A38836-E758-8D4B-A926-4661C5BE33C8}" srcOrd="0" destOrd="0" presId="urn:microsoft.com/office/officeart/2005/8/layout/process2"/>
    <dgm:cxn modelId="{3230194A-77BE-D640-A742-23DE3F5EADA0}" type="presOf" srcId="{7F2C3488-4956-054F-8486-6E7955225FB9}" destId="{8C13E1B8-65B0-EE4F-9B59-8133FC440999}" srcOrd="0" destOrd="0" presId="urn:microsoft.com/office/officeart/2005/8/layout/process2"/>
    <dgm:cxn modelId="{C638644D-404E-0F4A-A222-D2FF1EE8297E}" type="presOf" srcId="{4CB22688-6F3D-FE43-A0A4-46DCAAFB9836}" destId="{F0877F54-426F-5D49-A772-CD8FCB2F5A8F}" srcOrd="0" destOrd="0" presId="urn:microsoft.com/office/officeart/2005/8/layout/process2"/>
    <dgm:cxn modelId="{B7667072-2BED-1446-B211-E8485A5AE9A1}" type="presOf" srcId="{6AD33F35-F941-9341-B670-40A0A6C6102F}" destId="{48F89D87-30E7-AB41-A777-0B72811AB501}" srcOrd="0" destOrd="0" presId="urn:microsoft.com/office/officeart/2005/8/layout/process2"/>
    <dgm:cxn modelId="{430B8190-E806-AA46-BED9-3106CFCADFA4}" type="presOf" srcId="{4CB22688-6F3D-FE43-A0A4-46DCAAFB9836}" destId="{0A6434DD-6C42-4041-B85C-6CAAD5D8227B}" srcOrd="1" destOrd="0" presId="urn:microsoft.com/office/officeart/2005/8/layout/process2"/>
    <dgm:cxn modelId="{51240292-D63B-0F4C-A0D6-74FD8DB0A179}" srcId="{7F2C3488-4956-054F-8486-6E7955225FB9}" destId="{9BF6A036-9553-BB47-BB89-D162808DB3C4}" srcOrd="2" destOrd="0" parTransId="{3050C48B-4D40-C24D-AA44-EE55017FDD41}" sibTransId="{2CE05926-21A2-B644-ADD6-D35D893D6CFE}"/>
    <dgm:cxn modelId="{C73B5EA4-C080-E74C-B09F-413738D04AC2}" type="presOf" srcId="{9ED6D0B3-CFC6-7E4E-8C05-0EED897025D9}" destId="{0203BA24-CFD2-7A40-985E-54A0163D2552}" srcOrd="1" destOrd="0" presId="urn:microsoft.com/office/officeart/2005/8/layout/process2"/>
    <dgm:cxn modelId="{F332EEBE-9923-2A4C-8E77-7A6F68E20E48}" srcId="{7F2C3488-4956-054F-8486-6E7955225FB9}" destId="{6AD33F35-F941-9341-B670-40A0A6C6102F}" srcOrd="1" destOrd="0" parTransId="{644E8E67-086C-8C41-885B-89E8075A4741}" sibTransId="{9ED6D0B3-CFC6-7E4E-8C05-0EED897025D9}"/>
    <dgm:cxn modelId="{F72473C7-B31C-D64F-A552-95413CB79F16}" type="presOf" srcId="{9BF6A036-9553-BB47-BB89-D162808DB3C4}" destId="{87241089-1605-E84E-B029-9968BBD21A55}" srcOrd="0" destOrd="0" presId="urn:microsoft.com/office/officeart/2005/8/layout/process2"/>
    <dgm:cxn modelId="{66FF33FA-3224-F048-8922-AB45D1E6021D}" type="presOf" srcId="{9ED6D0B3-CFC6-7E4E-8C05-0EED897025D9}" destId="{23E1A880-87B5-6C47-BD5F-BFF8E3E3E12F}" srcOrd="0" destOrd="0" presId="urn:microsoft.com/office/officeart/2005/8/layout/process2"/>
    <dgm:cxn modelId="{FB9EA53F-2958-064B-A3DC-423C28D93ADF}" type="presParOf" srcId="{8C13E1B8-65B0-EE4F-9B59-8133FC440999}" destId="{08A38836-E758-8D4B-A926-4661C5BE33C8}" srcOrd="0" destOrd="0" presId="urn:microsoft.com/office/officeart/2005/8/layout/process2"/>
    <dgm:cxn modelId="{C8B80F57-2B73-704D-BE58-DBFA3E549396}" type="presParOf" srcId="{8C13E1B8-65B0-EE4F-9B59-8133FC440999}" destId="{F0877F54-426F-5D49-A772-CD8FCB2F5A8F}" srcOrd="1" destOrd="0" presId="urn:microsoft.com/office/officeart/2005/8/layout/process2"/>
    <dgm:cxn modelId="{8640A31D-C3DD-A64B-A8AC-BA1708BEC062}" type="presParOf" srcId="{F0877F54-426F-5D49-A772-CD8FCB2F5A8F}" destId="{0A6434DD-6C42-4041-B85C-6CAAD5D8227B}" srcOrd="0" destOrd="0" presId="urn:microsoft.com/office/officeart/2005/8/layout/process2"/>
    <dgm:cxn modelId="{160FB532-DF15-D343-A1C0-A6EA36D98BF0}" type="presParOf" srcId="{8C13E1B8-65B0-EE4F-9B59-8133FC440999}" destId="{48F89D87-30E7-AB41-A777-0B72811AB501}" srcOrd="2" destOrd="0" presId="urn:microsoft.com/office/officeart/2005/8/layout/process2"/>
    <dgm:cxn modelId="{27C990D2-ED72-F945-8C07-CC0B6E54FE8D}" type="presParOf" srcId="{8C13E1B8-65B0-EE4F-9B59-8133FC440999}" destId="{23E1A880-87B5-6C47-BD5F-BFF8E3E3E12F}" srcOrd="3" destOrd="0" presId="urn:microsoft.com/office/officeart/2005/8/layout/process2"/>
    <dgm:cxn modelId="{31A1FFCB-0067-1748-A80D-4E0EA2550502}" type="presParOf" srcId="{23E1A880-87B5-6C47-BD5F-BFF8E3E3E12F}" destId="{0203BA24-CFD2-7A40-985E-54A0163D2552}" srcOrd="0" destOrd="0" presId="urn:microsoft.com/office/officeart/2005/8/layout/process2"/>
    <dgm:cxn modelId="{423C7B53-574F-E444-9585-4C6F790709FF}" type="presParOf" srcId="{8C13E1B8-65B0-EE4F-9B59-8133FC440999}" destId="{87241089-1605-E84E-B029-9968BBD21A5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2C3488-4956-054F-8486-6E7955225FB9}" type="doc">
      <dgm:prSet loTypeId="urn:microsoft.com/office/officeart/2005/8/layout/process2" loCatId="" qsTypeId="urn:microsoft.com/office/officeart/2005/8/quickstyle/simple4" qsCatId="simple" csTypeId="urn:microsoft.com/office/officeart/2005/8/colors/colorful1#2" csCatId="colorful" phldr="1"/>
      <dgm:spPr/>
    </dgm:pt>
    <dgm:pt modelId="{BA9768F5-1385-7944-B688-2FCE07E0D818}">
      <dgm:prSet phldrT="[Text]"/>
      <dgm:spPr>
        <a:gradFill rotWithShape="0">
          <a:gsLst>
            <a:gs pos="51000">
              <a:srgbClr val="FFFF00"/>
            </a:gs>
            <a:gs pos="0">
              <a:srgbClr val="FFFF00"/>
            </a:gs>
            <a:gs pos="49000">
              <a:srgbClr val="FFFF00"/>
            </a:gs>
            <a:gs pos="100000">
              <a:srgbClr val="FFFF00"/>
            </a:gs>
          </a:gsLst>
        </a:gra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Overdue</a:t>
          </a:r>
        </a:p>
      </dgm:t>
    </dgm:pt>
    <dgm:pt modelId="{9E6CB01D-FD85-554A-93C6-8B4F23A16156}" type="parTrans" cxnId="{C1731037-0C08-C84B-8263-EFD08F3E7349}">
      <dgm:prSet/>
      <dgm:spPr/>
      <dgm:t>
        <a:bodyPr/>
        <a:lstStyle/>
        <a:p>
          <a:endParaRPr lang="en-US"/>
        </a:p>
      </dgm:t>
    </dgm:pt>
    <dgm:pt modelId="{4CB22688-6F3D-FE43-A0A4-46DCAAFB9836}" type="sibTrans" cxnId="{C1731037-0C08-C84B-8263-EFD08F3E7349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6AD33F35-F941-9341-B670-40A0A6C6102F}">
      <dgm:prSet phldrT="[Text]"/>
      <dgm:spPr>
        <a:gradFill rotWithShape="0">
          <a:gsLst>
            <a:gs pos="0">
              <a:schemeClr val="accent6"/>
            </a:gs>
            <a:gs pos="50000">
              <a:schemeClr val="accent6"/>
            </a:gs>
            <a:gs pos="100000">
              <a:schemeClr val="accent6"/>
            </a:gs>
          </a:gsLst>
        </a:gra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Formal demand</a:t>
          </a:r>
        </a:p>
      </dgm:t>
    </dgm:pt>
    <dgm:pt modelId="{644E8E67-086C-8C41-885B-89E8075A4741}" type="parTrans" cxnId="{F332EEBE-9923-2A4C-8E77-7A6F68E20E48}">
      <dgm:prSet/>
      <dgm:spPr/>
      <dgm:t>
        <a:bodyPr/>
        <a:lstStyle/>
        <a:p>
          <a:endParaRPr lang="en-US"/>
        </a:p>
      </dgm:t>
    </dgm:pt>
    <dgm:pt modelId="{9ED6D0B3-CFC6-7E4E-8C05-0EED897025D9}" type="sibTrans" cxnId="{F332EEBE-9923-2A4C-8E77-7A6F68E20E48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9BF6A036-9553-BB47-BB89-D162808DB3C4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Statement of Claim</a:t>
          </a:r>
        </a:p>
      </dgm:t>
    </dgm:pt>
    <dgm:pt modelId="{3050C48B-4D40-C24D-AA44-EE55017FDD41}" type="parTrans" cxnId="{51240292-D63B-0F4C-A0D6-74FD8DB0A179}">
      <dgm:prSet/>
      <dgm:spPr/>
      <dgm:t>
        <a:bodyPr/>
        <a:lstStyle/>
        <a:p>
          <a:endParaRPr lang="en-US"/>
        </a:p>
      </dgm:t>
    </dgm:pt>
    <dgm:pt modelId="{2CE05926-21A2-B644-ADD6-D35D893D6CFE}" type="sibTrans" cxnId="{51240292-D63B-0F4C-A0D6-74FD8DB0A179}">
      <dgm:prSet/>
      <dgm:spPr/>
      <dgm:t>
        <a:bodyPr/>
        <a:lstStyle/>
        <a:p>
          <a:endParaRPr lang="en-US"/>
        </a:p>
      </dgm:t>
    </dgm:pt>
    <dgm:pt modelId="{8C13E1B8-65B0-EE4F-9B59-8133FC440999}" type="pres">
      <dgm:prSet presAssocID="{7F2C3488-4956-054F-8486-6E7955225FB9}" presName="linearFlow" presStyleCnt="0">
        <dgm:presLayoutVars>
          <dgm:resizeHandles val="exact"/>
        </dgm:presLayoutVars>
      </dgm:prSet>
      <dgm:spPr/>
    </dgm:pt>
    <dgm:pt modelId="{08A38836-E758-8D4B-A926-4661C5BE33C8}" type="pres">
      <dgm:prSet presAssocID="{BA9768F5-1385-7944-B688-2FCE07E0D818}" presName="node" presStyleLbl="node1" presStyleIdx="0" presStyleCnt="3" custLinFactNeighborX="0">
        <dgm:presLayoutVars>
          <dgm:bulletEnabled val="1"/>
        </dgm:presLayoutVars>
      </dgm:prSet>
      <dgm:spPr/>
    </dgm:pt>
    <dgm:pt modelId="{F0877F54-426F-5D49-A772-CD8FCB2F5A8F}" type="pres">
      <dgm:prSet presAssocID="{4CB22688-6F3D-FE43-A0A4-46DCAAFB9836}" presName="sibTrans" presStyleLbl="sibTrans2D1" presStyleIdx="0" presStyleCnt="2"/>
      <dgm:spPr/>
    </dgm:pt>
    <dgm:pt modelId="{0A6434DD-6C42-4041-B85C-6CAAD5D8227B}" type="pres">
      <dgm:prSet presAssocID="{4CB22688-6F3D-FE43-A0A4-46DCAAFB9836}" presName="connectorText" presStyleLbl="sibTrans2D1" presStyleIdx="0" presStyleCnt="2"/>
      <dgm:spPr/>
    </dgm:pt>
    <dgm:pt modelId="{48F89D87-30E7-AB41-A777-0B72811AB501}" type="pres">
      <dgm:prSet presAssocID="{6AD33F35-F941-9341-B670-40A0A6C6102F}" presName="node" presStyleLbl="node1" presStyleIdx="1" presStyleCnt="3">
        <dgm:presLayoutVars>
          <dgm:bulletEnabled val="1"/>
        </dgm:presLayoutVars>
      </dgm:prSet>
      <dgm:spPr/>
    </dgm:pt>
    <dgm:pt modelId="{23E1A880-87B5-6C47-BD5F-BFF8E3E3E12F}" type="pres">
      <dgm:prSet presAssocID="{9ED6D0B3-CFC6-7E4E-8C05-0EED897025D9}" presName="sibTrans" presStyleLbl="sibTrans2D1" presStyleIdx="1" presStyleCnt="2"/>
      <dgm:spPr/>
    </dgm:pt>
    <dgm:pt modelId="{0203BA24-CFD2-7A40-985E-54A0163D2552}" type="pres">
      <dgm:prSet presAssocID="{9ED6D0B3-CFC6-7E4E-8C05-0EED897025D9}" presName="connectorText" presStyleLbl="sibTrans2D1" presStyleIdx="1" presStyleCnt="2"/>
      <dgm:spPr/>
    </dgm:pt>
    <dgm:pt modelId="{87241089-1605-E84E-B029-9968BBD21A55}" type="pres">
      <dgm:prSet presAssocID="{9BF6A036-9553-BB47-BB89-D162808DB3C4}" presName="node" presStyleLbl="node1" presStyleIdx="2" presStyleCnt="3">
        <dgm:presLayoutVars>
          <dgm:bulletEnabled val="1"/>
        </dgm:presLayoutVars>
      </dgm:prSet>
      <dgm:spPr/>
    </dgm:pt>
  </dgm:ptLst>
  <dgm:cxnLst>
    <dgm:cxn modelId="{C1731037-0C08-C84B-8263-EFD08F3E7349}" srcId="{7F2C3488-4956-054F-8486-6E7955225FB9}" destId="{BA9768F5-1385-7944-B688-2FCE07E0D818}" srcOrd="0" destOrd="0" parTransId="{9E6CB01D-FD85-554A-93C6-8B4F23A16156}" sibTransId="{4CB22688-6F3D-FE43-A0A4-46DCAAFB9836}"/>
    <dgm:cxn modelId="{FEE25D43-FCED-5C4B-AD7C-1794AC37312C}" type="presOf" srcId="{BA9768F5-1385-7944-B688-2FCE07E0D818}" destId="{08A38836-E758-8D4B-A926-4661C5BE33C8}" srcOrd="0" destOrd="0" presId="urn:microsoft.com/office/officeart/2005/8/layout/process2"/>
    <dgm:cxn modelId="{3230194A-77BE-D640-A742-23DE3F5EADA0}" type="presOf" srcId="{7F2C3488-4956-054F-8486-6E7955225FB9}" destId="{8C13E1B8-65B0-EE4F-9B59-8133FC440999}" srcOrd="0" destOrd="0" presId="urn:microsoft.com/office/officeart/2005/8/layout/process2"/>
    <dgm:cxn modelId="{C638644D-404E-0F4A-A222-D2FF1EE8297E}" type="presOf" srcId="{4CB22688-6F3D-FE43-A0A4-46DCAAFB9836}" destId="{F0877F54-426F-5D49-A772-CD8FCB2F5A8F}" srcOrd="0" destOrd="0" presId="urn:microsoft.com/office/officeart/2005/8/layout/process2"/>
    <dgm:cxn modelId="{B7667072-2BED-1446-B211-E8485A5AE9A1}" type="presOf" srcId="{6AD33F35-F941-9341-B670-40A0A6C6102F}" destId="{48F89D87-30E7-AB41-A777-0B72811AB501}" srcOrd="0" destOrd="0" presId="urn:microsoft.com/office/officeart/2005/8/layout/process2"/>
    <dgm:cxn modelId="{430B8190-E806-AA46-BED9-3106CFCADFA4}" type="presOf" srcId="{4CB22688-6F3D-FE43-A0A4-46DCAAFB9836}" destId="{0A6434DD-6C42-4041-B85C-6CAAD5D8227B}" srcOrd="1" destOrd="0" presId="urn:microsoft.com/office/officeart/2005/8/layout/process2"/>
    <dgm:cxn modelId="{51240292-D63B-0F4C-A0D6-74FD8DB0A179}" srcId="{7F2C3488-4956-054F-8486-6E7955225FB9}" destId="{9BF6A036-9553-BB47-BB89-D162808DB3C4}" srcOrd="2" destOrd="0" parTransId="{3050C48B-4D40-C24D-AA44-EE55017FDD41}" sibTransId="{2CE05926-21A2-B644-ADD6-D35D893D6CFE}"/>
    <dgm:cxn modelId="{C73B5EA4-C080-E74C-B09F-413738D04AC2}" type="presOf" srcId="{9ED6D0B3-CFC6-7E4E-8C05-0EED897025D9}" destId="{0203BA24-CFD2-7A40-985E-54A0163D2552}" srcOrd="1" destOrd="0" presId="urn:microsoft.com/office/officeart/2005/8/layout/process2"/>
    <dgm:cxn modelId="{F332EEBE-9923-2A4C-8E77-7A6F68E20E48}" srcId="{7F2C3488-4956-054F-8486-6E7955225FB9}" destId="{6AD33F35-F941-9341-B670-40A0A6C6102F}" srcOrd="1" destOrd="0" parTransId="{644E8E67-086C-8C41-885B-89E8075A4741}" sibTransId="{9ED6D0B3-CFC6-7E4E-8C05-0EED897025D9}"/>
    <dgm:cxn modelId="{F72473C7-B31C-D64F-A552-95413CB79F16}" type="presOf" srcId="{9BF6A036-9553-BB47-BB89-D162808DB3C4}" destId="{87241089-1605-E84E-B029-9968BBD21A55}" srcOrd="0" destOrd="0" presId="urn:microsoft.com/office/officeart/2005/8/layout/process2"/>
    <dgm:cxn modelId="{66FF33FA-3224-F048-8922-AB45D1E6021D}" type="presOf" srcId="{9ED6D0B3-CFC6-7E4E-8C05-0EED897025D9}" destId="{23E1A880-87B5-6C47-BD5F-BFF8E3E3E12F}" srcOrd="0" destOrd="0" presId="urn:microsoft.com/office/officeart/2005/8/layout/process2"/>
    <dgm:cxn modelId="{FB9EA53F-2958-064B-A3DC-423C28D93ADF}" type="presParOf" srcId="{8C13E1B8-65B0-EE4F-9B59-8133FC440999}" destId="{08A38836-E758-8D4B-A926-4661C5BE33C8}" srcOrd="0" destOrd="0" presId="urn:microsoft.com/office/officeart/2005/8/layout/process2"/>
    <dgm:cxn modelId="{C8B80F57-2B73-704D-BE58-DBFA3E549396}" type="presParOf" srcId="{8C13E1B8-65B0-EE4F-9B59-8133FC440999}" destId="{F0877F54-426F-5D49-A772-CD8FCB2F5A8F}" srcOrd="1" destOrd="0" presId="urn:microsoft.com/office/officeart/2005/8/layout/process2"/>
    <dgm:cxn modelId="{8640A31D-C3DD-A64B-A8AC-BA1708BEC062}" type="presParOf" srcId="{F0877F54-426F-5D49-A772-CD8FCB2F5A8F}" destId="{0A6434DD-6C42-4041-B85C-6CAAD5D8227B}" srcOrd="0" destOrd="0" presId="urn:microsoft.com/office/officeart/2005/8/layout/process2"/>
    <dgm:cxn modelId="{160FB532-DF15-D343-A1C0-A6EA36D98BF0}" type="presParOf" srcId="{8C13E1B8-65B0-EE4F-9B59-8133FC440999}" destId="{48F89D87-30E7-AB41-A777-0B72811AB501}" srcOrd="2" destOrd="0" presId="urn:microsoft.com/office/officeart/2005/8/layout/process2"/>
    <dgm:cxn modelId="{27C990D2-ED72-F945-8C07-CC0B6E54FE8D}" type="presParOf" srcId="{8C13E1B8-65B0-EE4F-9B59-8133FC440999}" destId="{23E1A880-87B5-6C47-BD5F-BFF8E3E3E12F}" srcOrd="3" destOrd="0" presId="urn:microsoft.com/office/officeart/2005/8/layout/process2"/>
    <dgm:cxn modelId="{31A1FFCB-0067-1748-A80D-4E0EA2550502}" type="presParOf" srcId="{23E1A880-87B5-6C47-BD5F-BFF8E3E3E12F}" destId="{0203BA24-CFD2-7A40-985E-54A0163D2552}" srcOrd="0" destOrd="0" presId="urn:microsoft.com/office/officeart/2005/8/layout/process2"/>
    <dgm:cxn modelId="{423C7B53-574F-E444-9585-4C6F790709FF}" type="presParOf" srcId="{8C13E1B8-65B0-EE4F-9B59-8133FC440999}" destId="{87241089-1605-E84E-B029-9968BBD21A5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2C3488-4956-054F-8486-6E7955225FB9}" type="doc">
      <dgm:prSet loTypeId="urn:microsoft.com/office/officeart/2005/8/layout/process2" loCatId="" qsTypeId="urn:microsoft.com/office/officeart/2005/8/quickstyle/simple4" qsCatId="simple" csTypeId="urn:microsoft.com/office/officeart/2005/8/colors/colorful1#2" csCatId="colorful" phldr="1"/>
      <dgm:spPr/>
    </dgm:pt>
    <dgm:pt modelId="{BA9768F5-1385-7944-B688-2FCE07E0D818}">
      <dgm:prSet phldrT="[Text]"/>
      <dgm:spPr>
        <a:gradFill rotWithShape="0">
          <a:gsLst>
            <a:gs pos="51000">
              <a:schemeClr val="accent6"/>
            </a:gs>
            <a:gs pos="0">
              <a:schemeClr val="accent6"/>
            </a:gs>
            <a:gs pos="49000">
              <a:schemeClr val="accent6"/>
            </a:gs>
            <a:gs pos="100000">
              <a:schemeClr val="accent6"/>
            </a:gs>
          </a:gsLst>
        </a:gra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Overdue</a:t>
          </a:r>
        </a:p>
      </dgm:t>
    </dgm:pt>
    <dgm:pt modelId="{9E6CB01D-FD85-554A-93C6-8B4F23A16156}" type="parTrans" cxnId="{C1731037-0C08-C84B-8263-EFD08F3E7349}">
      <dgm:prSet/>
      <dgm:spPr/>
      <dgm:t>
        <a:bodyPr/>
        <a:lstStyle/>
        <a:p>
          <a:endParaRPr lang="en-US"/>
        </a:p>
      </dgm:t>
    </dgm:pt>
    <dgm:pt modelId="{4CB22688-6F3D-FE43-A0A4-46DCAAFB9836}" type="sibTrans" cxnId="{C1731037-0C08-C84B-8263-EFD08F3E7349}">
      <dgm:prSet/>
      <dgm:spPr>
        <a:solidFill>
          <a:srgbClr val="FF6936"/>
        </a:solidFill>
      </dgm:spPr>
      <dgm:t>
        <a:bodyPr/>
        <a:lstStyle/>
        <a:p>
          <a:endParaRPr lang="en-US"/>
        </a:p>
      </dgm:t>
    </dgm:pt>
    <dgm:pt modelId="{6AD33F35-F941-9341-B670-40A0A6C6102F}">
      <dgm:prSet phldrT="[Text]"/>
      <dgm:spPr>
        <a:gradFill rotWithShape="0">
          <a:gsLst>
            <a:gs pos="0">
              <a:srgbClr val="FF6936"/>
            </a:gs>
            <a:gs pos="50000">
              <a:srgbClr val="FF6936"/>
            </a:gs>
            <a:gs pos="100000">
              <a:srgbClr val="FF6936"/>
            </a:gs>
          </a:gsLst>
        </a:gra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Formal demand</a:t>
          </a:r>
        </a:p>
      </dgm:t>
    </dgm:pt>
    <dgm:pt modelId="{644E8E67-086C-8C41-885B-89E8075A4741}" type="parTrans" cxnId="{F332EEBE-9923-2A4C-8E77-7A6F68E20E48}">
      <dgm:prSet/>
      <dgm:spPr/>
      <dgm:t>
        <a:bodyPr/>
        <a:lstStyle/>
        <a:p>
          <a:endParaRPr lang="en-US"/>
        </a:p>
      </dgm:t>
    </dgm:pt>
    <dgm:pt modelId="{9ED6D0B3-CFC6-7E4E-8C05-0EED897025D9}" type="sibTrans" cxnId="{F332EEBE-9923-2A4C-8E77-7A6F68E20E48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9BF6A036-9553-BB47-BB89-D162808DB3C4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Statement of Claim</a:t>
          </a:r>
        </a:p>
      </dgm:t>
    </dgm:pt>
    <dgm:pt modelId="{3050C48B-4D40-C24D-AA44-EE55017FDD41}" type="parTrans" cxnId="{51240292-D63B-0F4C-A0D6-74FD8DB0A179}">
      <dgm:prSet/>
      <dgm:spPr/>
      <dgm:t>
        <a:bodyPr/>
        <a:lstStyle/>
        <a:p>
          <a:endParaRPr lang="en-US"/>
        </a:p>
      </dgm:t>
    </dgm:pt>
    <dgm:pt modelId="{2CE05926-21A2-B644-ADD6-D35D893D6CFE}" type="sibTrans" cxnId="{51240292-D63B-0F4C-A0D6-74FD8DB0A179}">
      <dgm:prSet/>
      <dgm:spPr/>
      <dgm:t>
        <a:bodyPr/>
        <a:lstStyle/>
        <a:p>
          <a:endParaRPr lang="en-US"/>
        </a:p>
      </dgm:t>
    </dgm:pt>
    <dgm:pt modelId="{8C13E1B8-65B0-EE4F-9B59-8133FC440999}" type="pres">
      <dgm:prSet presAssocID="{7F2C3488-4956-054F-8486-6E7955225FB9}" presName="linearFlow" presStyleCnt="0">
        <dgm:presLayoutVars>
          <dgm:resizeHandles val="exact"/>
        </dgm:presLayoutVars>
      </dgm:prSet>
      <dgm:spPr/>
    </dgm:pt>
    <dgm:pt modelId="{08A38836-E758-8D4B-A926-4661C5BE33C8}" type="pres">
      <dgm:prSet presAssocID="{BA9768F5-1385-7944-B688-2FCE07E0D818}" presName="node" presStyleLbl="node1" presStyleIdx="0" presStyleCnt="3" custLinFactNeighborX="0">
        <dgm:presLayoutVars>
          <dgm:bulletEnabled val="1"/>
        </dgm:presLayoutVars>
      </dgm:prSet>
      <dgm:spPr/>
    </dgm:pt>
    <dgm:pt modelId="{F0877F54-426F-5D49-A772-CD8FCB2F5A8F}" type="pres">
      <dgm:prSet presAssocID="{4CB22688-6F3D-FE43-A0A4-46DCAAFB9836}" presName="sibTrans" presStyleLbl="sibTrans2D1" presStyleIdx="0" presStyleCnt="2"/>
      <dgm:spPr/>
    </dgm:pt>
    <dgm:pt modelId="{0A6434DD-6C42-4041-B85C-6CAAD5D8227B}" type="pres">
      <dgm:prSet presAssocID="{4CB22688-6F3D-FE43-A0A4-46DCAAFB9836}" presName="connectorText" presStyleLbl="sibTrans2D1" presStyleIdx="0" presStyleCnt="2"/>
      <dgm:spPr/>
    </dgm:pt>
    <dgm:pt modelId="{48F89D87-30E7-AB41-A777-0B72811AB501}" type="pres">
      <dgm:prSet presAssocID="{6AD33F35-F941-9341-B670-40A0A6C6102F}" presName="node" presStyleLbl="node1" presStyleIdx="1" presStyleCnt="3">
        <dgm:presLayoutVars>
          <dgm:bulletEnabled val="1"/>
        </dgm:presLayoutVars>
      </dgm:prSet>
      <dgm:spPr/>
    </dgm:pt>
    <dgm:pt modelId="{23E1A880-87B5-6C47-BD5F-BFF8E3E3E12F}" type="pres">
      <dgm:prSet presAssocID="{9ED6D0B3-CFC6-7E4E-8C05-0EED897025D9}" presName="sibTrans" presStyleLbl="sibTrans2D1" presStyleIdx="1" presStyleCnt="2"/>
      <dgm:spPr/>
    </dgm:pt>
    <dgm:pt modelId="{0203BA24-CFD2-7A40-985E-54A0163D2552}" type="pres">
      <dgm:prSet presAssocID="{9ED6D0B3-CFC6-7E4E-8C05-0EED897025D9}" presName="connectorText" presStyleLbl="sibTrans2D1" presStyleIdx="1" presStyleCnt="2"/>
      <dgm:spPr/>
    </dgm:pt>
    <dgm:pt modelId="{87241089-1605-E84E-B029-9968BBD21A55}" type="pres">
      <dgm:prSet presAssocID="{9BF6A036-9553-BB47-BB89-D162808DB3C4}" presName="node" presStyleLbl="node1" presStyleIdx="2" presStyleCnt="3">
        <dgm:presLayoutVars>
          <dgm:bulletEnabled val="1"/>
        </dgm:presLayoutVars>
      </dgm:prSet>
      <dgm:spPr/>
    </dgm:pt>
  </dgm:ptLst>
  <dgm:cxnLst>
    <dgm:cxn modelId="{C1731037-0C08-C84B-8263-EFD08F3E7349}" srcId="{7F2C3488-4956-054F-8486-6E7955225FB9}" destId="{BA9768F5-1385-7944-B688-2FCE07E0D818}" srcOrd="0" destOrd="0" parTransId="{9E6CB01D-FD85-554A-93C6-8B4F23A16156}" sibTransId="{4CB22688-6F3D-FE43-A0A4-46DCAAFB9836}"/>
    <dgm:cxn modelId="{FEE25D43-FCED-5C4B-AD7C-1794AC37312C}" type="presOf" srcId="{BA9768F5-1385-7944-B688-2FCE07E0D818}" destId="{08A38836-E758-8D4B-A926-4661C5BE33C8}" srcOrd="0" destOrd="0" presId="urn:microsoft.com/office/officeart/2005/8/layout/process2"/>
    <dgm:cxn modelId="{3230194A-77BE-D640-A742-23DE3F5EADA0}" type="presOf" srcId="{7F2C3488-4956-054F-8486-6E7955225FB9}" destId="{8C13E1B8-65B0-EE4F-9B59-8133FC440999}" srcOrd="0" destOrd="0" presId="urn:microsoft.com/office/officeart/2005/8/layout/process2"/>
    <dgm:cxn modelId="{C638644D-404E-0F4A-A222-D2FF1EE8297E}" type="presOf" srcId="{4CB22688-6F3D-FE43-A0A4-46DCAAFB9836}" destId="{F0877F54-426F-5D49-A772-CD8FCB2F5A8F}" srcOrd="0" destOrd="0" presId="urn:microsoft.com/office/officeart/2005/8/layout/process2"/>
    <dgm:cxn modelId="{B7667072-2BED-1446-B211-E8485A5AE9A1}" type="presOf" srcId="{6AD33F35-F941-9341-B670-40A0A6C6102F}" destId="{48F89D87-30E7-AB41-A777-0B72811AB501}" srcOrd="0" destOrd="0" presId="urn:microsoft.com/office/officeart/2005/8/layout/process2"/>
    <dgm:cxn modelId="{430B8190-E806-AA46-BED9-3106CFCADFA4}" type="presOf" srcId="{4CB22688-6F3D-FE43-A0A4-46DCAAFB9836}" destId="{0A6434DD-6C42-4041-B85C-6CAAD5D8227B}" srcOrd="1" destOrd="0" presId="urn:microsoft.com/office/officeart/2005/8/layout/process2"/>
    <dgm:cxn modelId="{51240292-D63B-0F4C-A0D6-74FD8DB0A179}" srcId="{7F2C3488-4956-054F-8486-6E7955225FB9}" destId="{9BF6A036-9553-BB47-BB89-D162808DB3C4}" srcOrd="2" destOrd="0" parTransId="{3050C48B-4D40-C24D-AA44-EE55017FDD41}" sibTransId="{2CE05926-21A2-B644-ADD6-D35D893D6CFE}"/>
    <dgm:cxn modelId="{C73B5EA4-C080-E74C-B09F-413738D04AC2}" type="presOf" srcId="{9ED6D0B3-CFC6-7E4E-8C05-0EED897025D9}" destId="{0203BA24-CFD2-7A40-985E-54A0163D2552}" srcOrd="1" destOrd="0" presId="urn:microsoft.com/office/officeart/2005/8/layout/process2"/>
    <dgm:cxn modelId="{F332EEBE-9923-2A4C-8E77-7A6F68E20E48}" srcId="{7F2C3488-4956-054F-8486-6E7955225FB9}" destId="{6AD33F35-F941-9341-B670-40A0A6C6102F}" srcOrd="1" destOrd="0" parTransId="{644E8E67-086C-8C41-885B-89E8075A4741}" sibTransId="{9ED6D0B3-CFC6-7E4E-8C05-0EED897025D9}"/>
    <dgm:cxn modelId="{F72473C7-B31C-D64F-A552-95413CB79F16}" type="presOf" srcId="{9BF6A036-9553-BB47-BB89-D162808DB3C4}" destId="{87241089-1605-E84E-B029-9968BBD21A55}" srcOrd="0" destOrd="0" presId="urn:microsoft.com/office/officeart/2005/8/layout/process2"/>
    <dgm:cxn modelId="{66FF33FA-3224-F048-8922-AB45D1E6021D}" type="presOf" srcId="{9ED6D0B3-CFC6-7E4E-8C05-0EED897025D9}" destId="{23E1A880-87B5-6C47-BD5F-BFF8E3E3E12F}" srcOrd="0" destOrd="0" presId="urn:microsoft.com/office/officeart/2005/8/layout/process2"/>
    <dgm:cxn modelId="{FB9EA53F-2958-064B-A3DC-423C28D93ADF}" type="presParOf" srcId="{8C13E1B8-65B0-EE4F-9B59-8133FC440999}" destId="{08A38836-E758-8D4B-A926-4661C5BE33C8}" srcOrd="0" destOrd="0" presId="urn:microsoft.com/office/officeart/2005/8/layout/process2"/>
    <dgm:cxn modelId="{C8B80F57-2B73-704D-BE58-DBFA3E549396}" type="presParOf" srcId="{8C13E1B8-65B0-EE4F-9B59-8133FC440999}" destId="{F0877F54-426F-5D49-A772-CD8FCB2F5A8F}" srcOrd="1" destOrd="0" presId="urn:microsoft.com/office/officeart/2005/8/layout/process2"/>
    <dgm:cxn modelId="{8640A31D-C3DD-A64B-A8AC-BA1708BEC062}" type="presParOf" srcId="{F0877F54-426F-5D49-A772-CD8FCB2F5A8F}" destId="{0A6434DD-6C42-4041-B85C-6CAAD5D8227B}" srcOrd="0" destOrd="0" presId="urn:microsoft.com/office/officeart/2005/8/layout/process2"/>
    <dgm:cxn modelId="{160FB532-DF15-D343-A1C0-A6EA36D98BF0}" type="presParOf" srcId="{8C13E1B8-65B0-EE4F-9B59-8133FC440999}" destId="{48F89D87-30E7-AB41-A777-0B72811AB501}" srcOrd="2" destOrd="0" presId="urn:microsoft.com/office/officeart/2005/8/layout/process2"/>
    <dgm:cxn modelId="{27C990D2-ED72-F945-8C07-CC0B6E54FE8D}" type="presParOf" srcId="{8C13E1B8-65B0-EE4F-9B59-8133FC440999}" destId="{23E1A880-87B5-6C47-BD5F-BFF8E3E3E12F}" srcOrd="3" destOrd="0" presId="urn:microsoft.com/office/officeart/2005/8/layout/process2"/>
    <dgm:cxn modelId="{31A1FFCB-0067-1748-A80D-4E0EA2550502}" type="presParOf" srcId="{23E1A880-87B5-6C47-BD5F-BFF8E3E3E12F}" destId="{0203BA24-CFD2-7A40-985E-54A0163D2552}" srcOrd="0" destOrd="0" presId="urn:microsoft.com/office/officeart/2005/8/layout/process2"/>
    <dgm:cxn modelId="{423C7B53-574F-E444-9585-4C6F790709FF}" type="presParOf" srcId="{8C13E1B8-65B0-EE4F-9B59-8133FC440999}" destId="{87241089-1605-E84E-B029-9968BBD21A5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2C3488-4956-054F-8486-6E7955225FB9}" type="doc">
      <dgm:prSet loTypeId="urn:microsoft.com/office/officeart/2005/8/layout/process2" loCatId="" qsTypeId="urn:microsoft.com/office/officeart/2005/8/quickstyle/simple4" qsCatId="simple" csTypeId="urn:microsoft.com/office/officeart/2005/8/colors/colorful1#2" csCatId="colorful" phldr="1"/>
      <dgm:spPr/>
    </dgm:pt>
    <dgm:pt modelId="{BA9768F5-1385-7944-B688-2FCE07E0D818}">
      <dgm:prSet phldrT="[Text]"/>
      <dgm:spPr>
        <a:gradFill rotWithShape="0">
          <a:gsLst>
            <a:gs pos="51000">
              <a:schemeClr val="accent6"/>
            </a:gs>
            <a:gs pos="0">
              <a:schemeClr val="accent6"/>
            </a:gs>
            <a:gs pos="49000">
              <a:schemeClr val="accent6"/>
            </a:gs>
            <a:gs pos="100000">
              <a:schemeClr val="accent6"/>
            </a:gs>
          </a:gsLst>
        </a:gra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Overdue</a:t>
          </a:r>
        </a:p>
      </dgm:t>
    </dgm:pt>
    <dgm:pt modelId="{9E6CB01D-FD85-554A-93C6-8B4F23A16156}" type="parTrans" cxnId="{C1731037-0C08-C84B-8263-EFD08F3E7349}">
      <dgm:prSet/>
      <dgm:spPr/>
      <dgm:t>
        <a:bodyPr/>
        <a:lstStyle/>
        <a:p>
          <a:endParaRPr lang="en-US"/>
        </a:p>
      </dgm:t>
    </dgm:pt>
    <dgm:pt modelId="{4CB22688-6F3D-FE43-A0A4-46DCAAFB9836}" type="sibTrans" cxnId="{C1731037-0C08-C84B-8263-EFD08F3E7349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6AD33F35-F941-9341-B670-40A0A6C6102F}">
      <dgm:prSet phldrT="[Text]"/>
      <dgm:spPr>
        <a:gradFill rotWithShape="0">
          <a:gsLst>
            <a:gs pos="0">
              <a:schemeClr val="accent6"/>
            </a:gs>
            <a:gs pos="50000">
              <a:schemeClr val="accent6"/>
            </a:gs>
            <a:gs pos="100000">
              <a:schemeClr val="accent6"/>
            </a:gs>
          </a:gsLst>
        </a:gra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Formal demand</a:t>
          </a:r>
        </a:p>
      </dgm:t>
    </dgm:pt>
    <dgm:pt modelId="{644E8E67-086C-8C41-885B-89E8075A4741}" type="parTrans" cxnId="{F332EEBE-9923-2A4C-8E77-7A6F68E20E48}">
      <dgm:prSet/>
      <dgm:spPr/>
      <dgm:t>
        <a:bodyPr/>
        <a:lstStyle/>
        <a:p>
          <a:endParaRPr lang="en-US"/>
        </a:p>
      </dgm:t>
    </dgm:pt>
    <dgm:pt modelId="{9ED6D0B3-CFC6-7E4E-8C05-0EED897025D9}" type="sibTrans" cxnId="{F332EEBE-9923-2A4C-8E77-7A6F68E20E48}">
      <dgm:prSet/>
      <dgm:spPr>
        <a:solidFill>
          <a:srgbClr val="FF0000"/>
        </a:solidFill>
      </dgm:spPr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9BF6A036-9553-BB47-BB89-D162808DB3C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Statement of Claim</a:t>
          </a:r>
        </a:p>
      </dgm:t>
    </dgm:pt>
    <dgm:pt modelId="{3050C48B-4D40-C24D-AA44-EE55017FDD41}" type="parTrans" cxnId="{51240292-D63B-0F4C-A0D6-74FD8DB0A179}">
      <dgm:prSet/>
      <dgm:spPr/>
      <dgm:t>
        <a:bodyPr/>
        <a:lstStyle/>
        <a:p>
          <a:endParaRPr lang="en-US"/>
        </a:p>
      </dgm:t>
    </dgm:pt>
    <dgm:pt modelId="{2CE05926-21A2-B644-ADD6-D35D893D6CFE}" type="sibTrans" cxnId="{51240292-D63B-0F4C-A0D6-74FD8DB0A179}">
      <dgm:prSet/>
      <dgm:spPr/>
      <dgm:t>
        <a:bodyPr/>
        <a:lstStyle/>
        <a:p>
          <a:endParaRPr lang="en-US"/>
        </a:p>
      </dgm:t>
    </dgm:pt>
    <dgm:pt modelId="{8C13E1B8-65B0-EE4F-9B59-8133FC440999}" type="pres">
      <dgm:prSet presAssocID="{7F2C3488-4956-054F-8486-6E7955225FB9}" presName="linearFlow" presStyleCnt="0">
        <dgm:presLayoutVars>
          <dgm:resizeHandles val="exact"/>
        </dgm:presLayoutVars>
      </dgm:prSet>
      <dgm:spPr/>
    </dgm:pt>
    <dgm:pt modelId="{08A38836-E758-8D4B-A926-4661C5BE33C8}" type="pres">
      <dgm:prSet presAssocID="{BA9768F5-1385-7944-B688-2FCE07E0D818}" presName="node" presStyleLbl="node1" presStyleIdx="0" presStyleCnt="3" custLinFactNeighborX="0">
        <dgm:presLayoutVars>
          <dgm:bulletEnabled val="1"/>
        </dgm:presLayoutVars>
      </dgm:prSet>
      <dgm:spPr/>
    </dgm:pt>
    <dgm:pt modelId="{F0877F54-426F-5D49-A772-CD8FCB2F5A8F}" type="pres">
      <dgm:prSet presAssocID="{4CB22688-6F3D-FE43-A0A4-46DCAAFB9836}" presName="sibTrans" presStyleLbl="sibTrans2D1" presStyleIdx="0" presStyleCnt="2"/>
      <dgm:spPr/>
    </dgm:pt>
    <dgm:pt modelId="{0A6434DD-6C42-4041-B85C-6CAAD5D8227B}" type="pres">
      <dgm:prSet presAssocID="{4CB22688-6F3D-FE43-A0A4-46DCAAFB9836}" presName="connectorText" presStyleLbl="sibTrans2D1" presStyleIdx="0" presStyleCnt="2"/>
      <dgm:spPr/>
    </dgm:pt>
    <dgm:pt modelId="{48F89D87-30E7-AB41-A777-0B72811AB501}" type="pres">
      <dgm:prSet presAssocID="{6AD33F35-F941-9341-B670-40A0A6C6102F}" presName="node" presStyleLbl="node1" presStyleIdx="1" presStyleCnt="3">
        <dgm:presLayoutVars>
          <dgm:bulletEnabled val="1"/>
        </dgm:presLayoutVars>
      </dgm:prSet>
      <dgm:spPr/>
    </dgm:pt>
    <dgm:pt modelId="{23E1A880-87B5-6C47-BD5F-BFF8E3E3E12F}" type="pres">
      <dgm:prSet presAssocID="{9ED6D0B3-CFC6-7E4E-8C05-0EED897025D9}" presName="sibTrans" presStyleLbl="sibTrans2D1" presStyleIdx="1" presStyleCnt="2"/>
      <dgm:spPr/>
    </dgm:pt>
    <dgm:pt modelId="{0203BA24-CFD2-7A40-985E-54A0163D2552}" type="pres">
      <dgm:prSet presAssocID="{9ED6D0B3-CFC6-7E4E-8C05-0EED897025D9}" presName="connectorText" presStyleLbl="sibTrans2D1" presStyleIdx="1" presStyleCnt="2"/>
      <dgm:spPr/>
    </dgm:pt>
    <dgm:pt modelId="{87241089-1605-E84E-B029-9968BBD21A55}" type="pres">
      <dgm:prSet presAssocID="{9BF6A036-9553-BB47-BB89-D162808DB3C4}" presName="node" presStyleLbl="node1" presStyleIdx="2" presStyleCnt="3">
        <dgm:presLayoutVars>
          <dgm:bulletEnabled val="1"/>
        </dgm:presLayoutVars>
      </dgm:prSet>
      <dgm:spPr/>
    </dgm:pt>
  </dgm:ptLst>
  <dgm:cxnLst>
    <dgm:cxn modelId="{C1731037-0C08-C84B-8263-EFD08F3E7349}" srcId="{7F2C3488-4956-054F-8486-6E7955225FB9}" destId="{BA9768F5-1385-7944-B688-2FCE07E0D818}" srcOrd="0" destOrd="0" parTransId="{9E6CB01D-FD85-554A-93C6-8B4F23A16156}" sibTransId="{4CB22688-6F3D-FE43-A0A4-46DCAAFB9836}"/>
    <dgm:cxn modelId="{FEE25D43-FCED-5C4B-AD7C-1794AC37312C}" type="presOf" srcId="{BA9768F5-1385-7944-B688-2FCE07E0D818}" destId="{08A38836-E758-8D4B-A926-4661C5BE33C8}" srcOrd="0" destOrd="0" presId="urn:microsoft.com/office/officeart/2005/8/layout/process2"/>
    <dgm:cxn modelId="{3230194A-77BE-D640-A742-23DE3F5EADA0}" type="presOf" srcId="{7F2C3488-4956-054F-8486-6E7955225FB9}" destId="{8C13E1B8-65B0-EE4F-9B59-8133FC440999}" srcOrd="0" destOrd="0" presId="urn:microsoft.com/office/officeart/2005/8/layout/process2"/>
    <dgm:cxn modelId="{C638644D-404E-0F4A-A222-D2FF1EE8297E}" type="presOf" srcId="{4CB22688-6F3D-FE43-A0A4-46DCAAFB9836}" destId="{F0877F54-426F-5D49-A772-CD8FCB2F5A8F}" srcOrd="0" destOrd="0" presId="urn:microsoft.com/office/officeart/2005/8/layout/process2"/>
    <dgm:cxn modelId="{B7667072-2BED-1446-B211-E8485A5AE9A1}" type="presOf" srcId="{6AD33F35-F941-9341-B670-40A0A6C6102F}" destId="{48F89D87-30E7-AB41-A777-0B72811AB501}" srcOrd="0" destOrd="0" presId="urn:microsoft.com/office/officeart/2005/8/layout/process2"/>
    <dgm:cxn modelId="{430B8190-E806-AA46-BED9-3106CFCADFA4}" type="presOf" srcId="{4CB22688-6F3D-FE43-A0A4-46DCAAFB9836}" destId="{0A6434DD-6C42-4041-B85C-6CAAD5D8227B}" srcOrd="1" destOrd="0" presId="urn:microsoft.com/office/officeart/2005/8/layout/process2"/>
    <dgm:cxn modelId="{51240292-D63B-0F4C-A0D6-74FD8DB0A179}" srcId="{7F2C3488-4956-054F-8486-6E7955225FB9}" destId="{9BF6A036-9553-BB47-BB89-D162808DB3C4}" srcOrd="2" destOrd="0" parTransId="{3050C48B-4D40-C24D-AA44-EE55017FDD41}" sibTransId="{2CE05926-21A2-B644-ADD6-D35D893D6CFE}"/>
    <dgm:cxn modelId="{C73B5EA4-C080-E74C-B09F-413738D04AC2}" type="presOf" srcId="{9ED6D0B3-CFC6-7E4E-8C05-0EED897025D9}" destId="{0203BA24-CFD2-7A40-985E-54A0163D2552}" srcOrd="1" destOrd="0" presId="urn:microsoft.com/office/officeart/2005/8/layout/process2"/>
    <dgm:cxn modelId="{F332EEBE-9923-2A4C-8E77-7A6F68E20E48}" srcId="{7F2C3488-4956-054F-8486-6E7955225FB9}" destId="{6AD33F35-F941-9341-B670-40A0A6C6102F}" srcOrd="1" destOrd="0" parTransId="{644E8E67-086C-8C41-885B-89E8075A4741}" sibTransId="{9ED6D0B3-CFC6-7E4E-8C05-0EED897025D9}"/>
    <dgm:cxn modelId="{F72473C7-B31C-D64F-A552-95413CB79F16}" type="presOf" srcId="{9BF6A036-9553-BB47-BB89-D162808DB3C4}" destId="{87241089-1605-E84E-B029-9968BBD21A55}" srcOrd="0" destOrd="0" presId="urn:microsoft.com/office/officeart/2005/8/layout/process2"/>
    <dgm:cxn modelId="{66FF33FA-3224-F048-8922-AB45D1E6021D}" type="presOf" srcId="{9ED6D0B3-CFC6-7E4E-8C05-0EED897025D9}" destId="{23E1A880-87B5-6C47-BD5F-BFF8E3E3E12F}" srcOrd="0" destOrd="0" presId="urn:microsoft.com/office/officeart/2005/8/layout/process2"/>
    <dgm:cxn modelId="{FB9EA53F-2958-064B-A3DC-423C28D93ADF}" type="presParOf" srcId="{8C13E1B8-65B0-EE4F-9B59-8133FC440999}" destId="{08A38836-E758-8D4B-A926-4661C5BE33C8}" srcOrd="0" destOrd="0" presId="urn:microsoft.com/office/officeart/2005/8/layout/process2"/>
    <dgm:cxn modelId="{C8B80F57-2B73-704D-BE58-DBFA3E549396}" type="presParOf" srcId="{8C13E1B8-65B0-EE4F-9B59-8133FC440999}" destId="{F0877F54-426F-5D49-A772-CD8FCB2F5A8F}" srcOrd="1" destOrd="0" presId="urn:microsoft.com/office/officeart/2005/8/layout/process2"/>
    <dgm:cxn modelId="{8640A31D-C3DD-A64B-A8AC-BA1708BEC062}" type="presParOf" srcId="{F0877F54-426F-5D49-A772-CD8FCB2F5A8F}" destId="{0A6434DD-6C42-4041-B85C-6CAAD5D8227B}" srcOrd="0" destOrd="0" presId="urn:microsoft.com/office/officeart/2005/8/layout/process2"/>
    <dgm:cxn modelId="{160FB532-DF15-D343-A1C0-A6EA36D98BF0}" type="presParOf" srcId="{8C13E1B8-65B0-EE4F-9B59-8133FC440999}" destId="{48F89D87-30E7-AB41-A777-0B72811AB501}" srcOrd="2" destOrd="0" presId="urn:microsoft.com/office/officeart/2005/8/layout/process2"/>
    <dgm:cxn modelId="{27C990D2-ED72-F945-8C07-CC0B6E54FE8D}" type="presParOf" srcId="{8C13E1B8-65B0-EE4F-9B59-8133FC440999}" destId="{23E1A880-87B5-6C47-BD5F-BFF8E3E3E12F}" srcOrd="3" destOrd="0" presId="urn:microsoft.com/office/officeart/2005/8/layout/process2"/>
    <dgm:cxn modelId="{31A1FFCB-0067-1748-A80D-4E0EA2550502}" type="presParOf" srcId="{23E1A880-87B5-6C47-BD5F-BFF8E3E3E12F}" destId="{0203BA24-CFD2-7A40-985E-54A0163D2552}" srcOrd="0" destOrd="0" presId="urn:microsoft.com/office/officeart/2005/8/layout/process2"/>
    <dgm:cxn modelId="{423C7B53-574F-E444-9585-4C6F790709FF}" type="presParOf" srcId="{8C13E1B8-65B0-EE4F-9B59-8133FC440999}" destId="{87241089-1605-E84E-B029-9968BBD21A5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2C3488-4956-054F-8486-6E7955225FB9}" type="doc">
      <dgm:prSet loTypeId="urn:microsoft.com/office/officeart/2005/8/layout/process2" loCatId="" qsTypeId="urn:microsoft.com/office/officeart/2005/8/quickstyle/simple4" qsCatId="simple" csTypeId="urn:microsoft.com/office/officeart/2005/8/colors/colorful1#2" csCatId="colorful" phldr="1"/>
      <dgm:spPr/>
    </dgm:pt>
    <dgm:pt modelId="{BA9768F5-1385-7944-B688-2FCE07E0D818}">
      <dgm:prSet phldrT="[Text]"/>
      <dgm:spPr>
        <a:gradFill rotWithShape="0">
          <a:gsLst>
            <a:gs pos="51000">
              <a:schemeClr val="accent6"/>
            </a:gs>
            <a:gs pos="0">
              <a:schemeClr val="accent6"/>
            </a:gs>
            <a:gs pos="49000">
              <a:schemeClr val="accent6"/>
            </a:gs>
            <a:gs pos="100000">
              <a:schemeClr val="accent6"/>
            </a:gs>
          </a:gsLst>
        </a:gra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Overdue</a:t>
          </a:r>
        </a:p>
      </dgm:t>
    </dgm:pt>
    <dgm:pt modelId="{9E6CB01D-FD85-554A-93C6-8B4F23A16156}" type="parTrans" cxnId="{C1731037-0C08-C84B-8263-EFD08F3E7349}">
      <dgm:prSet/>
      <dgm:spPr/>
      <dgm:t>
        <a:bodyPr/>
        <a:lstStyle/>
        <a:p>
          <a:endParaRPr lang="en-US"/>
        </a:p>
      </dgm:t>
    </dgm:pt>
    <dgm:pt modelId="{4CB22688-6F3D-FE43-A0A4-46DCAAFB9836}" type="sibTrans" cxnId="{C1731037-0C08-C84B-8263-EFD08F3E7349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6AD33F35-F941-9341-B670-40A0A6C6102F}">
      <dgm:prSet phldrT="[Text]"/>
      <dgm:spPr>
        <a:gradFill rotWithShape="0">
          <a:gsLst>
            <a:gs pos="0">
              <a:schemeClr val="accent6"/>
            </a:gs>
            <a:gs pos="50000">
              <a:schemeClr val="accent6"/>
            </a:gs>
            <a:gs pos="100000">
              <a:schemeClr val="accent6"/>
            </a:gs>
          </a:gsLst>
        </a:gra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Formal demand</a:t>
          </a:r>
        </a:p>
      </dgm:t>
    </dgm:pt>
    <dgm:pt modelId="{644E8E67-086C-8C41-885B-89E8075A4741}" type="parTrans" cxnId="{F332EEBE-9923-2A4C-8E77-7A6F68E20E48}">
      <dgm:prSet/>
      <dgm:spPr/>
      <dgm:t>
        <a:bodyPr/>
        <a:lstStyle/>
        <a:p>
          <a:endParaRPr lang="en-US"/>
        </a:p>
      </dgm:t>
    </dgm:pt>
    <dgm:pt modelId="{9ED6D0B3-CFC6-7E4E-8C05-0EED897025D9}" type="sibTrans" cxnId="{F332EEBE-9923-2A4C-8E77-7A6F68E20E48}">
      <dgm:prSet/>
      <dgm:spPr>
        <a:solidFill>
          <a:srgbClr val="FF0000"/>
        </a:solidFill>
      </dgm:spPr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9BF6A036-9553-BB47-BB89-D162808DB3C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Statement of Claim</a:t>
          </a:r>
        </a:p>
      </dgm:t>
    </dgm:pt>
    <dgm:pt modelId="{3050C48B-4D40-C24D-AA44-EE55017FDD41}" type="parTrans" cxnId="{51240292-D63B-0F4C-A0D6-74FD8DB0A179}">
      <dgm:prSet/>
      <dgm:spPr/>
      <dgm:t>
        <a:bodyPr/>
        <a:lstStyle/>
        <a:p>
          <a:endParaRPr lang="en-US"/>
        </a:p>
      </dgm:t>
    </dgm:pt>
    <dgm:pt modelId="{2CE05926-21A2-B644-ADD6-D35D893D6CFE}" type="sibTrans" cxnId="{51240292-D63B-0F4C-A0D6-74FD8DB0A179}">
      <dgm:prSet/>
      <dgm:spPr/>
      <dgm:t>
        <a:bodyPr/>
        <a:lstStyle/>
        <a:p>
          <a:endParaRPr lang="en-US"/>
        </a:p>
      </dgm:t>
    </dgm:pt>
    <dgm:pt modelId="{8C13E1B8-65B0-EE4F-9B59-8133FC440999}" type="pres">
      <dgm:prSet presAssocID="{7F2C3488-4956-054F-8486-6E7955225FB9}" presName="linearFlow" presStyleCnt="0">
        <dgm:presLayoutVars>
          <dgm:resizeHandles val="exact"/>
        </dgm:presLayoutVars>
      </dgm:prSet>
      <dgm:spPr/>
    </dgm:pt>
    <dgm:pt modelId="{08A38836-E758-8D4B-A926-4661C5BE33C8}" type="pres">
      <dgm:prSet presAssocID="{BA9768F5-1385-7944-B688-2FCE07E0D818}" presName="node" presStyleLbl="node1" presStyleIdx="0" presStyleCnt="3" custLinFactNeighborX="0">
        <dgm:presLayoutVars>
          <dgm:bulletEnabled val="1"/>
        </dgm:presLayoutVars>
      </dgm:prSet>
      <dgm:spPr/>
    </dgm:pt>
    <dgm:pt modelId="{F0877F54-426F-5D49-A772-CD8FCB2F5A8F}" type="pres">
      <dgm:prSet presAssocID="{4CB22688-6F3D-FE43-A0A4-46DCAAFB9836}" presName="sibTrans" presStyleLbl="sibTrans2D1" presStyleIdx="0" presStyleCnt="2"/>
      <dgm:spPr/>
    </dgm:pt>
    <dgm:pt modelId="{0A6434DD-6C42-4041-B85C-6CAAD5D8227B}" type="pres">
      <dgm:prSet presAssocID="{4CB22688-6F3D-FE43-A0A4-46DCAAFB9836}" presName="connectorText" presStyleLbl="sibTrans2D1" presStyleIdx="0" presStyleCnt="2"/>
      <dgm:spPr/>
    </dgm:pt>
    <dgm:pt modelId="{48F89D87-30E7-AB41-A777-0B72811AB501}" type="pres">
      <dgm:prSet presAssocID="{6AD33F35-F941-9341-B670-40A0A6C6102F}" presName="node" presStyleLbl="node1" presStyleIdx="1" presStyleCnt="3">
        <dgm:presLayoutVars>
          <dgm:bulletEnabled val="1"/>
        </dgm:presLayoutVars>
      </dgm:prSet>
      <dgm:spPr/>
    </dgm:pt>
    <dgm:pt modelId="{23E1A880-87B5-6C47-BD5F-BFF8E3E3E12F}" type="pres">
      <dgm:prSet presAssocID="{9ED6D0B3-CFC6-7E4E-8C05-0EED897025D9}" presName="sibTrans" presStyleLbl="sibTrans2D1" presStyleIdx="1" presStyleCnt="2"/>
      <dgm:spPr/>
    </dgm:pt>
    <dgm:pt modelId="{0203BA24-CFD2-7A40-985E-54A0163D2552}" type="pres">
      <dgm:prSet presAssocID="{9ED6D0B3-CFC6-7E4E-8C05-0EED897025D9}" presName="connectorText" presStyleLbl="sibTrans2D1" presStyleIdx="1" presStyleCnt="2"/>
      <dgm:spPr/>
    </dgm:pt>
    <dgm:pt modelId="{87241089-1605-E84E-B029-9968BBD21A55}" type="pres">
      <dgm:prSet presAssocID="{9BF6A036-9553-BB47-BB89-D162808DB3C4}" presName="node" presStyleLbl="node1" presStyleIdx="2" presStyleCnt="3">
        <dgm:presLayoutVars>
          <dgm:bulletEnabled val="1"/>
        </dgm:presLayoutVars>
      </dgm:prSet>
      <dgm:spPr/>
    </dgm:pt>
  </dgm:ptLst>
  <dgm:cxnLst>
    <dgm:cxn modelId="{C1731037-0C08-C84B-8263-EFD08F3E7349}" srcId="{7F2C3488-4956-054F-8486-6E7955225FB9}" destId="{BA9768F5-1385-7944-B688-2FCE07E0D818}" srcOrd="0" destOrd="0" parTransId="{9E6CB01D-FD85-554A-93C6-8B4F23A16156}" sibTransId="{4CB22688-6F3D-FE43-A0A4-46DCAAFB9836}"/>
    <dgm:cxn modelId="{FEE25D43-FCED-5C4B-AD7C-1794AC37312C}" type="presOf" srcId="{BA9768F5-1385-7944-B688-2FCE07E0D818}" destId="{08A38836-E758-8D4B-A926-4661C5BE33C8}" srcOrd="0" destOrd="0" presId="urn:microsoft.com/office/officeart/2005/8/layout/process2"/>
    <dgm:cxn modelId="{3230194A-77BE-D640-A742-23DE3F5EADA0}" type="presOf" srcId="{7F2C3488-4956-054F-8486-6E7955225FB9}" destId="{8C13E1B8-65B0-EE4F-9B59-8133FC440999}" srcOrd="0" destOrd="0" presId="urn:microsoft.com/office/officeart/2005/8/layout/process2"/>
    <dgm:cxn modelId="{C638644D-404E-0F4A-A222-D2FF1EE8297E}" type="presOf" srcId="{4CB22688-6F3D-FE43-A0A4-46DCAAFB9836}" destId="{F0877F54-426F-5D49-A772-CD8FCB2F5A8F}" srcOrd="0" destOrd="0" presId="urn:microsoft.com/office/officeart/2005/8/layout/process2"/>
    <dgm:cxn modelId="{B7667072-2BED-1446-B211-E8485A5AE9A1}" type="presOf" srcId="{6AD33F35-F941-9341-B670-40A0A6C6102F}" destId="{48F89D87-30E7-AB41-A777-0B72811AB501}" srcOrd="0" destOrd="0" presId="urn:microsoft.com/office/officeart/2005/8/layout/process2"/>
    <dgm:cxn modelId="{430B8190-E806-AA46-BED9-3106CFCADFA4}" type="presOf" srcId="{4CB22688-6F3D-FE43-A0A4-46DCAAFB9836}" destId="{0A6434DD-6C42-4041-B85C-6CAAD5D8227B}" srcOrd="1" destOrd="0" presId="urn:microsoft.com/office/officeart/2005/8/layout/process2"/>
    <dgm:cxn modelId="{51240292-D63B-0F4C-A0D6-74FD8DB0A179}" srcId="{7F2C3488-4956-054F-8486-6E7955225FB9}" destId="{9BF6A036-9553-BB47-BB89-D162808DB3C4}" srcOrd="2" destOrd="0" parTransId="{3050C48B-4D40-C24D-AA44-EE55017FDD41}" sibTransId="{2CE05926-21A2-B644-ADD6-D35D893D6CFE}"/>
    <dgm:cxn modelId="{C73B5EA4-C080-E74C-B09F-413738D04AC2}" type="presOf" srcId="{9ED6D0B3-CFC6-7E4E-8C05-0EED897025D9}" destId="{0203BA24-CFD2-7A40-985E-54A0163D2552}" srcOrd="1" destOrd="0" presId="urn:microsoft.com/office/officeart/2005/8/layout/process2"/>
    <dgm:cxn modelId="{F332EEBE-9923-2A4C-8E77-7A6F68E20E48}" srcId="{7F2C3488-4956-054F-8486-6E7955225FB9}" destId="{6AD33F35-F941-9341-B670-40A0A6C6102F}" srcOrd="1" destOrd="0" parTransId="{644E8E67-086C-8C41-885B-89E8075A4741}" sibTransId="{9ED6D0B3-CFC6-7E4E-8C05-0EED897025D9}"/>
    <dgm:cxn modelId="{F72473C7-B31C-D64F-A552-95413CB79F16}" type="presOf" srcId="{9BF6A036-9553-BB47-BB89-D162808DB3C4}" destId="{87241089-1605-E84E-B029-9968BBD21A55}" srcOrd="0" destOrd="0" presId="urn:microsoft.com/office/officeart/2005/8/layout/process2"/>
    <dgm:cxn modelId="{66FF33FA-3224-F048-8922-AB45D1E6021D}" type="presOf" srcId="{9ED6D0B3-CFC6-7E4E-8C05-0EED897025D9}" destId="{23E1A880-87B5-6C47-BD5F-BFF8E3E3E12F}" srcOrd="0" destOrd="0" presId="urn:microsoft.com/office/officeart/2005/8/layout/process2"/>
    <dgm:cxn modelId="{FB9EA53F-2958-064B-A3DC-423C28D93ADF}" type="presParOf" srcId="{8C13E1B8-65B0-EE4F-9B59-8133FC440999}" destId="{08A38836-E758-8D4B-A926-4661C5BE33C8}" srcOrd="0" destOrd="0" presId="urn:microsoft.com/office/officeart/2005/8/layout/process2"/>
    <dgm:cxn modelId="{C8B80F57-2B73-704D-BE58-DBFA3E549396}" type="presParOf" srcId="{8C13E1B8-65B0-EE4F-9B59-8133FC440999}" destId="{F0877F54-426F-5D49-A772-CD8FCB2F5A8F}" srcOrd="1" destOrd="0" presId="urn:microsoft.com/office/officeart/2005/8/layout/process2"/>
    <dgm:cxn modelId="{8640A31D-C3DD-A64B-A8AC-BA1708BEC062}" type="presParOf" srcId="{F0877F54-426F-5D49-A772-CD8FCB2F5A8F}" destId="{0A6434DD-6C42-4041-B85C-6CAAD5D8227B}" srcOrd="0" destOrd="0" presId="urn:microsoft.com/office/officeart/2005/8/layout/process2"/>
    <dgm:cxn modelId="{160FB532-DF15-D343-A1C0-A6EA36D98BF0}" type="presParOf" srcId="{8C13E1B8-65B0-EE4F-9B59-8133FC440999}" destId="{48F89D87-30E7-AB41-A777-0B72811AB501}" srcOrd="2" destOrd="0" presId="urn:microsoft.com/office/officeart/2005/8/layout/process2"/>
    <dgm:cxn modelId="{27C990D2-ED72-F945-8C07-CC0B6E54FE8D}" type="presParOf" srcId="{8C13E1B8-65B0-EE4F-9B59-8133FC440999}" destId="{23E1A880-87B5-6C47-BD5F-BFF8E3E3E12F}" srcOrd="3" destOrd="0" presId="urn:microsoft.com/office/officeart/2005/8/layout/process2"/>
    <dgm:cxn modelId="{31A1FFCB-0067-1748-A80D-4E0EA2550502}" type="presParOf" srcId="{23E1A880-87B5-6C47-BD5F-BFF8E3E3E12F}" destId="{0203BA24-CFD2-7A40-985E-54A0163D2552}" srcOrd="0" destOrd="0" presId="urn:microsoft.com/office/officeart/2005/8/layout/process2"/>
    <dgm:cxn modelId="{423C7B53-574F-E444-9585-4C6F790709FF}" type="presParOf" srcId="{8C13E1B8-65B0-EE4F-9B59-8133FC440999}" destId="{87241089-1605-E84E-B029-9968BBD21A5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91B47-44DA-7240-B28C-9BD164D5E1F4}">
      <dsp:nvSpPr>
        <dsp:cNvPr id="0" name=""/>
        <dsp:cNvSpPr/>
      </dsp:nvSpPr>
      <dsp:spPr>
        <a:xfrm>
          <a:off x="2922" y="1965576"/>
          <a:ext cx="3560848" cy="142433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Internal Dispute Resolution (IDR) </a:t>
          </a:r>
        </a:p>
      </dsp:txBody>
      <dsp:txXfrm>
        <a:off x="715092" y="1965576"/>
        <a:ext cx="2136509" cy="1424339"/>
      </dsp:txXfrm>
    </dsp:sp>
    <dsp:sp modelId="{784FFD79-1484-7B48-AF30-B12A9498E85F}">
      <dsp:nvSpPr>
        <dsp:cNvPr id="0" name=""/>
        <dsp:cNvSpPr/>
      </dsp:nvSpPr>
      <dsp:spPr>
        <a:xfrm>
          <a:off x="3207685" y="1965576"/>
          <a:ext cx="3560848" cy="142433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External Dispute Resolution (EDR)</a:t>
          </a:r>
        </a:p>
      </dsp:txBody>
      <dsp:txXfrm>
        <a:off x="3919855" y="1965576"/>
        <a:ext cx="2136509" cy="1424339"/>
      </dsp:txXfrm>
    </dsp:sp>
    <dsp:sp modelId="{2AEED15E-8836-7A49-B839-4B55AA08BF5C}">
      <dsp:nvSpPr>
        <dsp:cNvPr id="0" name=""/>
        <dsp:cNvSpPr/>
      </dsp:nvSpPr>
      <dsp:spPr>
        <a:xfrm>
          <a:off x="6412449" y="1965576"/>
          <a:ext cx="3560848" cy="1424339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Court</a:t>
          </a:r>
        </a:p>
      </dsp:txBody>
      <dsp:txXfrm>
        <a:off x="7124619" y="1965576"/>
        <a:ext cx="2136509" cy="1424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E508E-E58D-8548-B09E-8EEC03DC94FC}">
      <dsp:nvSpPr>
        <dsp:cNvPr id="0" name=""/>
        <dsp:cNvSpPr/>
      </dsp:nvSpPr>
      <dsp:spPr>
        <a:xfrm>
          <a:off x="3914195" y="3228692"/>
          <a:ext cx="2274850" cy="1137425"/>
        </a:xfrm>
        <a:prstGeom prst="roundRect">
          <a:avLst>
            <a:gd name="adj" fmla="val 10000"/>
          </a:avLst>
        </a:prstGeom>
        <a:solidFill>
          <a:srgbClr val="13141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Debt Collection Agency</a:t>
          </a:r>
        </a:p>
      </dsp:txBody>
      <dsp:txXfrm>
        <a:off x="3947509" y="3262006"/>
        <a:ext cx="2208222" cy="1070797"/>
      </dsp:txXfrm>
    </dsp:sp>
    <dsp:sp modelId="{E9EA48CC-C371-8247-8868-1808D6CBA233}">
      <dsp:nvSpPr>
        <dsp:cNvPr id="0" name=""/>
        <dsp:cNvSpPr/>
      </dsp:nvSpPr>
      <dsp:spPr>
        <a:xfrm rot="18787302">
          <a:off x="5464701" y="2143365"/>
          <a:ext cx="2201559" cy="398098"/>
        </a:xfrm>
        <a:prstGeom prst="leftRightArrow">
          <a:avLst/>
        </a:prstGeom>
        <a:solidFill>
          <a:srgbClr val="13141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>
            <a:solidFill>
              <a:srgbClr val="FF0000"/>
            </a:solidFill>
          </a:endParaRPr>
        </a:p>
      </dsp:txBody>
      <dsp:txXfrm>
        <a:off x="5584130" y="2222985"/>
        <a:ext cx="1962701" cy="238858"/>
      </dsp:txXfrm>
    </dsp:sp>
    <dsp:sp modelId="{FE2A4031-928C-D943-8B79-96AEA44AB009}">
      <dsp:nvSpPr>
        <dsp:cNvPr id="0" name=""/>
        <dsp:cNvSpPr/>
      </dsp:nvSpPr>
      <dsp:spPr>
        <a:xfrm>
          <a:off x="6619959" y="339445"/>
          <a:ext cx="2274850" cy="1137425"/>
        </a:xfrm>
        <a:prstGeom prst="roundRect">
          <a:avLst>
            <a:gd name="adj" fmla="val 10000"/>
          </a:avLst>
        </a:prstGeom>
        <a:solidFill>
          <a:srgbClr val="00009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FFFFFF"/>
              </a:solidFill>
            </a:rPr>
            <a:t>Creditor</a:t>
          </a:r>
        </a:p>
      </dsp:txBody>
      <dsp:txXfrm>
        <a:off x="6653273" y="372759"/>
        <a:ext cx="2208222" cy="1070797"/>
      </dsp:txXfrm>
    </dsp:sp>
    <dsp:sp modelId="{0BC0B94C-D333-6A40-A93D-2064F700D164}">
      <dsp:nvSpPr>
        <dsp:cNvPr id="0" name=""/>
        <dsp:cNvSpPr/>
      </dsp:nvSpPr>
      <dsp:spPr>
        <a:xfrm rot="10820395">
          <a:off x="3306192" y="946301"/>
          <a:ext cx="3250986" cy="398098"/>
        </a:xfrm>
        <a:prstGeom prst="rightArrow">
          <a:avLst/>
        </a:prstGeom>
        <a:solidFill>
          <a:srgbClr val="00009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3425621" y="1025921"/>
        <a:ext cx="3012128" cy="238858"/>
      </dsp:txXfrm>
    </dsp:sp>
    <dsp:sp modelId="{E600B496-3686-D341-80B0-0A09709B28C3}">
      <dsp:nvSpPr>
        <dsp:cNvPr id="0" name=""/>
        <dsp:cNvSpPr/>
      </dsp:nvSpPr>
      <dsp:spPr>
        <a:xfrm>
          <a:off x="954430" y="305833"/>
          <a:ext cx="2274850" cy="1137425"/>
        </a:xfrm>
        <a:prstGeom prst="roundRect">
          <a:avLst>
            <a:gd name="adj" fmla="val 10000"/>
          </a:avLst>
        </a:prstGeom>
        <a:solidFill>
          <a:srgbClr val="66006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Debtor</a:t>
          </a:r>
        </a:p>
      </dsp:txBody>
      <dsp:txXfrm>
        <a:off x="987744" y="339147"/>
        <a:ext cx="2208222" cy="1070797"/>
      </dsp:txXfrm>
    </dsp:sp>
    <dsp:sp modelId="{505D052C-6B57-D747-8B84-DB4B6A60CD36}">
      <dsp:nvSpPr>
        <dsp:cNvPr id="0" name=""/>
        <dsp:cNvSpPr/>
      </dsp:nvSpPr>
      <dsp:spPr>
        <a:xfrm rot="2678433">
          <a:off x="2329959" y="2112952"/>
          <a:ext cx="2191056" cy="398098"/>
        </a:xfrm>
        <a:prstGeom prst="leftArrow">
          <a:avLst/>
        </a:prstGeom>
        <a:solidFill>
          <a:srgbClr val="13141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>
            <a:solidFill>
              <a:srgbClr val="D1694C"/>
            </a:solidFill>
          </a:endParaRPr>
        </a:p>
      </dsp:txBody>
      <dsp:txXfrm>
        <a:off x="2449388" y="2192572"/>
        <a:ext cx="1952198" cy="2388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38836-E758-8D4B-A926-4661C5BE33C8}">
      <dsp:nvSpPr>
        <dsp:cNvPr id="0" name=""/>
        <dsp:cNvSpPr/>
      </dsp:nvSpPr>
      <dsp:spPr>
        <a:xfrm>
          <a:off x="1985168" y="0"/>
          <a:ext cx="1919287" cy="1066270"/>
        </a:xfrm>
        <a:prstGeom prst="roundRect">
          <a:avLst>
            <a:gd name="adj" fmla="val 10000"/>
          </a:avLst>
        </a:prstGeom>
        <a:gradFill rotWithShape="0">
          <a:gsLst>
            <a:gs pos="51000">
              <a:srgbClr val="FFFF00"/>
            </a:gs>
            <a:gs pos="0">
              <a:srgbClr val="FFFF00"/>
            </a:gs>
            <a:gs pos="49000">
              <a:srgbClr val="FFFF00"/>
            </a:gs>
            <a:gs pos="100000">
              <a:srgbClr val="FFFF00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Overdue</a:t>
          </a:r>
        </a:p>
      </dsp:txBody>
      <dsp:txXfrm>
        <a:off x="2016398" y="31230"/>
        <a:ext cx="1856827" cy="1003810"/>
      </dsp:txXfrm>
    </dsp:sp>
    <dsp:sp modelId="{F0877F54-426F-5D49-A772-CD8FCB2F5A8F}">
      <dsp:nvSpPr>
        <dsp:cNvPr id="0" name=""/>
        <dsp:cNvSpPr/>
      </dsp:nvSpPr>
      <dsp:spPr>
        <a:xfrm rot="5400000">
          <a:off x="2744886" y="1092927"/>
          <a:ext cx="399851" cy="479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2800866" y="1132912"/>
        <a:ext cx="287893" cy="279896"/>
      </dsp:txXfrm>
    </dsp:sp>
    <dsp:sp modelId="{48F89D87-30E7-AB41-A777-0B72811AB501}">
      <dsp:nvSpPr>
        <dsp:cNvPr id="0" name=""/>
        <dsp:cNvSpPr/>
      </dsp:nvSpPr>
      <dsp:spPr>
        <a:xfrm>
          <a:off x="1985168" y="1599406"/>
          <a:ext cx="1919287" cy="10662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6936"/>
            </a:gs>
            <a:gs pos="50000">
              <a:srgbClr val="FF6936"/>
            </a:gs>
            <a:gs pos="100000">
              <a:srgbClr val="FF6936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Formal demand</a:t>
          </a:r>
        </a:p>
      </dsp:txBody>
      <dsp:txXfrm>
        <a:off x="2016398" y="1630636"/>
        <a:ext cx="1856827" cy="1003810"/>
      </dsp:txXfrm>
    </dsp:sp>
    <dsp:sp modelId="{23E1A880-87B5-6C47-BD5F-BFF8E3E3E12F}">
      <dsp:nvSpPr>
        <dsp:cNvPr id="0" name=""/>
        <dsp:cNvSpPr/>
      </dsp:nvSpPr>
      <dsp:spPr>
        <a:xfrm rot="5400000">
          <a:off x="2744886" y="2692334"/>
          <a:ext cx="399851" cy="47982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2800866" y="2732319"/>
        <a:ext cx="287893" cy="279896"/>
      </dsp:txXfrm>
    </dsp:sp>
    <dsp:sp modelId="{87241089-1605-E84E-B029-9968BBD21A55}">
      <dsp:nvSpPr>
        <dsp:cNvPr id="0" name=""/>
        <dsp:cNvSpPr/>
      </dsp:nvSpPr>
      <dsp:spPr>
        <a:xfrm>
          <a:off x="1985168" y="3198813"/>
          <a:ext cx="1919287" cy="1066270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Statement of Claim</a:t>
          </a:r>
        </a:p>
      </dsp:txBody>
      <dsp:txXfrm>
        <a:off x="2016398" y="3230043"/>
        <a:ext cx="1856827" cy="10038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38836-E758-8D4B-A926-4661C5BE33C8}">
      <dsp:nvSpPr>
        <dsp:cNvPr id="0" name=""/>
        <dsp:cNvSpPr/>
      </dsp:nvSpPr>
      <dsp:spPr>
        <a:xfrm>
          <a:off x="1985168" y="0"/>
          <a:ext cx="1919287" cy="1066270"/>
        </a:xfrm>
        <a:prstGeom prst="roundRect">
          <a:avLst>
            <a:gd name="adj" fmla="val 10000"/>
          </a:avLst>
        </a:prstGeom>
        <a:gradFill rotWithShape="0">
          <a:gsLst>
            <a:gs pos="51000">
              <a:srgbClr val="FFFF00"/>
            </a:gs>
            <a:gs pos="0">
              <a:srgbClr val="FFFF00"/>
            </a:gs>
            <a:gs pos="49000">
              <a:srgbClr val="FFFF00"/>
            </a:gs>
            <a:gs pos="100000">
              <a:srgbClr val="FFFF00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Overdue</a:t>
          </a:r>
        </a:p>
      </dsp:txBody>
      <dsp:txXfrm>
        <a:off x="2016398" y="31230"/>
        <a:ext cx="1856827" cy="1003810"/>
      </dsp:txXfrm>
    </dsp:sp>
    <dsp:sp modelId="{F0877F54-426F-5D49-A772-CD8FCB2F5A8F}">
      <dsp:nvSpPr>
        <dsp:cNvPr id="0" name=""/>
        <dsp:cNvSpPr/>
      </dsp:nvSpPr>
      <dsp:spPr>
        <a:xfrm rot="5400000">
          <a:off x="2744886" y="1092927"/>
          <a:ext cx="399851" cy="479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2800866" y="1132912"/>
        <a:ext cx="287893" cy="279896"/>
      </dsp:txXfrm>
    </dsp:sp>
    <dsp:sp modelId="{48F89D87-30E7-AB41-A777-0B72811AB501}">
      <dsp:nvSpPr>
        <dsp:cNvPr id="0" name=""/>
        <dsp:cNvSpPr/>
      </dsp:nvSpPr>
      <dsp:spPr>
        <a:xfrm>
          <a:off x="1985168" y="1599406"/>
          <a:ext cx="1919287" cy="10662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/>
            </a:gs>
            <a:gs pos="50000">
              <a:schemeClr val="accent6"/>
            </a:gs>
            <a:gs pos="100000">
              <a:schemeClr val="accent6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Formal demand</a:t>
          </a:r>
        </a:p>
      </dsp:txBody>
      <dsp:txXfrm>
        <a:off x="2016398" y="1630636"/>
        <a:ext cx="1856827" cy="1003810"/>
      </dsp:txXfrm>
    </dsp:sp>
    <dsp:sp modelId="{23E1A880-87B5-6C47-BD5F-BFF8E3E3E12F}">
      <dsp:nvSpPr>
        <dsp:cNvPr id="0" name=""/>
        <dsp:cNvSpPr/>
      </dsp:nvSpPr>
      <dsp:spPr>
        <a:xfrm rot="5400000">
          <a:off x="2744886" y="2692334"/>
          <a:ext cx="399851" cy="479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2800866" y="2732319"/>
        <a:ext cx="287893" cy="279896"/>
      </dsp:txXfrm>
    </dsp:sp>
    <dsp:sp modelId="{87241089-1605-E84E-B029-9968BBD21A55}">
      <dsp:nvSpPr>
        <dsp:cNvPr id="0" name=""/>
        <dsp:cNvSpPr/>
      </dsp:nvSpPr>
      <dsp:spPr>
        <a:xfrm>
          <a:off x="1985168" y="3198813"/>
          <a:ext cx="1919287" cy="1066270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Statement of Claim</a:t>
          </a:r>
        </a:p>
      </dsp:txBody>
      <dsp:txXfrm>
        <a:off x="2016398" y="3230043"/>
        <a:ext cx="1856827" cy="10038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38836-E758-8D4B-A926-4661C5BE33C8}">
      <dsp:nvSpPr>
        <dsp:cNvPr id="0" name=""/>
        <dsp:cNvSpPr/>
      </dsp:nvSpPr>
      <dsp:spPr>
        <a:xfrm>
          <a:off x="1985168" y="0"/>
          <a:ext cx="1919287" cy="1066270"/>
        </a:xfrm>
        <a:prstGeom prst="roundRect">
          <a:avLst>
            <a:gd name="adj" fmla="val 10000"/>
          </a:avLst>
        </a:prstGeom>
        <a:gradFill rotWithShape="0">
          <a:gsLst>
            <a:gs pos="51000">
              <a:schemeClr val="accent6"/>
            </a:gs>
            <a:gs pos="0">
              <a:schemeClr val="accent6"/>
            </a:gs>
            <a:gs pos="49000">
              <a:schemeClr val="accent6"/>
            </a:gs>
            <a:gs pos="100000">
              <a:schemeClr val="accent6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Overdue</a:t>
          </a:r>
        </a:p>
      </dsp:txBody>
      <dsp:txXfrm>
        <a:off x="2016398" y="31230"/>
        <a:ext cx="1856827" cy="1003810"/>
      </dsp:txXfrm>
    </dsp:sp>
    <dsp:sp modelId="{F0877F54-426F-5D49-A772-CD8FCB2F5A8F}">
      <dsp:nvSpPr>
        <dsp:cNvPr id="0" name=""/>
        <dsp:cNvSpPr/>
      </dsp:nvSpPr>
      <dsp:spPr>
        <a:xfrm rot="5400000">
          <a:off x="2744886" y="1092927"/>
          <a:ext cx="399851" cy="479821"/>
        </a:xfrm>
        <a:prstGeom prst="rightArrow">
          <a:avLst>
            <a:gd name="adj1" fmla="val 60000"/>
            <a:gd name="adj2" fmla="val 50000"/>
          </a:avLst>
        </a:prstGeom>
        <a:solidFill>
          <a:srgbClr val="FF693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2800866" y="1132912"/>
        <a:ext cx="287893" cy="279896"/>
      </dsp:txXfrm>
    </dsp:sp>
    <dsp:sp modelId="{48F89D87-30E7-AB41-A777-0B72811AB501}">
      <dsp:nvSpPr>
        <dsp:cNvPr id="0" name=""/>
        <dsp:cNvSpPr/>
      </dsp:nvSpPr>
      <dsp:spPr>
        <a:xfrm>
          <a:off x="1985168" y="1599406"/>
          <a:ext cx="1919287" cy="10662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6936"/>
            </a:gs>
            <a:gs pos="50000">
              <a:srgbClr val="FF6936"/>
            </a:gs>
            <a:gs pos="100000">
              <a:srgbClr val="FF6936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Formal demand</a:t>
          </a:r>
        </a:p>
      </dsp:txBody>
      <dsp:txXfrm>
        <a:off x="2016398" y="1630636"/>
        <a:ext cx="1856827" cy="1003810"/>
      </dsp:txXfrm>
    </dsp:sp>
    <dsp:sp modelId="{23E1A880-87B5-6C47-BD5F-BFF8E3E3E12F}">
      <dsp:nvSpPr>
        <dsp:cNvPr id="0" name=""/>
        <dsp:cNvSpPr/>
      </dsp:nvSpPr>
      <dsp:spPr>
        <a:xfrm rot="5400000">
          <a:off x="2744886" y="2692334"/>
          <a:ext cx="399851" cy="479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2800866" y="2732319"/>
        <a:ext cx="287893" cy="279896"/>
      </dsp:txXfrm>
    </dsp:sp>
    <dsp:sp modelId="{87241089-1605-E84E-B029-9968BBD21A55}">
      <dsp:nvSpPr>
        <dsp:cNvPr id="0" name=""/>
        <dsp:cNvSpPr/>
      </dsp:nvSpPr>
      <dsp:spPr>
        <a:xfrm>
          <a:off x="1985168" y="3198813"/>
          <a:ext cx="1919287" cy="1066270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Statement of Claim</a:t>
          </a:r>
        </a:p>
      </dsp:txBody>
      <dsp:txXfrm>
        <a:off x="2016398" y="3230043"/>
        <a:ext cx="1856827" cy="10038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38836-E758-8D4B-A926-4661C5BE33C8}">
      <dsp:nvSpPr>
        <dsp:cNvPr id="0" name=""/>
        <dsp:cNvSpPr/>
      </dsp:nvSpPr>
      <dsp:spPr>
        <a:xfrm>
          <a:off x="1985168" y="0"/>
          <a:ext cx="1919287" cy="1066270"/>
        </a:xfrm>
        <a:prstGeom prst="roundRect">
          <a:avLst>
            <a:gd name="adj" fmla="val 10000"/>
          </a:avLst>
        </a:prstGeom>
        <a:gradFill rotWithShape="0">
          <a:gsLst>
            <a:gs pos="51000">
              <a:schemeClr val="accent6"/>
            </a:gs>
            <a:gs pos="0">
              <a:schemeClr val="accent6"/>
            </a:gs>
            <a:gs pos="49000">
              <a:schemeClr val="accent6"/>
            </a:gs>
            <a:gs pos="100000">
              <a:schemeClr val="accent6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Overdue</a:t>
          </a:r>
        </a:p>
      </dsp:txBody>
      <dsp:txXfrm>
        <a:off x="2016398" y="31230"/>
        <a:ext cx="1856827" cy="1003810"/>
      </dsp:txXfrm>
    </dsp:sp>
    <dsp:sp modelId="{F0877F54-426F-5D49-A772-CD8FCB2F5A8F}">
      <dsp:nvSpPr>
        <dsp:cNvPr id="0" name=""/>
        <dsp:cNvSpPr/>
      </dsp:nvSpPr>
      <dsp:spPr>
        <a:xfrm rot="5400000">
          <a:off x="2744886" y="1092927"/>
          <a:ext cx="399851" cy="479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2800866" y="1132912"/>
        <a:ext cx="287893" cy="279896"/>
      </dsp:txXfrm>
    </dsp:sp>
    <dsp:sp modelId="{48F89D87-30E7-AB41-A777-0B72811AB501}">
      <dsp:nvSpPr>
        <dsp:cNvPr id="0" name=""/>
        <dsp:cNvSpPr/>
      </dsp:nvSpPr>
      <dsp:spPr>
        <a:xfrm>
          <a:off x="1985168" y="1599406"/>
          <a:ext cx="1919287" cy="10662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/>
            </a:gs>
            <a:gs pos="50000">
              <a:schemeClr val="accent6"/>
            </a:gs>
            <a:gs pos="100000">
              <a:schemeClr val="accent6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Formal demand</a:t>
          </a:r>
        </a:p>
      </dsp:txBody>
      <dsp:txXfrm>
        <a:off x="2016398" y="1630636"/>
        <a:ext cx="1856827" cy="1003810"/>
      </dsp:txXfrm>
    </dsp:sp>
    <dsp:sp modelId="{23E1A880-87B5-6C47-BD5F-BFF8E3E3E12F}">
      <dsp:nvSpPr>
        <dsp:cNvPr id="0" name=""/>
        <dsp:cNvSpPr/>
      </dsp:nvSpPr>
      <dsp:spPr>
        <a:xfrm rot="5400000">
          <a:off x="2744886" y="2692334"/>
          <a:ext cx="399851" cy="47982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rgbClr val="FF0000"/>
            </a:solidFill>
          </a:endParaRPr>
        </a:p>
      </dsp:txBody>
      <dsp:txXfrm rot="-5400000">
        <a:off x="2800866" y="2732319"/>
        <a:ext cx="287893" cy="279896"/>
      </dsp:txXfrm>
    </dsp:sp>
    <dsp:sp modelId="{87241089-1605-E84E-B029-9968BBD21A55}">
      <dsp:nvSpPr>
        <dsp:cNvPr id="0" name=""/>
        <dsp:cNvSpPr/>
      </dsp:nvSpPr>
      <dsp:spPr>
        <a:xfrm>
          <a:off x="1985168" y="3198813"/>
          <a:ext cx="1919287" cy="1066270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Statement of Claim</a:t>
          </a:r>
        </a:p>
      </dsp:txBody>
      <dsp:txXfrm>
        <a:off x="2016398" y="3230043"/>
        <a:ext cx="1856827" cy="10038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38836-E758-8D4B-A926-4661C5BE33C8}">
      <dsp:nvSpPr>
        <dsp:cNvPr id="0" name=""/>
        <dsp:cNvSpPr/>
      </dsp:nvSpPr>
      <dsp:spPr>
        <a:xfrm>
          <a:off x="1985168" y="0"/>
          <a:ext cx="1919287" cy="1066270"/>
        </a:xfrm>
        <a:prstGeom prst="roundRect">
          <a:avLst>
            <a:gd name="adj" fmla="val 10000"/>
          </a:avLst>
        </a:prstGeom>
        <a:gradFill rotWithShape="0">
          <a:gsLst>
            <a:gs pos="51000">
              <a:schemeClr val="accent6"/>
            </a:gs>
            <a:gs pos="0">
              <a:schemeClr val="accent6"/>
            </a:gs>
            <a:gs pos="49000">
              <a:schemeClr val="accent6"/>
            </a:gs>
            <a:gs pos="100000">
              <a:schemeClr val="accent6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Overdue</a:t>
          </a:r>
        </a:p>
      </dsp:txBody>
      <dsp:txXfrm>
        <a:off x="2016398" y="31230"/>
        <a:ext cx="1856827" cy="1003810"/>
      </dsp:txXfrm>
    </dsp:sp>
    <dsp:sp modelId="{F0877F54-426F-5D49-A772-CD8FCB2F5A8F}">
      <dsp:nvSpPr>
        <dsp:cNvPr id="0" name=""/>
        <dsp:cNvSpPr/>
      </dsp:nvSpPr>
      <dsp:spPr>
        <a:xfrm rot="5400000">
          <a:off x="2744886" y="1092927"/>
          <a:ext cx="399851" cy="479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2800866" y="1132912"/>
        <a:ext cx="287893" cy="279896"/>
      </dsp:txXfrm>
    </dsp:sp>
    <dsp:sp modelId="{48F89D87-30E7-AB41-A777-0B72811AB501}">
      <dsp:nvSpPr>
        <dsp:cNvPr id="0" name=""/>
        <dsp:cNvSpPr/>
      </dsp:nvSpPr>
      <dsp:spPr>
        <a:xfrm>
          <a:off x="1985168" y="1599406"/>
          <a:ext cx="1919287" cy="10662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/>
            </a:gs>
            <a:gs pos="50000">
              <a:schemeClr val="accent6"/>
            </a:gs>
            <a:gs pos="100000">
              <a:schemeClr val="accent6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Formal demand</a:t>
          </a:r>
        </a:p>
      </dsp:txBody>
      <dsp:txXfrm>
        <a:off x="2016398" y="1630636"/>
        <a:ext cx="1856827" cy="1003810"/>
      </dsp:txXfrm>
    </dsp:sp>
    <dsp:sp modelId="{23E1A880-87B5-6C47-BD5F-BFF8E3E3E12F}">
      <dsp:nvSpPr>
        <dsp:cNvPr id="0" name=""/>
        <dsp:cNvSpPr/>
      </dsp:nvSpPr>
      <dsp:spPr>
        <a:xfrm rot="5400000">
          <a:off x="2744886" y="2692334"/>
          <a:ext cx="399851" cy="47982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rgbClr val="FF0000"/>
            </a:solidFill>
          </a:endParaRPr>
        </a:p>
      </dsp:txBody>
      <dsp:txXfrm rot="-5400000">
        <a:off x="2800866" y="2732319"/>
        <a:ext cx="287893" cy="279896"/>
      </dsp:txXfrm>
    </dsp:sp>
    <dsp:sp modelId="{87241089-1605-E84E-B029-9968BBD21A55}">
      <dsp:nvSpPr>
        <dsp:cNvPr id="0" name=""/>
        <dsp:cNvSpPr/>
      </dsp:nvSpPr>
      <dsp:spPr>
        <a:xfrm>
          <a:off x="1985168" y="3198813"/>
          <a:ext cx="1919287" cy="1066270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Statement of Claim</a:t>
          </a:r>
        </a:p>
      </dsp:txBody>
      <dsp:txXfrm>
        <a:off x="2016398" y="3230043"/>
        <a:ext cx="1856827" cy="1003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2FB9C-0483-5A4F-B4AD-316C73C75140}" type="datetimeFigureOut">
              <a:t>3/5/25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34AB0-4CEF-4140-A6BB-6C55C960CF95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16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5719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2679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5682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8494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0230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3894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9598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7655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2578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1750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5413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7581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72232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9873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0418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62671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85417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20827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94945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71772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88501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2447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48143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1167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55867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42836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34621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58138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12189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58681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05751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45742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3767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65996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5602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49674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47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10955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48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29871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49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08621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50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09242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51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10955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52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41118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53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55250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54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4199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00598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55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29685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56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96701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57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09544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58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225124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59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481277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60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78891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61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08807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62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232339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63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925692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64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0155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56949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65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480279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66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713186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67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249785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68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3947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8529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4548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34AB0-4CEF-4140-A6BB-6C55C960CF95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439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20CDDF-34BB-4249-9B7E-10F15436CD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28" r="21501" b="44595"/>
          <a:stretch/>
        </p:blipFill>
        <p:spPr>
          <a:xfrm>
            <a:off x="5541264" y="0"/>
            <a:ext cx="66507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68300"/>
            <a:ext cx="5061840" cy="609398"/>
          </a:xfrm>
        </p:spPr>
        <p:txBody>
          <a:bodyPr wrap="square">
            <a:spAutoFit/>
          </a:bodyPr>
          <a:lstStyle/>
          <a:p>
            <a:r>
              <a:rPr lang="en-GB"/>
              <a:t>Click to add slide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375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862297-3FB9-4449-83DE-467F3AEC3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1393" y="1916113"/>
            <a:ext cx="4114800" cy="3852862"/>
          </a:xfrm>
        </p:spPr>
        <p:txBody>
          <a:bodyPr numCol="1" spcCol="360000"/>
          <a:lstStyle>
            <a:lvl1pPr defTabSz="1440000">
              <a:spcBef>
                <a:spcPts val="1200"/>
              </a:spcBef>
              <a:tabLst>
                <a:tab pos="4140000" algn="r"/>
              </a:tabLst>
              <a:defRPr sz="1600"/>
            </a:lvl1pPr>
          </a:lstStyle>
          <a:p>
            <a:pPr lvl="0"/>
            <a:r>
              <a:rPr lang="en-AU"/>
              <a:t>Click to add TOC text 	(+ tab to page no.)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557BBC-EB0B-0D4F-9396-CF5FD8954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28" r="21501" b="44595"/>
          <a:stretch/>
        </p:blipFill>
        <p:spPr>
          <a:xfrm>
            <a:off x="5541264" y="0"/>
            <a:ext cx="6650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44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EAC023-321D-AF48-9F7D-B84E0376E4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5715" y="0"/>
            <a:ext cx="61462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4832CE-1048-CC4F-B271-CB078D7F2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681413"/>
            <a:ext cx="4660986" cy="1495794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presentation title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8219D3-13B3-B348-9325-B06BC16F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18 January 2022</a:t>
            </a:r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F83B2BBB-E45B-B84B-A0A5-E2F67C60A8C7}"/>
              </a:ext>
            </a:extLst>
          </p:cNvPr>
          <p:cNvSpPr/>
          <p:nvPr userDrawn="1"/>
        </p:nvSpPr>
        <p:spPr>
          <a:xfrm rot="5400000">
            <a:off x="610042" y="5296490"/>
            <a:ext cx="534575" cy="175465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A0799-26DF-0948-A535-1B30945F9493}"/>
              </a:ext>
            </a:extLst>
          </p:cNvPr>
          <p:cNvSpPr txBox="1"/>
          <p:nvPr userDrawn="1"/>
        </p:nvSpPr>
        <p:spPr>
          <a:xfrm>
            <a:off x="479425" y="6017798"/>
            <a:ext cx="83676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600" b="0" i="0">
                <a:solidFill>
                  <a:schemeClr val="bg1"/>
                </a:solidFill>
                <a:latin typeface="Archivo Light" pitchFamily="2" charset="77"/>
                <a:cs typeface="Archivo Light" pitchFamily="2" charset="77"/>
              </a:rPr>
              <a:t>rlc.org.au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E5D79DD9-D413-6D4B-B5AE-E5BEA0A9D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45715" y="593940"/>
            <a:ext cx="5328680" cy="626406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1"/>
          <a:lstStyle>
            <a:lvl1pPr>
              <a:defRPr sz="1050"/>
            </a:lvl1pPr>
          </a:lstStyle>
          <a:p>
            <a:r>
              <a:rPr lang="en-AU"/>
              <a:t>Click to insert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86372C-CB01-3740-9A1B-D47B6733C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94" r="-4254" b="32935"/>
          <a:stretch/>
        </p:blipFill>
        <p:spPr>
          <a:xfrm>
            <a:off x="5699351" y="61782"/>
            <a:ext cx="6280271" cy="679621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5DF3FF3-72EA-194B-8CAB-A961FF6839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986" y="321829"/>
            <a:ext cx="1905762" cy="12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2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832CE-1048-CC4F-B271-CB078D7F2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681413"/>
            <a:ext cx="4660986" cy="1495794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presentation title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8219D3-13B3-B348-9325-B06BC16F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18 January 2022</a:t>
            </a:r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F83B2BBB-E45B-B84B-A0A5-E2F67C60A8C7}"/>
              </a:ext>
            </a:extLst>
          </p:cNvPr>
          <p:cNvSpPr/>
          <p:nvPr userDrawn="1"/>
        </p:nvSpPr>
        <p:spPr>
          <a:xfrm rot="5400000">
            <a:off x="610042" y="5296490"/>
            <a:ext cx="534575" cy="175465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A0799-26DF-0948-A535-1B30945F9493}"/>
              </a:ext>
            </a:extLst>
          </p:cNvPr>
          <p:cNvSpPr txBox="1"/>
          <p:nvPr userDrawn="1"/>
        </p:nvSpPr>
        <p:spPr>
          <a:xfrm>
            <a:off x="479425" y="6017798"/>
            <a:ext cx="83676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600" b="0" i="0">
                <a:solidFill>
                  <a:schemeClr val="bg1"/>
                </a:solidFill>
                <a:latin typeface="Archivo Light" pitchFamily="2" charset="77"/>
                <a:cs typeface="Archivo Light" pitchFamily="2" charset="77"/>
              </a:rPr>
              <a:t>rlc.org.au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E5D79DD9-D413-6D4B-B5AE-E5BEA0A9D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45714" y="-982310"/>
            <a:ext cx="8352211" cy="981833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1"/>
          <a:lstStyle>
            <a:lvl1pPr>
              <a:defRPr sz="1050"/>
            </a:lvl1pPr>
          </a:lstStyle>
          <a:p>
            <a:r>
              <a:rPr lang="en-AU"/>
              <a:t>Click to insert image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15A10AC-D068-C743-ADAA-8D75441340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14986" y="321829"/>
            <a:ext cx="1905762" cy="12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4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68300"/>
            <a:ext cx="11233150" cy="609398"/>
          </a:xfrm>
        </p:spPr>
        <p:txBody>
          <a:bodyPr/>
          <a:lstStyle/>
          <a:p>
            <a:r>
              <a:rPr lang="en-GB"/>
              <a:t>Click to add slide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862297-3FB9-4449-83DE-467F3AEC3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916113"/>
            <a:ext cx="11233150" cy="3852862"/>
          </a:xfrm>
        </p:spPr>
        <p:txBody>
          <a:bodyPr numCol="3" spcCol="360000"/>
          <a:lstStyle/>
          <a:p>
            <a:pPr lvl="0"/>
            <a:r>
              <a:rPr lang="en-GB"/>
              <a:t>Click to add text (First level)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5515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68300"/>
            <a:ext cx="11233150" cy="609398"/>
          </a:xfrm>
        </p:spPr>
        <p:txBody>
          <a:bodyPr/>
          <a:lstStyle/>
          <a:p>
            <a:r>
              <a:rPr lang="en-GB"/>
              <a:t>Click to add slide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862297-3FB9-4449-83DE-467F3AEC3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916113"/>
            <a:ext cx="7380288" cy="3852862"/>
          </a:xfrm>
        </p:spPr>
        <p:txBody>
          <a:bodyPr numCol="2" spcCol="360000"/>
          <a:lstStyle/>
          <a:p>
            <a:pPr lvl="0"/>
            <a:r>
              <a:rPr lang="en-GB"/>
              <a:t>Click to add text (First level)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4EA913-F4BB-234C-AAFD-F1AFF61255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39488" y="1916113"/>
            <a:ext cx="2973086" cy="39973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1"/>
          <a:lstStyle>
            <a:lvl1pPr>
              <a:defRPr sz="1050"/>
            </a:lvl1pPr>
          </a:lstStyle>
          <a:p>
            <a:r>
              <a:rPr lang="en-AU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904857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20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566B51-9725-AB49-B197-23453E7E14E5}"/>
              </a:ext>
            </a:extLst>
          </p:cNvPr>
          <p:cNvSpPr/>
          <p:nvPr/>
        </p:nvSpPr>
        <p:spPr>
          <a:xfrm>
            <a:off x="0" y="0"/>
            <a:ext cx="12192000" cy="5913438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68300"/>
            <a:ext cx="11233150" cy="609398"/>
          </a:xfrm>
        </p:spPr>
        <p:txBody>
          <a:bodyPr/>
          <a:lstStyle/>
          <a:p>
            <a:r>
              <a:rPr lang="en-GB"/>
              <a:t>Click to add slide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862297-3FB9-4449-83DE-467F3AEC3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916113"/>
            <a:ext cx="3492500" cy="3852862"/>
          </a:xfrm>
        </p:spPr>
        <p:txBody>
          <a:bodyPr numCol="1" spcCol="360000"/>
          <a:lstStyle/>
          <a:p>
            <a:pPr lvl="0"/>
            <a:r>
              <a:rPr lang="en-GB"/>
              <a:t>Click to add text (First level)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4EA913-F4BB-234C-AAFD-F1AFF61255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"/>
            <a:ext cx="6096000" cy="5913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1"/>
          <a:lstStyle>
            <a:lvl1pPr>
              <a:defRPr sz="1050"/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A2C9FA-C14F-7646-87CC-4F824F3F5EBD}"/>
              </a:ext>
            </a:extLst>
          </p:cNvPr>
          <p:cNvSpPr/>
          <p:nvPr userDrawn="1"/>
        </p:nvSpPr>
        <p:spPr>
          <a:xfrm>
            <a:off x="0" y="0"/>
            <a:ext cx="12192000" cy="5913438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0116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48">
          <p15:clr>
            <a:srgbClr val="FBAE40"/>
          </p15:clr>
        </p15:guide>
        <p15:guide id="2" orient="horz" pos="120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68300"/>
            <a:ext cx="11233150" cy="609398"/>
          </a:xfrm>
        </p:spPr>
        <p:txBody>
          <a:bodyPr/>
          <a:lstStyle/>
          <a:p>
            <a:r>
              <a:rPr lang="en-GB"/>
              <a:t>Click to add slide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862297-3FB9-4449-83DE-467F3AEC3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916113"/>
            <a:ext cx="3492500" cy="3852862"/>
          </a:xfrm>
        </p:spPr>
        <p:txBody>
          <a:bodyPr numCol="1" spcCol="360000"/>
          <a:lstStyle/>
          <a:p>
            <a:pPr lvl="0"/>
            <a:r>
              <a:rPr lang="en-GB"/>
              <a:t>Click to add text (First level)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B4E27895-6A95-B64D-959B-FF4CD047704C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332288" y="1916113"/>
            <a:ext cx="7380287" cy="3997325"/>
          </a:xfrm>
        </p:spPr>
        <p:txBody>
          <a:bodyPr anchor="ctr" anchorCtr="1"/>
          <a:lstStyle/>
          <a:p>
            <a:r>
              <a:rPr lang="en-AU"/>
              <a:t>Click to place chart</a:t>
            </a:r>
          </a:p>
        </p:txBody>
      </p:sp>
    </p:spTree>
    <p:extLst>
      <p:ext uri="{BB962C8B-B14F-4D97-AF65-F5344CB8AC3E}">
        <p14:creationId xmlns:p14="http://schemas.microsoft.com/office/powerpoint/2010/main" val="509963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20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ou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7BD9BF6D-C6BB-4E41-A04F-CC13737289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732" t="8394" b="47390"/>
          <a:stretch/>
        </p:blipFill>
        <p:spPr>
          <a:xfrm>
            <a:off x="0" y="1"/>
            <a:ext cx="397192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68300"/>
            <a:ext cx="11233150" cy="609398"/>
          </a:xfrm>
        </p:spPr>
        <p:txBody>
          <a:bodyPr/>
          <a:lstStyle/>
          <a:p>
            <a:r>
              <a:rPr lang="en-GB"/>
              <a:t>Click to add slide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862297-3FB9-4449-83DE-467F3AEC3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0075" y="1520825"/>
            <a:ext cx="3492499" cy="3848400"/>
          </a:xfrm>
        </p:spPr>
        <p:txBody>
          <a:bodyPr numCol="1" spcCol="360000"/>
          <a:lstStyle/>
          <a:p>
            <a:pPr lvl="0"/>
            <a:r>
              <a:rPr lang="en-GB"/>
              <a:t>Click to add text (First level)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A0D31AE-DF02-DE4D-A9E4-F933399502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2288" y="1459215"/>
            <a:ext cx="3527425" cy="3848400"/>
          </a:xfrm>
        </p:spPr>
        <p:txBody>
          <a:bodyPr numCol="1" spcCol="360000"/>
          <a:lstStyle>
            <a:lvl1pPr>
              <a:spcBef>
                <a:spcPts val="0"/>
              </a:spcBef>
              <a:defRPr sz="2200"/>
            </a:lvl1pPr>
          </a:lstStyle>
          <a:p>
            <a:pPr lvl="0"/>
            <a:r>
              <a:rPr lang="en-GB"/>
              <a:t>Pullout text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6ADD135-F08C-B24E-A035-886D920835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7" t="12228" r="8130" b="11887"/>
          <a:stretch/>
        </p:blipFill>
        <p:spPr>
          <a:xfrm>
            <a:off x="479425" y="6178550"/>
            <a:ext cx="676276" cy="39052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E98C0C0-FC5D-C444-B677-A69ABA088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732" t="8394" b="47390"/>
          <a:stretch/>
        </p:blipFill>
        <p:spPr>
          <a:xfrm>
            <a:off x="0" y="1"/>
            <a:ext cx="3971926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33A5C0A-E530-1741-8863-203E4C4E99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7" t="12228" r="8130" b="11887"/>
          <a:stretch/>
        </p:blipFill>
        <p:spPr>
          <a:xfrm>
            <a:off x="479425" y="6178550"/>
            <a:ext cx="676276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71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orient="horz" pos="913">
          <p15:clr>
            <a:srgbClr val="FBAE40"/>
          </p15:clr>
        </p15:guide>
        <p15:guide id="3" pos="30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631FBB0-4C3E-8F4D-AEC8-577F7ABB61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535" b="47303"/>
          <a:stretch/>
        </p:blipFill>
        <p:spPr>
          <a:xfrm>
            <a:off x="3700317" y="0"/>
            <a:ext cx="8656275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2399035-DDD3-164F-8220-5F850DB4AA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535" b="47303"/>
          <a:stretch/>
        </p:blipFill>
        <p:spPr>
          <a:xfrm>
            <a:off x="3700317" y="0"/>
            <a:ext cx="86562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68300"/>
            <a:ext cx="11233150" cy="609398"/>
          </a:xfrm>
        </p:spPr>
        <p:txBody>
          <a:bodyPr/>
          <a:lstStyle/>
          <a:p>
            <a:r>
              <a:rPr lang="en-GB"/>
              <a:t>Click to add slide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A0D31AE-DF02-DE4D-A9E4-F933399502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2288" y="1520824"/>
            <a:ext cx="6300787" cy="4392613"/>
          </a:xfrm>
        </p:spPr>
        <p:txBody>
          <a:bodyPr numCol="1" spcCol="360000" anchor="ctr" anchorCtr="0"/>
          <a:lstStyle>
            <a:lvl1pPr marL="90000" indent="-90000">
              <a:spcBef>
                <a:spcPts val="0"/>
              </a:spcBef>
              <a:defRPr sz="1800"/>
            </a:lvl1pPr>
          </a:lstStyle>
          <a:p>
            <a:pPr lvl="0"/>
            <a:r>
              <a:rPr lang="en-GB"/>
              <a:t>Pullout text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6ADD135-F08C-B24E-A035-886D920835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7" t="12228" r="8130" b="11887"/>
          <a:stretch/>
        </p:blipFill>
        <p:spPr>
          <a:xfrm>
            <a:off x="479425" y="6178550"/>
            <a:ext cx="676276" cy="39052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B0AB1F0-F226-2B45-A328-790DB206C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7" t="12228" r="8130" b="11887"/>
          <a:stretch/>
        </p:blipFill>
        <p:spPr>
          <a:xfrm>
            <a:off x="479425" y="6178550"/>
            <a:ext cx="676276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64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orient="horz" pos="913">
          <p15:clr>
            <a:srgbClr val="FBAE40"/>
          </p15:clr>
        </p15:guide>
        <p15:guide id="3" pos="669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652A869-5953-384C-9B7F-7F538FB1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1862"/>
          <a:stretch/>
        </p:blipFill>
        <p:spPr>
          <a:xfrm>
            <a:off x="3824416" y="231602"/>
            <a:ext cx="8541754" cy="662639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7B4F8D-6C1E-4140-BE34-6B8CF108B6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1862"/>
          <a:stretch/>
        </p:blipFill>
        <p:spPr>
          <a:xfrm>
            <a:off x="3824416" y="231602"/>
            <a:ext cx="8541754" cy="66263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2781300"/>
            <a:ext cx="3110213" cy="1163395"/>
          </a:xfrm>
        </p:spPr>
        <p:txBody>
          <a:bodyPr wrap="square">
            <a:spAutoFit/>
          </a:bodyPr>
          <a:lstStyle>
            <a:lvl1pPr>
              <a:defRPr sz="4200"/>
            </a:lvl1pPr>
          </a:lstStyle>
          <a:p>
            <a:r>
              <a:rPr lang="en-GB"/>
              <a:t>Click to add divider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3254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7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A77E157-074F-C64F-A72E-F3A8469A93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1862"/>
          <a:stretch/>
        </p:blipFill>
        <p:spPr>
          <a:xfrm>
            <a:off x="3824416" y="231602"/>
            <a:ext cx="8541754" cy="662639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15106B6-E23C-9740-9923-D9235EC4A0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1862"/>
          <a:stretch/>
        </p:blipFill>
        <p:spPr>
          <a:xfrm>
            <a:off x="3824416" y="231602"/>
            <a:ext cx="8541754" cy="66263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2781300"/>
            <a:ext cx="3110213" cy="1163395"/>
          </a:xfrm>
        </p:spPr>
        <p:txBody>
          <a:bodyPr wrap="square">
            <a:spAutoFit/>
          </a:bodyPr>
          <a:lstStyle>
            <a:lvl1pPr>
              <a:defRPr sz="4200"/>
            </a:lvl1pPr>
          </a:lstStyle>
          <a:p>
            <a:r>
              <a:rPr lang="en-GB"/>
              <a:t>Click to add divider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2605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7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84654C-696F-CC47-A217-D3C6D45D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0874375" cy="6093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AC702-3597-BD49-89BE-31F44B38C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838" y="1922894"/>
            <a:ext cx="10874375" cy="43513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88C52-26D3-6A4F-9DF1-AEFE2E7F2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3478"/>
            <a:ext cx="4114800" cy="138499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D1CE2-1F98-C348-9D4F-FABB227F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213" y="6300000"/>
            <a:ext cx="360362" cy="21544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801C550-4534-9C49-89BD-E9386D668E3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8537" t="12228" r="8130" b="11887"/>
          <a:stretch/>
        </p:blipFill>
        <p:spPr>
          <a:xfrm>
            <a:off x="479425" y="6178550"/>
            <a:ext cx="676276" cy="3905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B35FA58-95B8-4941-9855-3C636D4993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8537" t="12228" r="8130" b="11887"/>
          <a:stretch/>
        </p:blipFill>
        <p:spPr>
          <a:xfrm>
            <a:off x="479425" y="6178550"/>
            <a:ext cx="676276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4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accent1"/>
        </a:buClr>
        <a:buFont typeface="System Font Regular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accent1"/>
        </a:buClr>
        <a:buSzPct val="120000"/>
        <a:buFont typeface="System Font Regular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160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65">
          <p15:clr>
            <a:srgbClr val="F26B43"/>
          </p15:clr>
        </p15:guide>
        <p15:guide id="8" pos="5178">
          <p15:clr>
            <a:srgbClr val="F26B43"/>
          </p15:clr>
        </p15:guide>
        <p15:guide id="9" pos="4951">
          <p15:clr>
            <a:srgbClr val="F26B43"/>
          </p15:clr>
        </p15:guide>
        <p15:guide id="10" pos="2729">
          <p15:clr>
            <a:srgbClr val="F26B43"/>
          </p15:clr>
        </p15:guide>
        <p15:guide id="11" pos="250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84654C-696F-CC47-A217-D3C6D45D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92266"/>
            <a:ext cx="4852517" cy="121879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AC702-3597-BD49-89BE-31F44B38C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08584" y="2003213"/>
            <a:ext cx="3494087" cy="12187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90825DC-6C7A-9641-AC60-A3D80364E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9425" y="3264582"/>
            <a:ext cx="2743200" cy="416831"/>
          </a:xfrm>
          <a:prstGeom prst="rect">
            <a:avLst/>
          </a:prstGeom>
          <a:noFill/>
        </p:spPr>
        <p:txBody>
          <a:bodyPr vert="horz" lIns="0" tIns="0" rIns="0" bIns="108000" rtlCol="0" anchor="b" anchorCtr="0">
            <a:spAutoFit/>
          </a:bodyPr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AU"/>
              <a:t>18 January 2022</a:t>
            </a:r>
          </a:p>
        </p:txBody>
      </p:sp>
    </p:spTree>
    <p:extLst>
      <p:ext uri="{BB962C8B-B14F-4D97-AF65-F5344CB8AC3E}">
        <p14:creationId xmlns:p14="http://schemas.microsoft.com/office/powerpoint/2010/main" val="126134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144000" algn="l" defTabSz="914400" rtl="0" eaLnBrk="1" latinLnBrk="0" hangingPunct="1">
        <a:lnSpc>
          <a:spcPct val="110000"/>
        </a:lnSpc>
        <a:spcBef>
          <a:spcPts val="8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accent1"/>
        </a:buClr>
        <a:buFont typeface="System Font Regular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accent1"/>
        </a:buClr>
        <a:buSzPct val="120000"/>
        <a:buFont typeface="System Font Regular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160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300">
          <p15:clr>
            <a:srgbClr val="F26B43"/>
          </p15:clr>
        </p15:guide>
        <p15:guide id="5" orient="horz" pos="4065">
          <p15:clr>
            <a:srgbClr val="F26B43"/>
          </p15:clr>
        </p15:guide>
        <p15:guide id="6" orient="horz" pos="23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lc.org.au/training/resources/financial-abus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lc.org.au/training/debts2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lc.org.au/training/resources/deb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my.afca.org.au/ff-search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ewon.com.au/page/suppliers/list-of-member-providers" TargetMode="External"/><Relationship Id="rId4" Type="http://schemas.openxmlformats.org/officeDocument/2006/relationships/hyperlink" Target="http://www.tio.com.au/members/who-we-work-with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lc.org.au/training/debts2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rlc.org.au/training/resources/debts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alaid.nsw.gov.au/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ndh.org.au/" TargetMode="External"/><Relationship Id="rId5" Type="http://schemas.openxmlformats.org/officeDocument/2006/relationships/hyperlink" Target="https://financialrights.org.au/" TargetMode="External"/><Relationship Id="rId4" Type="http://schemas.openxmlformats.org/officeDocument/2006/relationships/hyperlink" Target="http://www.clcs.org.au/legal-help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lc.org.au/training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5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EF039B2-2643-1D43-9B02-99C1E31E6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22929"/>
            <a:ext cx="5107337" cy="3919535"/>
          </a:xfrm>
        </p:spPr>
        <p:txBody>
          <a:bodyPr/>
          <a:lstStyle/>
          <a:p>
            <a:r>
              <a:rPr lang="en-AU" sz="2000" b="0" dirty="0">
                <a:latin typeface="+mn-lt"/>
              </a:rPr>
              <a:t> 5 March 2025</a:t>
            </a:r>
            <a:br>
              <a:rPr lang="en-AU" sz="2000" b="0" dirty="0">
                <a:latin typeface="+mn-lt"/>
              </a:rPr>
            </a:br>
            <a:br>
              <a:rPr lang="en-AU" sz="2000" b="0" dirty="0">
                <a:latin typeface="+mn-lt"/>
              </a:rPr>
            </a:br>
            <a:r>
              <a:rPr lang="en-AU" sz="4800" b="1" dirty="0"/>
              <a:t>Help! My Client Has Problem Debts #1:</a:t>
            </a:r>
            <a:br>
              <a:rPr lang="en-AU" sz="4800" b="1" dirty="0"/>
            </a:br>
            <a:br>
              <a:rPr lang="en-AU" sz="2000" b="1" dirty="0"/>
            </a:br>
            <a:r>
              <a:rPr lang="en-AU" sz="4800" b="1" dirty="0"/>
              <a:t>Navigating Internal Dispute Resolution</a:t>
            </a:r>
            <a:br>
              <a:rPr lang="en-AU" sz="4800" dirty="0"/>
            </a:br>
            <a:r>
              <a:rPr lang="en-AU" sz="300" dirty="0"/>
              <a:t>  </a:t>
            </a:r>
            <a:endParaRPr lang="en-A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712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FEF3-5513-EAB5-BFCF-36FB83E5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781300"/>
            <a:ext cx="3330576" cy="1994392"/>
          </a:xfrm>
        </p:spPr>
        <p:txBody>
          <a:bodyPr/>
          <a:lstStyle/>
          <a:p>
            <a:r>
              <a:rPr lang="en-US" sz="4800" b="1" dirty="0"/>
              <a:t>1</a:t>
            </a:r>
            <a:br>
              <a:rPr lang="en-US" sz="4800" b="1" dirty="0"/>
            </a:br>
            <a:r>
              <a:rPr lang="en-US" sz="4800" dirty="0"/>
              <a:t>Identify</a:t>
            </a:r>
            <a:br>
              <a:rPr lang="en-US" sz="4800" dirty="0"/>
            </a:b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6A901-26A4-8569-D7CE-4CFC05005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10</a:t>
            </a:fld>
            <a:endParaRPr lang="en-AU"/>
          </a:p>
        </p:txBody>
      </p:sp>
      <p:pic>
        <p:nvPicPr>
          <p:cNvPr id="3" name="Graphic 2" descr="Binoculars outline">
            <a:extLst>
              <a:ext uri="{FF2B5EF4-FFF2-40B4-BE49-F238E27FC236}">
                <a16:creationId xmlns:a16="http://schemas.microsoft.com/office/drawing/2014/main" id="{F0BFFDB3-2436-20A7-BA9D-7A2CCAC0B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4036" y="2331702"/>
            <a:ext cx="2893588" cy="289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77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Is there a problem debt?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7715669" cy="3852862"/>
          </a:xfrm>
        </p:spPr>
        <p:txBody>
          <a:bodyPr numCol="1"/>
          <a:lstStyle/>
          <a:p>
            <a:pPr lvl="1" fontAlgn="base">
              <a:buClr>
                <a:srgbClr val="FF6936"/>
              </a:buClr>
              <a:defRPr/>
            </a:pPr>
            <a:r>
              <a:rPr lang="en-AU" sz="2400" dirty="0"/>
              <a:t>Get a </a:t>
            </a:r>
            <a:r>
              <a:rPr lang="en-AU" sz="2400" dirty="0">
                <a:solidFill>
                  <a:srgbClr val="FF6936"/>
                </a:solidFill>
              </a:rPr>
              <a:t>list of all debts </a:t>
            </a:r>
            <a:r>
              <a:rPr lang="en-AU" sz="2400" dirty="0"/>
              <a:t>the person is aware of</a:t>
            </a:r>
          </a:p>
          <a:p>
            <a:pPr lvl="1" fontAlgn="base">
              <a:buClr>
                <a:srgbClr val="FF6936"/>
              </a:buClr>
              <a:defRPr/>
            </a:pPr>
            <a:endParaRPr lang="en-AU" sz="2400" dirty="0"/>
          </a:p>
          <a:p>
            <a:pPr lvl="1" fontAlgn="base">
              <a:buClr>
                <a:srgbClr val="FF6936"/>
              </a:buClr>
              <a:defRPr/>
            </a:pPr>
            <a:r>
              <a:rPr lang="en-AU" sz="2400" dirty="0">
                <a:solidFill>
                  <a:srgbClr val="FF6936"/>
                </a:solidFill>
              </a:rPr>
              <a:t>Ask questions </a:t>
            </a:r>
            <a:r>
              <a:rPr lang="en-AU" sz="2400" dirty="0"/>
              <a:t>– shame or limited financial literacy can be barriers to disclosure of debts</a:t>
            </a:r>
          </a:p>
          <a:p>
            <a:pPr lvl="1" fontAlgn="base">
              <a:buClr>
                <a:srgbClr val="FF6936"/>
              </a:buClr>
              <a:defRPr/>
            </a:pPr>
            <a:endParaRPr lang="en-AU" sz="2400" dirty="0"/>
          </a:p>
          <a:p>
            <a:pPr lvl="1" fontAlgn="base">
              <a:buClr>
                <a:srgbClr val="FF6936"/>
              </a:buClr>
              <a:defRPr/>
            </a:pPr>
            <a:r>
              <a:rPr lang="en-AU" sz="2400" dirty="0">
                <a:solidFill>
                  <a:srgbClr val="FF6936"/>
                </a:solidFill>
              </a:rPr>
              <a:t>Rarely</a:t>
            </a:r>
            <a:r>
              <a:rPr lang="en-AU" sz="2400" dirty="0"/>
              <a:t> only one problem debt</a:t>
            </a:r>
          </a:p>
          <a:p>
            <a:pPr marL="0" lvl="1" indent="0" fontAlgn="base">
              <a:buClr>
                <a:srgbClr val="FF6936"/>
              </a:buClr>
              <a:buNone/>
              <a:defRPr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982991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Who is making the claim?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12</a:t>
            </a:fld>
            <a:endParaRPr lang="en-AU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83993CE-2654-40E9-C94C-5E080B6C2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269458"/>
              </p:ext>
            </p:extLst>
          </p:nvPr>
        </p:nvGraphicFramePr>
        <p:xfrm>
          <a:off x="1041400" y="1748940"/>
          <a:ext cx="9976220" cy="4397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ight Arrow 5">
            <a:extLst>
              <a:ext uri="{FF2B5EF4-FFF2-40B4-BE49-F238E27FC236}">
                <a16:creationId xmlns:a16="http://schemas.microsoft.com/office/drawing/2014/main" id="{82A17702-9FDD-BE88-0079-9820CD21BAC4}"/>
              </a:ext>
            </a:extLst>
          </p:cNvPr>
          <p:cNvSpPr/>
          <p:nvPr/>
        </p:nvSpPr>
        <p:spPr>
          <a:xfrm rot="42899">
            <a:off x="4473236" y="2283555"/>
            <a:ext cx="3108935" cy="398098"/>
          </a:xfrm>
          <a:prstGeom prst="rightArrow">
            <a:avLst/>
          </a:prstGeom>
          <a:solidFill>
            <a:srgbClr val="66006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BA1264-D938-80FA-DEF5-53CDA416A69C}"/>
              </a:ext>
            </a:extLst>
          </p:cNvPr>
          <p:cNvSpPr txBox="1"/>
          <p:nvPr/>
        </p:nvSpPr>
        <p:spPr>
          <a:xfrm>
            <a:off x="6800245" y="3640931"/>
            <a:ext cx="830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Agent</a:t>
            </a: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0B06E87F-77DB-DD0B-8139-35D3A30F0CC2}"/>
              </a:ext>
            </a:extLst>
          </p:cNvPr>
          <p:cNvSpPr/>
          <p:nvPr/>
        </p:nvSpPr>
        <p:spPr>
          <a:xfrm rot="18787302">
            <a:off x="6927590" y="4197761"/>
            <a:ext cx="2821364" cy="398098"/>
          </a:xfrm>
          <a:prstGeom prst="leftArrow">
            <a:avLst/>
          </a:prstGeom>
          <a:solidFill>
            <a:srgbClr val="00009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A86894-BF00-CDC8-CB0F-8C4DAEAF67A0}"/>
              </a:ext>
            </a:extLst>
          </p:cNvPr>
          <p:cNvSpPr txBox="1"/>
          <p:nvPr/>
        </p:nvSpPr>
        <p:spPr>
          <a:xfrm>
            <a:off x="8392009" y="4361718"/>
            <a:ext cx="206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Calibri"/>
                <a:cs typeface="Calibri"/>
              </a:rPr>
              <a:t>Assignment </a:t>
            </a:r>
          </a:p>
        </p:txBody>
      </p:sp>
    </p:spTree>
    <p:extLst>
      <p:ext uri="{BB962C8B-B14F-4D97-AF65-F5344CB8AC3E}">
        <p14:creationId xmlns:p14="http://schemas.microsoft.com/office/powerpoint/2010/main" val="2473112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FEF3-5513-EAB5-BFCF-36FB83E5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781300"/>
            <a:ext cx="3110213" cy="1994392"/>
          </a:xfrm>
        </p:spPr>
        <p:txBody>
          <a:bodyPr/>
          <a:lstStyle/>
          <a:p>
            <a:r>
              <a:rPr lang="en-AU" sz="4800" b="1" dirty="0"/>
              <a:t>2</a:t>
            </a:r>
            <a:br>
              <a:rPr lang="en-AU" sz="4800" dirty="0"/>
            </a:br>
            <a:r>
              <a:rPr lang="en-AU" sz="4800" dirty="0"/>
              <a:t>Gather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6A901-26A4-8569-D7CE-4CFC05005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13</a:t>
            </a:fld>
            <a:endParaRPr lang="en-AU"/>
          </a:p>
        </p:txBody>
      </p:sp>
      <p:pic>
        <p:nvPicPr>
          <p:cNvPr id="3" name="Graphic 2" descr="Folder Search outline">
            <a:extLst>
              <a:ext uri="{FF2B5EF4-FFF2-40B4-BE49-F238E27FC236}">
                <a16:creationId xmlns:a16="http://schemas.microsoft.com/office/drawing/2014/main" id="{56E5E0E0-4230-BD0C-986B-D04DC5966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7250" y="2701090"/>
            <a:ext cx="2831124" cy="283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65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Request information from the debtor #1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14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10734008" cy="3852862"/>
          </a:xfrm>
        </p:spPr>
        <p:txBody>
          <a:bodyPr numCol="1"/>
          <a:lstStyle/>
          <a:p>
            <a:pPr marL="457200" indent="-457200">
              <a:buFont typeface="Arial"/>
              <a:buChar char="•"/>
            </a:pPr>
            <a:r>
              <a:rPr lang="en-AU" sz="2400" dirty="0">
                <a:solidFill>
                  <a:srgbClr val="FF6936"/>
                </a:solidFill>
              </a:rPr>
              <a:t>Any written communication </a:t>
            </a:r>
            <a:r>
              <a:rPr lang="en-AU" sz="2400" dirty="0"/>
              <a:t>from the creditor or debt collector regarding the debt, eg. bills, emails, texts, letters, default notice, letter of demand, court document </a:t>
            </a:r>
            <a:br>
              <a:rPr lang="en-AU" sz="2400" dirty="0"/>
            </a:br>
            <a:endParaRPr lang="en-AU" sz="2400" dirty="0"/>
          </a:p>
          <a:p>
            <a:pPr marL="457200" indent="-457200">
              <a:buFont typeface="Arial"/>
              <a:buChar char="•"/>
            </a:pPr>
            <a:r>
              <a:rPr lang="en-AU" sz="2400" dirty="0"/>
              <a:t>Information about </a:t>
            </a:r>
            <a:r>
              <a:rPr lang="en-AU" sz="2400" dirty="0">
                <a:solidFill>
                  <a:srgbClr val="FF6936"/>
                </a:solidFill>
              </a:rPr>
              <a:t>any verbal communication </a:t>
            </a:r>
            <a:br>
              <a:rPr lang="en-AU" sz="2400" dirty="0">
                <a:solidFill>
                  <a:srgbClr val="FF6936"/>
                </a:solidFill>
              </a:rPr>
            </a:br>
            <a:r>
              <a:rPr lang="en-AU" sz="2400" dirty="0"/>
              <a:t>from the debtor, eg. phone calls, in person</a:t>
            </a:r>
            <a:r>
              <a:rPr lang="en-AU" sz="2400" dirty="0">
                <a:solidFill>
                  <a:srgbClr val="FF6936"/>
                </a:solidFill>
              </a:rPr>
              <a:t> </a:t>
            </a:r>
            <a:br>
              <a:rPr lang="en-AU" sz="2400" dirty="0"/>
            </a:b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rgbClr val="FF6936"/>
                </a:solidFill>
              </a:rPr>
              <a:t>Evidence of current income</a:t>
            </a:r>
            <a:r>
              <a:rPr lang="en-US" sz="2400" dirty="0"/>
              <a:t>, eg. pay slips, </a:t>
            </a:r>
            <a:br>
              <a:rPr lang="en-US" sz="2400" dirty="0"/>
            </a:br>
            <a:r>
              <a:rPr lang="en-US" sz="2400" dirty="0"/>
              <a:t>Centrelink income statement, Tax return / </a:t>
            </a:r>
            <a:br>
              <a:rPr lang="en-US" sz="2400" dirty="0"/>
            </a:br>
            <a:r>
              <a:rPr lang="en-US" sz="2400" dirty="0"/>
              <a:t>Business Activity Statement (BAS)</a:t>
            </a:r>
          </a:p>
        </p:txBody>
      </p:sp>
      <p:pic>
        <p:nvPicPr>
          <p:cNvPr id="3" name="Picture 2" descr="A person sitting at a table with a person in a white shirt&#10;&#10;Description automatically generated">
            <a:extLst>
              <a:ext uri="{FF2B5EF4-FFF2-40B4-BE49-F238E27FC236}">
                <a16:creationId xmlns:a16="http://schemas.microsoft.com/office/drawing/2014/main" id="{C4BFF8D5-FD26-06B3-649B-29FB8650DE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9203" y="3140244"/>
            <a:ext cx="4843371" cy="25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14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Request information from the debtor #2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15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10874375" cy="3852862"/>
          </a:xfrm>
        </p:spPr>
        <p:txBody>
          <a:bodyPr numCol="1"/>
          <a:lstStyle/>
          <a:p>
            <a:pPr marL="457200" indent="-457200">
              <a:buFont typeface="Arial"/>
              <a:buChar char="•"/>
            </a:pPr>
            <a:r>
              <a:rPr lang="en-US" sz="2400" dirty="0"/>
              <a:t>Evidence of any </a:t>
            </a:r>
            <a:r>
              <a:rPr lang="en-US" sz="2400" dirty="0">
                <a:solidFill>
                  <a:srgbClr val="FF6936"/>
                </a:solidFill>
              </a:rPr>
              <a:t>health issues</a:t>
            </a:r>
            <a:r>
              <a:rPr lang="en-US" sz="2400" dirty="0"/>
              <a:t>, eg. letter from GP, report from psychologist, test results summary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rgbClr val="FF6936"/>
                </a:solidFill>
              </a:rPr>
              <a:t>Current living situation</a:t>
            </a:r>
            <a:r>
              <a:rPr lang="en-US" sz="2400" dirty="0"/>
              <a:t>, eg. tenant, home owner, homeless 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rgbClr val="FF6936"/>
                </a:solidFill>
              </a:rPr>
              <a:t>Family situation</a:t>
            </a:r>
            <a:r>
              <a:rPr lang="en-US" sz="2400" dirty="0"/>
              <a:t>, eg. any dependents , partner contributing to household expenses (or not contributing)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rgbClr val="FF6936"/>
                </a:solidFill>
              </a:rPr>
              <a:t>The value of any assets</a:t>
            </a:r>
            <a:r>
              <a:rPr lang="en-US" sz="2400" dirty="0"/>
              <a:t>, eg. motor vehicle, property, investments.</a:t>
            </a:r>
          </a:p>
        </p:txBody>
      </p:sp>
    </p:spTree>
    <p:extLst>
      <p:ext uri="{BB962C8B-B14F-4D97-AF65-F5344CB8AC3E}">
        <p14:creationId xmlns:p14="http://schemas.microsoft.com/office/powerpoint/2010/main" val="3287421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1329595"/>
          </a:xfrm>
        </p:spPr>
        <p:txBody>
          <a:bodyPr/>
          <a:lstStyle/>
          <a:p>
            <a:pPr algn="ctr"/>
            <a:r>
              <a:rPr lang="en-US" sz="4800" dirty="0"/>
              <a:t>Request information from the creditor / </a:t>
            </a:r>
            <a:br>
              <a:rPr lang="en-US" sz="4800" dirty="0"/>
            </a:br>
            <a:r>
              <a:rPr lang="en-US" sz="4800" dirty="0"/>
              <a:t>debt collector #1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16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10734008" cy="3852862"/>
          </a:xfrm>
        </p:spPr>
        <p:txBody>
          <a:bodyPr numCol="1"/>
          <a:lstStyle/>
          <a:p>
            <a:pPr marL="457200" indent="-457200">
              <a:buFont typeface="Arial"/>
              <a:buChar char="•"/>
            </a:pPr>
            <a:r>
              <a:rPr lang="en-US" sz="2400" dirty="0"/>
              <a:t>Ideally request </a:t>
            </a:r>
            <a:r>
              <a:rPr lang="en-US" sz="2400" dirty="0">
                <a:solidFill>
                  <a:srgbClr val="FF6936"/>
                </a:solidFill>
              </a:rPr>
              <a:t>in writing </a:t>
            </a:r>
            <a:br>
              <a:rPr lang="en-US" sz="2400" dirty="0">
                <a:solidFill>
                  <a:srgbClr val="FF6936"/>
                </a:solidFill>
              </a:rPr>
            </a:br>
            <a:endParaRPr lang="en-US" sz="2400" dirty="0">
              <a:solidFill>
                <a:srgbClr val="FF6936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Get </a:t>
            </a:r>
            <a:r>
              <a:rPr lang="en-US" sz="2400" dirty="0">
                <a:solidFill>
                  <a:srgbClr val="FF6936"/>
                </a:solidFill>
              </a:rPr>
              <a:t>a signed written authority </a:t>
            </a:r>
            <a:r>
              <a:rPr lang="en-US" sz="2400" dirty="0"/>
              <a:t>to release information (some creditors have specific authority forms)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Letter should </a:t>
            </a:r>
            <a:r>
              <a:rPr lang="en-US" sz="2400" dirty="0">
                <a:solidFill>
                  <a:srgbClr val="FF6936"/>
                </a:solidFill>
              </a:rPr>
              <a:t>identify</a:t>
            </a:r>
            <a:r>
              <a:rPr lang="en-US" sz="2400" dirty="0"/>
              <a:t> the debtor’s name, date of birth, account number / reference number (if known)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Refer to </a:t>
            </a:r>
            <a:r>
              <a:rPr lang="en-US" sz="2400" dirty="0">
                <a:solidFill>
                  <a:srgbClr val="FF6936"/>
                </a:solidFill>
              </a:rPr>
              <a:t>“alleged debt” </a:t>
            </a:r>
          </a:p>
        </p:txBody>
      </p:sp>
    </p:spTree>
    <p:extLst>
      <p:ext uri="{BB962C8B-B14F-4D97-AF65-F5344CB8AC3E}">
        <p14:creationId xmlns:p14="http://schemas.microsoft.com/office/powerpoint/2010/main" val="3919010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1329595"/>
          </a:xfrm>
        </p:spPr>
        <p:txBody>
          <a:bodyPr/>
          <a:lstStyle/>
          <a:p>
            <a:pPr algn="ctr"/>
            <a:r>
              <a:rPr lang="en-US" sz="4800" dirty="0"/>
              <a:t>Request information from the creditor / </a:t>
            </a:r>
            <a:br>
              <a:rPr lang="en-US" sz="4800" dirty="0"/>
            </a:br>
            <a:r>
              <a:rPr lang="en-US" sz="4800" dirty="0"/>
              <a:t>debt collector #2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17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10734008" cy="3852862"/>
          </a:xfrm>
        </p:spPr>
        <p:txBody>
          <a:bodyPr numCol="1"/>
          <a:lstStyle/>
          <a:p>
            <a:pPr marL="522900" lvl="1" indent="-342900"/>
            <a:r>
              <a:rPr lang="en-US" sz="2400" dirty="0"/>
              <a:t>Copy of the </a:t>
            </a:r>
            <a:r>
              <a:rPr lang="en-US" sz="2400" dirty="0">
                <a:solidFill>
                  <a:srgbClr val="FF6936"/>
                </a:solidFill>
              </a:rPr>
              <a:t>original contract / agreement </a:t>
            </a:r>
            <a:br>
              <a:rPr lang="en-US" sz="2400" dirty="0">
                <a:solidFill>
                  <a:srgbClr val="FF6936"/>
                </a:solidFill>
              </a:rPr>
            </a:br>
            <a:endParaRPr lang="en-US" sz="2400" dirty="0">
              <a:solidFill>
                <a:srgbClr val="FF6936"/>
              </a:solidFill>
            </a:endParaRPr>
          </a:p>
          <a:p>
            <a:pPr marL="522900" lvl="1" indent="-342900"/>
            <a:r>
              <a:rPr lang="en-US" sz="2400" dirty="0">
                <a:solidFill>
                  <a:srgbClr val="FF6936"/>
                </a:solidFill>
              </a:rPr>
              <a:t>Most recent bill / invoice / claim</a:t>
            </a:r>
            <a:br>
              <a:rPr lang="en-US" sz="2400" dirty="0">
                <a:solidFill>
                  <a:srgbClr val="FF6936"/>
                </a:solidFill>
              </a:rPr>
            </a:br>
            <a:endParaRPr lang="en-US" sz="2400" dirty="0">
              <a:solidFill>
                <a:srgbClr val="FF6936"/>
              </a:solidFill>
            </a:endParaRPr>
          </a:p>
          <a:p>
            <a:pPr marL="522900" lvl="1" indent="-342900"/>
            <a:r>
              <a:rPr lang="en-US" sz="2400" dirty="0" err="1">
                <a:solidFill>
                  <a:srgbClr val="FF6936"/>
                </a:solidFill>
              </a:rPr>
              <a:t>Itemised</a:t>
            </a:r>
            <a:r>
              <a:rPr lang="en-US" sz="2400" dirty="0"/>
              <a:t> account statement summary</a:t>
            </a:r>
            <a:br>
              <a:rPr lang="en-US" sz="2400" dirty="0"/>
            </a:br>
            <a:endParaRPr lang="en-US" sz="2400" dirty="0"/>
          </a:p>
          <a:p>
            <a:pPr marL="522900" lvl="1" indent="-342900"/>
            <a:r>
              <a:rPr lang="en-US" sz="2400" dirty="0">
                <a:solidFill>
                  <a:srgbClr val="FF6936"/>
                </a:solidFill>
              </a:rPr>
              <a:t>Payout</a:t>
            </a:r>
            <a:r>
              <a:rPr lang="en-US" sz="2400" dirty="0"/>
              <a:t> figure</a:t>
            </a:r>
            <a:br>
              <a:rPr lang="en-US" sz="2400" dirty="0"/>
            </a:br>
            <a:endParaRPr lang="en-US" sz="2400" dirty="0"/>
          </a:p>
          <a:p>
            <a:pPr marL="522900" lvl="1" indent="-342900"/>
            <a:r>
              <a:rPr lang="en-US" sz="2400" dirty="0"/>
              <a:t>Any </a:t>
            </a:r>
            <a:r>
              <a:rPr lang="en-US" sz="2400" dirty="0">
                <a:solidFill>
                  <a:srgbClr val="FF6936"/>
                </a:solidFill>
              </a:rPr>
              <a:t>default notices </a:t>
            </a:r>
            <a:r>
              <a:rPr lang="en-US" sz="2400" dirty="0"/>
              <a:t>sent to the client</a:t>
            </a:r>
          </a:p>
        </p:txBody>
      </p:sp>
    </p:spTree>
    <p:extLst>
      <p:ext uri="{BB962C8B-B14F-4D97-AF65-F5344CB8AC3E}">
        <p14:creationId xmlns:p14="http://schemas.microsoft.com/office/powerpoint/2010/main" val="3474800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1329595"/>
          </a:xfrm>
        </p:spPr>
        <p:txBody>
          <a:bodyPr/>
          <a:lstStyle/>
          <a:p>
            <a:pPr algn="ctr"/>
            <a:r>
              <a:rPr lang="en-US" sz="4800" dirty="0"/>
              <a:t>Request information from the creditor / </a:t>
            </a:r>
            <a:br>
              <a:rPr lang="en-US" sz="4800" dirty="0"/>
            </a:br>
            <a:r>
              <a:rPr lang="en-US" sz="4800" dirty="0"/>
              <a:t>debt collector #3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18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10734008" cy="3852862"/>
          </a:xfrm>
        </p:spPr>
        <p:txBody>
          <a:bodyPr numCol="1"/>
          <a:lstStyle/>
          <a:p>
            <a:pPr lvl="1" indent="0">
              <a:buNone/>
            </a:pPr>
            <a:r>
              <a:rPr lang="en-US" sz="2400" dirty="0"/>
              <a:t>For credit / loans from financial service provider, also request: </a:t>
            </a:r>
          </a:p>
          <a:p>
            <a:pPr marL="522900" lvl="1" indent="-342900"/>
            <a:r>
              <a:rPr lang="en-US" sz="2400" dirty="0"/>
              <a:t>A copy of the credit / loan </a:t>
            </a:r>
            <a:r>
              <a:rPr lang="en-US" sz="2400" dirty="0">
                <a:solidFill>
                  <a:srgbClr val="FF6936"/>
                </a:solidFill>
              </a:rPr>
              <a:t>application form </a:t>
            </a:r>
          </a:p>
          <a:p>
            <a:pPr marL="522900" lvl="1" indent="-342900"/>
            <a:endParaRPr lang="en-US" sz="2400" dirty="0"/>
          </a:p>
          <a:p>
            <a:pPr marL="522900" lvl="1" indent="-342900"/>
            <a:r>
              <a:rPr lang="en-US" sz="2400" dirty="0"/>
              <a:t>A copy of the final </a:t>
            </a:r>
            <a:r>
              <a:rPr lang="en-US" sz="2400" dirty="0">
                <a:solidFill>
                  <a:srgbClr val="FF6936"/>
                </a:solidFill>
              </a:rPr>
              <a:t>credit assessment/s and verification documents</a:t>
            </a:r>
          </a:p>
          <a:p>
            <a:pPr marL="522900" lvl="1" indent="-342900"/>
            <a:endParaRPr lang="en-US" sz="2400" dirty="0"/>
          </a:p>
          <a:p>
            <a:pPr marL="522900" lvl="1" indent="-342900"/>
            <a:r>
              <a:rPr lang="en-US" sz="2400" dirty="0"/>
              <a:t>Any </a:t>
            </a:r>
            <a:r>
              <a:rPr lang="en-US" sz="2400" dirty="0">
                <a:solidFill>
                  <a:srgbClr val="FF6936"/>
                </a:solidFill>
              </a:rPr>
              <a:t>notices under the National Credit Code </a:t>
            </a:r>
            <a:r>
              <a:rPr lang="en-US" sz="2400" dirty="0"/>
              <a:t>previously sent to the client </a:t>
            </a:r>
          </a:p>
          <a:p>
            <a:pPr marL="522900" lvl="1" indent="-342900"/>
            <a:endParaRPr lang="en-US" sz="2400" dirty="0"/>
          </a:p>
          <a:p>
            <a:pPr marL="522900" lvl="1" indent="-342900"/>
            <a:r>
              <a:rPr lang="en-US" sz="2400" dirty="0"/>
              <a:t>Details of the </a:t>
            </a:r>
            <a:r>
              <a:rPr lang="en-US" sz="2400" dirty="0">
                <a:solidFill>
                  <a:srgbClr val="FF6936"/>
                </a:solidFill>
              </a:rPr>
              <a:t>original limit and any limit increases </a:t>
            </a:r>
            <a:r>
              <a:rPr lang="en-US" sz="2400" dirty="0"/>
              <a:t>on the client’s credit card account, including date of the limit increase</a:t>
            </a:r>
          </a:p>
        </p:txBody>
      </p:sp>
    </p:spTree>
    <p:extLst>
      <p:ext uri="{BB962C8B-B14F-4D97-AF65-F5344CB8AC3E}">
        <p14:creationId xmlns:p14="http://schemas.microsoft.com/office/powerpoint/2010/main" val="2127641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1329595"/>
          </a:xfrm>
        </p:spPr>
        <p:txBody>
          <a:bodyPr/>
          <a:lstStyle/>
          <a:p>
            <a:pPr algn="ctr"/>
            <a:r>
              <a:rPr lang="en-US" sz="4800" dirty="0"/>
              <a:t>Request information from the creditor / </a:t>
            </a:r>
            <a:br>
              <a:rPr lang="en-US" sz="4800" dirty="0"/>
            </a:br>
            <a:r>
              <a:rPr lang="en-US" sz="4800" dirty="0"/>
              <a:t>debt collector #4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19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10734008" cy="3852862"/>
          </a:xfrm>
        </p:spPr>
        <p:txBody>
          <a:bodyPr numCol="1"/>
          <a:lstStyle/>
          <a:p>
            <a:pPr lvl="1" indent="0">
              <a:buNone/>
            </a:pPr>
            <a:r>
              <a:rPr lang="en-US" sz="2400" dirty="0"/>
              <a:t>Request the </a:t>
            </a:r>
            <a:r>
              <a:rPr lang="en-US" sz="2400" dirty="0">
                <a:solidFill>
                  <a:srgbClr val="FF6936"/>
                </a:solidFill>
              </a:rPr>
              <a:t>documents to be provided within 30 days </a:t>
            </a:r>
            <a:r>
              <a:rPr lang="en-US" sz="2400" dirty="0"/>
              <a:t>of the letter, and ask the creditor to </a:t>
            </a:r>
            <a:r>
              <a:rPr lang="en-US" sz="2400" dirty="0">
                <a:solidFill>
                  <a:srgbClr val="FF6936"/>
                </a:solidFill>
              </a:rPr>
              <a:t>refrain from taking any further legal action </a:t>
            </a:r>
            <a:r>
              <a:rPr lang="en-US" sz="2400" dirty="0"/>
              <a:t>until 30 days after the documents requested above have been received. </a:t>
            </a:r>
          </a:p>
          <a:p>
            <a:pPr lvl="1" indent="0">
              <a:buNone/>
            </a:pPr>
            <a:endParaRPr lang="en-US" sz="2400" dirty="0"/>
          </a:p>
          <a:p>
            <a:pPr lvl="1" indent="0">
              <a:buNone/>
            </a:pPr>
            <a:r>
              <a:rPr lang="en-US" sz="2400" dirty="0">
                <a:solidFill>
                  <a:srgbClr val="FF6936"/>
                </a:solidFill>
              </a:rPr>
              <a:t>If the creditor is unable to make this undertaking</a:t>
            </a:r>
            <a:r>
              <a:rPr lang="en-US" sz="2400" dirty="0"/>
              <a:t>, inform the client in writing immediately. </a:t>
            </a:r>
          </a:p>
        </p:txBody>
      </p:sp>
    </p:spTree>
    <p:extLst>
      <p:ext uri="{BB962C8B-B14F-4D97-AF65-F5344CB8AC3E}">
        <p14:creationId xmlns:p14="http://schemas.microsoft.com/office/powerpoint/2010/main" val="1467812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BB5EE-3CD5-A1E8-CE10-AC9647647D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8" name="Google Shape;271;p42">
            <a:extLst>
              <a:ext uri="{FF2B5EF4-FFF2-40B4-BE49-F238E27FC236}">
                <a16:creationId xmlns:a16="http://schemas.microsoft.com/office/drawing/2014/main" id="{EB703317-9FFF-1E0F-415A-3869EB4DD224}"/>
              </a:ext>
            </a:extLst>
          </p:cNvPr>
          <p:cNvSpPr txBox="1">
            <a:spLocks/>
          </p:cNvSpPr>
          <p:nvPr/>
        </p:nvSpPr>
        <p:spPr>
          <a:xfrm>
            <a:off x="4144709" y="2632991"/>
            <a:ext cx="3902579" cy="11418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SzPct val="120000"/>
              <a:buFont typeface="System Font Regular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en-AU" sz="1800" dirty="0">
              <a:ea typeface="+mj-ea"/>
              <a:cs typeface="+mj-cs"/>
            </a:endParaRPr>
          </a:p>
        </p:txBody>
      </p:sp>
      <p:sp>
        <p:nvSpPr>
          <p:cNvPr id="9" name="Google Shape;273;p42">
            <a:extLst>
              <a:ext uri="{FF2B5EF4-FFF2-40B4-BE49-F238E27FC236}">
                <a16:creationId xmlns:a16="http://schemas.microsoft.com/office/drawing/2014/main" id="{083B3120-9698-8486-F7B7-ADC8D5F93AA5}"/>
              </a:ext>
            </a:extLst>
          </p:cNvPr>
          <p:cNvSpPr txBox="1">
            <a:spLocks/>
          </p:cNvSpPr>
          <p:nvPr/>
        </p:nvSpPr>
        <p:spPr>
          <a:xfrm>
            <a:off x="4144710" y="1398494"/>
            <a:ext cx="3902579" cy="39729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SzPct val="120000"/>
              <a:buFont typeface="System Font Regular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AU" sz="4800" b="1" dirty="0">
                <a:latin typeface="+mn-lt"/>
              </a:rPr>
              <a:t>Francesco Terranova</a:t>
            </a:r>
            <a:br>
              <a:rPr lang="en-AU" sz="4800" dirty="0">
                <a:latin typeface="+mn-lt"/>
              </a:rPr>
            </a:br>
            <a:br>
              <a:rPr lang="en-AU" sz="4800" dirty="0">
                <a:latin typeface="+mn-lt"/>
              </a:rPr>
            </a:br>
            <a:r>
              <a:rPr lang="en-AU" sz="2400" dirty="0">
                <a:ea typeface="+mj-ea"/>
                <a:cs typeface="+mj-cs"/>
              </a:rPr>
              <a:t>Credit, Debt &amp; Consumer Law Solicitor</a:t>
            </a:r>
          </a:p>
          <a:p>
            <a:pPr algn="ctr">
              <a:spcBef>
                <a:spcPts val="0"/>
              </a:spcBef>
            </a:pPr>
            <a:r>
              <a:rPr lang="en-AU" sz="2400" dirty="0">
                <a:ea typeface="+mj-ea"/>
                <a:cs typeface="+mj-cs"/>
              </a:rPr>
              <a:t>Redfern Legal Centre</a:t>
            </a:r>
          </a:p>
        </p:txBody>
      </p:sp>
      <p:sp>
        <p:nvSpPr>
          <p:cNvPr id="17" name="AutoShape 2" descr="Jasmine Opdam">
            <a:extLst>
              <a:ext uri="{FF2B5EF4-FFF2-40B4-BE49-F238E27FC236}">
                <a16:creationId xmlns:a16="http://schemas.microsoft.com/office/drawing/2014/main" id="{CAD72C32-556C-CFB3-9DE6-8416575EEB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88727" y="305151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5873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FEF3-5513-EAB5-BFCF-36FB83E5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781300"/>
            <a:ext cx="3110213" cy="1994392"/>
          </a:xfrm>
        </p:spPr>
        <p:txBody>
          <a:bodyPr/>
          <a:lstStyle/>
          <a:p>
            <a:r>
              <a:rPr lang="en-US" sz="4800" b="1" dirty="0"/>
              <a:t>3</a:t>
            </a:r>
            <a:br>
              <a:rPr lang="en-US" sz="4800" dirty="0"/>
            </a:br>
            <a:r>
              <a:rPr lang="en-US" sz="4800" dirty="0"/>
              <a:t>Determine the issues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6A901-26A4-8569-D7CE-4CFC05005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20</a:t>
            </a:fld>
            <a:endParaRPr lang="en-AU"/>
          </a:p>
        </p:txBody>
      </p:sp>
      <p:pic>
        <p:nvPicPr>
          <p:cNvPr id="5" name="Graphic 4" descr="Money outline">
            <a:extLst>
              <a:ext uri="{FF2B5EF4-FFF2-40B4-BE49-F238E27FC236}">
                <a16:creationId xmlns:a16="http://schemas.microsoft.com/office/drawing/2014/main" id="{0780774A-6609-2F96-1A5E-971B63306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1253" y="2622819"/>
            <a:ext cx="3096883" cy="309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13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Red flags for legal issues #1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21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3" y="1916113"/>
            <a:ext cx="10874375" cy="3852862"/>
          </a:xfrm>
        </p:spPr>
        <p:txBody>
          <a:bodyPr numCol="1"/>
          <a:lstStyle/>
          <a:p>
            <a:r>
              <a:rPr lang="en-US" sz="2400" dirty="0"/>
              <a:t>Expert legal advice is required to determine a legal cause of action and the prospects of success, but some obvious signs to look out for include: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Client was on a </a:t>
            </a:r>
            <a:r>
              <a:rPr lang="en-US" sz="2400" dirty="0">
                <a:solidFill>
                  <a:srgbClr val="FF6936"/>
                </a:solidFill>
              </a:rPr>
              <a:t>Centrelink</a:t>
            </a:r>
            <a:r>
              <a:rPr lang="en-US" sz="2400" dirty="0"/>
              <a:t> income when they were approved for a credit card / loan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Client had </a:t>
            </a:r>
            <a:r>
              <a:rPr lang="en-US" sz="2400" dirty="0">
                <a:solidFill>
                  <a:srgbClr val="FF6936"/>
                </a:solidFill>
              </a:rPr>
              <a:t>multiple payday loans </a:t>
            </a:r>
            <a:r>
              <a:rPr lang="en-US" sz="2400" dirty="0"/>
              <a:t>at the same time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Client’s bill is </a:t>
            </a:r>
            <a:r>
              <a:rPr lang="en-US" sz="2400" dirty="0">
                <a:solidFill>
                  <a:srgbClr val="FF6936"/>
                </a:solidFill>
              </a:rPr>
              <a:t>extremely high </a:t>
            </a:r>
            <a:r>
              <a:rPr lang="en-US" sz="2400" dirty="0"/>
              <a:t>compared to previous bills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Client has </a:t>
            </a:r>
            <a:r>
              <a:rPr lang="en-US" sz="2400" dirty="0">
                <a:solidFill>
                  <a:srgbClr val="FF6936"/>
                </a:solidFill>
              </a:rPr>
              <a:t>multiple loans </a:t>
            </a:r>
            <a:r>
              <a:rPr lang="en-US" sz="2400" dirty="0"/>
              <a:t>from the same / different lenders</a:t>
            </a:r>
          </a:p>
        </p:txBody>
      </p:sp>
      <p:pic>
        <p:nvPicPr>
          <p:cNvPr id="3" name="Graphic 2" descr="Flag outline">
            <a:extLst>
              <a:ext uri="{FF2B5EF4-FFF2-40B4-BE49-F238E27FC236}">
                <a16:creationId xmlns:a16="http://schemas.microsoft.com/office/drawing/2014/main" id="{D1A4477F-BFC5-8BD6-78B1-056AD2A69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2691" y="415072"/>
            <a:ext cx="1117906" cy="111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34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Red flags for legal issues #2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22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3" y="1916113"/>
            <a:ext cx="10874375" cy="3852862"/>
          </a:xfrm>
        </p:spPr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Client has experienced </a:t>
            </a:r>
            <a:r>
              <a:rPr lang="en-US" sz="2400" dirty="0">
                <a:solidFill>
                  <a:srgbClr val="FF6936"/>
                </a:solidFill>
              </a:rPr>
              <a:t>domestic violence </a:t>
            </a:r>
            <a:r>
              <a:rPr lang="en-US" sz="2400" dirty="0"/>
              <a:t>– see RLC’s webinar series on financial abuse in intimate personal relationships for specific information on how to resolve debts arising from financial abuse: </a:t>
            </a:r>
            <a:r>
              <a:rPr lang="en-US" sz="2400" dirty="0">
                <a:hlinkClick r:id="rId3"/>
              </a:rPr>
              <a:t>www.rlc.org.au/training/resources/financial-abuse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Client </a:t>
            </a:r>
            <a:r>
              <a:rPr lang="en-US" sz="2400" dirty="0">
                <a:solidFill>
                  <a:srgbClr val="FF6936"/>
                </a:solidFill>
              </a:rPr>
              <a:t>does not speak English </a:t>
            </a:r>
            <a:r>
              <a:rPr lang="en-US" sz="2400" dirty="0"/>
              <a:t>or has another </a:t>
            </a:r>
            <a:r>
              <a:rPr lang="en-US" sz="2400" dirty="0">
                <a:solidFill>
                  <a:srgbClr val="FF6936"/>
                </a:solidFill>
              </a:rPr>
              <a:t>significant vulnerability </a:t>
            </a:r>
            <a:r>
              <a:rPr lang="en-US" sz="2400" dirty="0"/>
              <a:t>that was exploited by the creditor.</a:t>
            </a:r>
          </a:p>
          <a:p>
            <a:endParaRPr lang="en-US" sz="2400" dirty="0"/>
          </a:p>
          <a:p>
            <a:pPr algn="r"/>
            <a:r>
              <a:rPr lang="en-US" sz="1600" dirty="0"/>
              <a:t>Links above are also on the Resources page at: </a:t>
            </a:r>
            <a:r>
              <a:rPr lang="en-US" sz="1600" b="1" dirty="0">
                <a:solidFill>
                  <a:srgbClr val="FF6936"/>
                </a:solidFill>
              </a:rPr>
              <a:t>www.rlc.org.au/training/resources/debts</a:t>
            </a:r>
            <a:endParaRPr lang="en-US" sz="1600" dirty="0"/>
          </a:p>
        </p:txBody>
      </p:sp>
      <p:pic>
        <p:nvPicPr>
          <p:cNvPr id="3" name="Graphic 2" descr="Flag outline">
            <a:extLst>
              <a:ext uri="{FF2B5EF4-FFF2-40B4-BE49-F238E27FC236}">
                <a16:creationId xmlns:a16="http://schemas.microsoft.com/office/drawing/2014/main" id="{D1A4477F-BFC5-8BD6-78B1-056AD2A69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2691" y="415072"/>
            <a:ext cx="1117906" cy="111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07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Common legal issues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23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3" y="1916113"/>
            <a:ext cx="10874375" cy="3852862"/>
          </a:xfrm>
        </p:spPr>
        <p:txBody>
          <a:bodyPr numCol="1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Credit Matters – Grounds for a </a:t>
            </a:r>
            <a:r>
              <a:rPr lang="en-US" sz="2400" b="1" dirty="0">
                <a:solidFill>
                  <a:srgbClr val="FF6936"/>
                </a:solidFill>
              </a:rPr>
              <a:t>Responsible Lending </a:t>
            </a:r>
            <a:r>
              <a:rPr lang="en-US" sz="2400" dirty="0"/>
              <a:t>complaint?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6936"/>
                </a:solidFill>
              </a:rPr>
              <a:t>Buy Now Pay Later </a:t>
            </a:r>
            <a:r>
              <a:rPr lang="en-US" sz="2400" dirty="0"/>
              <a:t>(BNPL) will be regulated!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Goods and Services – Breach of the </a:t>
            </a:r>
            <a:r>
              <a:rPr lang="en-US" sz="2400" b="1" dirty="0">
                <a:solidFill>
                  <a:srgbClr val="FF6936"/>
                </a:solidFill>
              </a:rPr>
              <a:t>Australian Consumer Law</a:t>
            </a:r>
            <a:r>
              <a:rPr lang="en-US" sz="2400" dirty="0"/>
              <a:t>?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Insurers and Motor Vehicle Accidents – Is there a </a:t>
            </a:r>
            <a:r>
              <a:rPr lang="en-US" sz="2400" b="1" dirty="0" err="1">
                <a:solidFill>
                  <a:srgbClr val="FF6936"/>
                </a:solidFill>
              </a:rPr>
              <a:t>Defence</a:t>
            </a:r>
            <a:r>
              <a:rPr lang="en-US" sz="2400" dirty="0"/>
              <a:t>?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Is the debt </a:t>
            </a:r>
            <a:r>
              <a:rPr lang="en-US" sz="2400" b="1" dirty="0">
                <a:solidFill>
                  <a:srgbClr val="FF6936"/>
                </a:solidFill>
              </a:rPr>
              <a:t>6 years old </a:t>
            </a:r>
            <a:r>
              <a:rPr lang="en-US" sz="2400" dirty="0"/>
              <a:t>or more.</a:t>
            </a:r>
          </a:p>
          <a:p>
            <a:endParaRPr lang="en-US" sz="2400" dirty="0"/>
          </a:p>
        </p:txBody>
      </p:sp>
      <p:pic>
        <p:nvPicPr>
          <p:cNvPr id="3" name="Graphic 2" descr="Flag outline">
            <a:extLst>
              <a:ext uri="{FF2B5EF4-FFF2-40B4-BE49-F238E27FC236}">
                <a16:creationId xmlns:a16="http://schemas.microsoft.com/office/drawing/2014/main" id="{D1A4477F-BFC5-8BD6-78B1-056AD2A69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2691" y="415072"/>
            <a:ext cx="1117906" cy="111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28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Time limit for debt recovery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24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3" y="1916113"/>
            <a:ext cx="10874375" cy="3852862"/>
          </a:xfrm>
        </p:spPr>
        <p:txBody>
          <a:bodyPr numCol="1"/>
          <a:lstStyle/>
          <a:p>
            <a:r>
              <a:rPr lang="en-US" sz="2400" dirty="0"/>
              <a:t>For most debts, a creditor must begin court action to recover the debt </a:t>
            </a:r>
            <a:br>
              <a:rPr lang="en-US" sz="2400" dirty="0"/>
            </a:br>
            <a:r>
              <a:rPr lang="en-US" sz="2400" b="1" dirty="0">
                <a:solidFill>
                  <a:srgbClr val="FF6936"/>
                </a:solidFill>
              </a:rPr>
              <a:t>within 6 years </a:t>
            </a:r>
            <a:r>
              <a:rPr lang="en-US" sz="2400" dirty="0"/>
              <a:t>of: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date that </a:t>
            </a:r>
            <a:r>
              <a:rPr lang="en-US" sz="2400" dirty="0">
                <a:solidFill>
                  <a:srgbClr val="FF6936"/>
                </a:solidFill>
              </a:rPr>
              <a:t>the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6936"/>
                </a:solidFill>
              </a:rPr>
              <a:t>debt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6936"/>
                </a:solidFill>
              </a:rPr>
              <a:t>first arose</a:t>
            </a:r>
            <a:r>
              <a:rPr lang="en-US" sz="2400" dirty="0"/>
              <a:t>, 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date that </a:t>
            </a:r>
            <a:r>
              <a:rPr lang="en-US" sz="2400" dirty="0">
                <a:solidFill>
                  <a:srgbClr val="FF6936"/>
                </a:solidFill>
              </a:rPr>
              <a:t>the client last made a payment</a:t>
            </a:r>
            <a:r>
              <a:rPr lang="en-US" sz="2400" dirty="0"/>
              <a:t>; 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date that </a:t>
            </a:r>
            <a:r>
              <a:rPr lang="en-US" sz="2400" dirty="0">
                <a:solidFill>
                  <a:srgbClr val="FF6936"/>
                </a:solidFill>
              </a:rPr>
              <a:t>the client last acknowledged in writing </a:t>
            </a:r>
            <a:r>
              <a:rPr lang="en-US" sz="2400" dirty="0"/>
              <a:t>that they owed the debt,</a:t>
            </a:r>
          </a:p>
          <a:p>
            <a:r>
              <a:rPr lang="en-US" sz="2400" dirty="0"/>
              <a:t>whichever is the most recent.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3232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Old debt #1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25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3" y="1916113"/>
            <a:ext cx="10874375" cy="3852862"/>
          </a:xfrm>
        </p:spPr>
        <p:txBody>
          <a:bodyPr numCol="1"/>
          <a:lstStyle/>
          <a:p>
            <a:r>
              <a:rPr lang="en-US" sz="2400" dirty="0"/>
              <a:t>If the debt is past the 6 year time limit, it is an </a:t>
            </a:r>
            <a:r>
              <a:rPr lang="en-US" sz="2400" b="1" dirty="0">
                <a:solidFill>
                  <a:srgbClr val="FF6936"/>
                </a:solidFill>
              </a:rPr>
              <a:t>old debt:</a:t>
            </a:r>
            <a:endParaRPr lang="en-US" sz="2400" dirty="0"/>
          </a:p>
          <a:p>
            <a:endParaRPr lang="en-US" sz="2400" b="1" dirty="0"/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solidFill>
                  <a:srgbClr val="FF6936"/>
                </a:solidFill>
              </a:rPr>
              <a:t>Don’t</a:t>
            </a:r>
            <a:r>
              <a:rPr lang="en-US" sz="2400" dirty="0">
                <a:solidFill>
                  <a:srgbClr val="FF6936"/>
                </a:solidFill>
              </a:rPr>
              <a:t> make a repayment 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solidFill>
                  <a:srgbClr val="FF6936"/>
                </a:solidFill>
              </a:rPr>
              <a:t>Don’t</a:t>
            </a:r>
            <a:r>
              <a:rPr lang="en-US" sz="2400" dirty="0">
                <a:solidFill>
                  <a:srgbClr val="FF6936"/>
                </a:solidFill>
              </a:rPr>
              <a:t> confirm in writing that client owes the debt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7837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Old debt #2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26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3" y="1916113"/>
            <a:ext cx="10874375" cy="3852862"/>
          </a:xfrm>
        </p:spPr>
        <p:txBody>
          <a:bodyPr numCol="1"/>
          <a:lstStyle/>
          <a:p>
            <a:r>
              <a:rPr lang="en-US" sz="2400" b="1" dirty="0">
                <a:solidFill>
                  <a:srgbClr val="FF6936"/>
                </a:solidFill>
              </a:rPr>
              <a:t>Do: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rgbClr val="FF6936"/>
                </a:solidFill>
              </a:rPr>
              <a:t>Get legal advice immediately </a:t>
            </a:r>
            <a:br>
              <a:rPr lang="en-US" sz="2400" dirty="0">
                <a:solidFill>
                  <a:srgbClr val="FF6936"/>
                </a:solidFill>
              </a:rPr>
            </a:br>
            <a:endParaRPr lang="en-US" sz="2400" dirty="0">
              <a:solidFill>
                <a:srgbClr val="FF6936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rgbClr val="FF6936"/>
                </a:solidFill>
              </a:rPr>
              <a:t>Tell the debt collector/creditor that the debt is disputed </a:t>
            </a:r>
            <a:r>
              <a:rPr lang="en-US" sz="2400" dirty="0"/>
              <a:t>because it is statute barred (more than 6 years old) 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rgbClr val="FF6936"/>
                </a:solidFill>
              </a:rPr>
              <a:t>Request debt collector/creditor to provide copies </a:t>
            </a:r>
            <a:r>
              <a:rPr lang="en-US" sz="2400" dirty="0"/>
              <a:t>of the contract and account statements </a:t>
            </a:r>
            <a:r>
              <a:rPr lang="mr-IN" sz="2400" dirty="0"/>
              <a:t>–</a:t>
            </a:r>
            <a:r>
              <a:rPr lang="en-US" sz="2400" dirty="0"/>
              <a:t> be careful </a:t>
            </a:r>
            <a:r>
              <a:rPr lang="en-US" sz="2400" b="1" dirty="0">
                <a:solidFill>
                  <a:srgbClr val="FF6936"/>
                </a:solidFill>
              </a:rPr>
              <a:t>not</a:t>
            </a:r>
            <a:r>
              <a:rPr lang="en-US" sz="2400" dirty="0"/>
              <a:t> to acknowledge alleged debt - use the term </a:t>
            </a:r>
            <a:r>
              <a:rPr lang="en-US" sz="2400" dirty="0">
                <a:solidFill>
                  <a:srgbClr val="FF6936"/>
                </a:solidFill>
              </a:rPr>
              <a:t>“alleged debt” </a:t>
            </a:r>
            <a:r>
              <a:rPr lang="en-US" sz="2400" dirty="0"/>
              <a:t>to avoid acknowledgement.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9728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Financial hardship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27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3" y="1916113"/>
            <a:ext cx="10874375" cy="3852862"/>
          </a:xfrm>
        </p:spPr>
        <p:txBody>
          <a:bodyPr numCol="1"/>
          <a:lstStyle/>
          <a:p>
            <a:pPr marL="457200" indent="-457200">
              <a:buFont typeface="Arial"/>
              <a:buChar char="•"/>
            </a:pPr>
            <a:r>
              <a:rPr lang="en-US" sz="2400" dirty="0"/>
              <a:t>Debtor agrees they owe the money and the amount is not in dispute but </a:t>
            </a:r>
            <a:r>
              <a:rPr lang="en-US" sz="2400" dirty="0">
                <a:solidFill>
                  <a:srgbClr val="FF6936"/>
                </a:solidFill>
              </a:rPr>
              <a:t>cannot afford to pay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rgbClr val="FF6936"/>
                </a:solidFill>
              </a:rPr>
              <a:t>Change in circumstances </a:t>
            </a:r>
            <a:r>
              <a:rPr lang="en-US" sz="2400" dirty="0"/>
              <a:t>eg. loss of work, health problems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Can occur with a legal / other dispute.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2247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FEF3-5513-EAB5-BFCF-36FB83E5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781300"/>
            <a:ext cx="3330576" cy="1994392"/>
          </a:xfrm>
        </p:spPr>
        <p:txBody>
          <a:bodyPr/>
          <a:lstStyle/>
          <a:p>
            <a:r>
              <a:rPr lang="en-US" sz="4800" b="1" dirty="0"/>
              <a:t>4</a:t>
            </a:r>
            <a:br>
              <a:rPr lang="en-US" sz="4800" dirty="0"/>
            </a:br>
            <a:r>
              <a:rPr lang="en-US" sz="4800" dirty="0"/>
              <a:t>Assess urgency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6A901-26A4-8569-D7CE-4CFC05005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28</a:t>
            </a:fld>
            <a:endParaRPr lang="en-AU"/>
          </a:p>
        </p:txBody>
      </p:sp>
      <p:pic>
        <p:nvPicPr>
          <p:cNvPr id="6" name="Graphic 5" descr="Ui Ux outline">
            <a:extLst>
              <a:ext uri="{FF2B5EF4-FFF2-40B4-BE49-F238E27FC236}">
                <a16:creationId xmlns:a16="http://schemas.microsoft.com/office/drawing/2014/main" id="{0F27CF8A-5719-12F7-B3E7-2421BFE30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1441" y="2609490"/>
            <a:ext cx="3096000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36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Stages in a debt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29</a:t>
            </a:fld>
            <a:endParaRPr lang="en-AU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F48F9D4-69D8-81B6-87FF-EFC9DAC73D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951734"/>
              </p:ext>
            </p:extLst>
          </p:nvPr>
        </p:nvGraphicFramePr>
        <p:xfrm>
          <a:off x="1592792" y="1666876"/>
          <a:ext cx="5889625" cy="426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danger-zone-clipart__k28209961.jpg">
            <a:extLst>
              <a:ext uri="{FF2B5EF4-FFF2-40B4-BE49-F238E27FC236}">
                <a16:creationId xmlns:a16="http://schemas.microsoft.com/office/drawing/2014/main" id="{49FC7BE9-319B-8BAF-41B7-1E656AA941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96" y="4883465"/>
            <a:ext cx="3380580" cy="11318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E3206B-B7DD-0FF2-F309-63219E2A381C}"/>
              </a:ext>
            </a:extLst>
          </p:cNvPr>
          <p:cNvSpPr txBox="1"/>
          <p:nvPr/>
        </p:nvSpPr>
        <p:spPr>
          <a:xfrm>
            <a:off x="6185137" y="1959470"/>
            <a:ext cx="43920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"/>
                <a:cs typeface="Helvetica"/>
              </a:rPr>
              <a:t>Creditor</a:t>
            </a:r>
            <a:r>
              <a:rPr lang="en-US" sz="2400" dirty="0">
                <a:latin typeface="Helvetica"/>
                <a:cs typeface="Helvetica"/>
              </a:rPr>
              <a:t> chasing client</a:t>
            </a:r>
          </a:p>
          <a:p>
            <a:endParaRPr lang="en-US" sz="2400" b="1" dirty="0">
              <a:solidFill>
                <a:srgbClr val="FF0000"/>
              </a:solidFill>
              <a:latin typeface="Helvetica"/>
              <a:cs typeface="Helvetica"/>
            </a:endParaRPr>
          </a:p>
          <a:p>
            <a:endParaRPr lang="en-US" sz="2400" b="1" dirty="0">
              <a:solidFill>
                <a:srgbClr val="FF0000"/>
              </a:solidFill>
              <a:latin typeface="Helvetica"/>
              <a:cs typeface="Helvetica"/>
            </a:endParaRPr>
          </a:p>
          <a:p>
            <a:endParaRPr lang="en-US" sz="800" b="1" dirty="0">
              <a:solidFill>
                <a:srgbClr val="FF0000"/>
              </a:solidFill>
              <a:latin typeface="Helvetica"/>
              <a:cs typeface="Helvetica"/>
            </a:endParaRPr>
          </a:p>
          <a:p>
            <a:r>
              <a:rPr lang="en-US" sz="2400" b="1" dirty="0">
                <a:solidFill>
                  <a:srgbClr val="303030"/>
                </a:solidFill>
                <a:latin typeface="Helvetica"/>
                <a:cs typeface="Helvetica"/>
              </a:rPr>
              <a:t>Creditor</a:t>
            </a:r>
            <a:r>
              <a:rPr lang="en-US" sz="2400" dirty="0">
                <a:solidFill>
                  <a:srgbClr val="303030"/>
                </a:solidFill>
                <a:latin typeface="Helvetica"/>
                <a:cs typeface="Helvetica"/>
              </a:rPr>
              <a:t> or </a:t>
            </a:r>
            <a:r>
              <a:rPr lang="en-US" sz="2400" b="1" dirty="0">
                <a:solidFill>
                  <a:srgbClr val="303030"/>
                </a:solidFill>
                <a:latin typeface="Helvetica"/>
                <a:cs typeface="Helvetica"/>
              </a:rPr>
              <a:t>Debt Collection Agency</a:t>
            </a:r>
            <a:r>
              <a:rPr lang="en-US" sz="2400" dirty="0">
                <a:solidFill>
                  <a:srgbClr val="303030"/>
                </a:solidFill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"/>
                <a:cs typeface="Helvetica"/>
              </a:rPr>
              <a:t>threatening court recovery</a:t>
            </a:r>
          </a:p>
          <a:p>
            <a:endParaRPr lang="en-US" sz="8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b="1" dirty="0">
                <a:solidFill>
                  <a:srgbClr val="303030"/>
                </a:solidFill>
                <a:latin typeface="Helvetica"/>
                <a:cs typeface="Helvetica"/>
              </a:rPr>
              <a:t>Court</a:t>
            </a:r>
            <a:r>
              <a:rPr lang="en-US" sz="2400" dirty="0">
                <a:solidFill>
                  <a:srgbClr val="303030"/>
                </a:solidFill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"/>
                <a:cs typeface="Helvetica"/>
              </a:rPr>
              <a:t>recovery commenced</a:t>
            </a:r>
          </a:p>
          <a:p>
            <a:endParaRPr lang="en-US" sz="2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89470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EFE0F-74EF-F718-4B9C-B0FC1DE11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952" y="3429000"/>
            <a:ext cx="6543847" cy="564001"/>
          </a:xfrm>
        </p:spPr>
        <p:txBody>
          <a:bodyPr/>
          <a:lstStyle/>
          <a:p>
            <a:pPr marL="90000" indent="-90000" algn="ctr">
              <a:lnSpc>
                <a:spcPct val="110000"/>
              </a:lnSpc>
              <a:spcBef>
                <a:spcPts val="0"/>
              </a:spcBef>
            </a:pPr>
            <a:r>
              <a:rPr lang="en-US" sz="3600" dirty="0">
                <a:latin typeface="+mn-lt"/>
                <a:ea typeface="+mn-ea"/>
                <a:cs typeface="+mn-cs"/>
              </a:rPr>
              <a:t>Acknowledgement of Country</a:t>
            </a:r>
            <a:endParaRPr lang="en-AU" sz="36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B6618-A6B7-6A18-7EE1-840892D39B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0334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Stage 1: Low urgency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30</a:t>
            </a:fld>
            <a:endParaRPr lang="en-AU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F48F9D4-69D8-81B6-87FF-EFC9DAC73D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0237452"/>
              </p:ext>
            </p:extLst>
          </p:nvPr>
        </p:nvGraphicFramePr>
        <p:xfrm>
          <a:off x="1592792" y="1666876"/>
          <a:ext cx="5889625" cy="426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7773F35-FBB0-C326-3124-12115BD477BE}"/>
              </a:ext>
            </a:extLst>
          </p:cNvPr>
          <p:cNvSpPr txBox="1"/>
          <p:nvPr/>
        </p:nvSpPr>
        <p:spPr>
          <a:xfrm>
            <a:off x="5616574" y="166687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400" dirty="0"/>
              <a:t>Overdue bill</a:t>
            </a:r>
          </a:p>
          <a:p>
            <a:pPr marL="571500" indent="-571500">
              <a:buFont typeface="Arial"/>
              <a:buChar char="•"/>
            </a:pPr>
            <a:endParaRPr lang="en-US" sz="2400" dirty="0"/>
          </a:p>
          <a:p>
            <a:pPr marL="571500" indent="-571500">
              <a:buFont typeface="Arial"/>
              <a:buChar char="•"/>
            </a:pPr>
            <a:r>
              <a:rPr lang="en-US" sz="2400" dirty="0"/>
              <a:t>Reminder letter</a:t>
            </a:r>
          </a:p>
        </p:txBody>
      </p:sp>
    </p:spTree>
    <p:extLst>
      <p:ext uri="{BB962C8B-B14F-4D97-AF65-F5344CB8AC3E}">
        <p14:creationId xmlns:p14="http://schemas.microsoft.com/office/powerpoint/2010/main" val="885962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Debt collection guidelines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31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3" y="1916113"/>
            <a:ext cx="10874375" cy="3852862"/>
          </a:xfrm>
        </p:spPr>
        <p:txBody>
          <a:bodyPr numCol="1"/>
          <a:lstStyle/>
          <a:p>
            <a:r>
              <a:rPr lang="en-US" sz="2400" b="1" dirty="0">
                <a:solidFill>
                  <a:srgbClr val="FF6936"/>
                </a:solidFill>
              </a:rPr>
              <a:t>A debt collector must not: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>
                <a:solidFill>
                  <a:srgbClr val="FF6936"/>
                </a:solidFill>
              </a:rPr>
              <a:t>Use physical force or coercion 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>
                <a:solidFill>
                  <a:srgbClr val="FF6936"/>
                </a:solidFill>
              </a:rPr>
              <a:t>Harass or hassle </a:t>
            </a:r>
            <a:r>
              <a:rPr lang="en-US" sz="2400" dirty="0"/>
              <a:t>the client to an unreasonable extent 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>
                <a:solidFill>
                  <a:srgbClr val="FF6936"/>
                </a:solidFill>
              </a:rPr>
              <a:t>Mislead or deceive </a:t>
            </a:r>
            <a:r>
              <a:rPr lang="en-US" sz="2400" dirty="0"/>
              <a:t>the client 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>
                <a:solidFill>
                  <a:srgbClr val="FF6936"/>
                </a:solidFill>
              </a:rPr>
              <a:t>Take unfair advantage </a:t>
            </a:r>
            <a:r>
              <a:rPr lang="en-US" sz="2400" dirty="0"/>
              <a:t>of any vulnerability, disability or other similar circumstances affecting the client 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(Source: ASIC and ACCC)</a:t>
            </a:r>
          </a:p>
        </p:txBody>
      </p:sp>
    </p:spTree>
    <p:extLst>
      <p:ext uri="{BB962C8B-B14F-4D97-AF65-F5344CB8AC3E}">
        <p14:creationId xmlns:p14="http://schemas.microsoft.com/office/powerpoint/2010/main" val="784272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Debt collector conduct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32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3" y="1916113"/>
            <a:ext cx="10874375" cy="3852862"/>
          </a:xfrm>
        </p:spPr>
        <p:txBody>
          <a:bodyPr numCol="1"/>
          <a:lstStyle/>
          <a:p>
            <a:pPr marL="0" indent="0">
              <a:buNone/>
            </a:pPr>
            <a:r>
              <a:rPr lang="en-US" sz="2400" dirty="0"/>
              <a:t>As a guide, if contact is necessary, unless client agrees otherwise, it should be limited to: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/>
              <a:t>A maximum of 3 phone calls or letters per week (or 10 per month) 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/>
              <a:t>No contact on national public holidays 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/>
              <a:t>Phone contact only 7:30am-9pm weekdays and 9am-9pm weekends 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/>
              <a:t>Face to face contact only between 9am-9pm weekdays and weekends 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/>
              <a:t>Home visits only if there is no other effective way of contacting client 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/>
              <a:t>Showing up at client’s workplace as a last resort if all above fails.</a:t>
            </a:r>
          </a:p>
        </p:txBody>
      </p:sp>
    </p:spTree>
    <p:extLst>
      <p:ext uri="{BB962C8B-B14F-4D97-AF65-F5344CB8AC3E}">
        <p14:creationId xmlns:p14="http://schemas.microsoft.com/office/powerpoint/2010/main" val="1049376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Avoid debt negotiation firms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33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3" y="1916113"/>
            <a:ext cx="10874375" cy="3852862"/>
          </a:xfrm>
        </p:spPr>
        <p:txBody>
          <a:bodyPr numCol="1"/>
          <a:lstStyle/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US" sz="2400" dirty="0"/>
              <a:t>Debt negotiation firms market themselves as “professional debt negotiators”, but do not need to have any qualifications, skills or training.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US" sz="2400" dirty="0"/>
              <a:t>They are not required to satisfy any particular standards or disclosure obligations to the client. This leaves the client vulnerable. 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US" sz="2400" dirty="0"/>
              <a:t>Firms can charge a fee based on the percentage of amount of debt. Fees can add up to thousands depending on the size of the client’s debt. 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US" sz="2400" dirty="0"/>
              <a:t>There are free alternatives: financial counselling, community legal centres or Legal Aid, National Debt Hotline in NSW. </a:t>
            </a:r>
          </a:p>
        </p:txBody>
      </p:sp>
    </p:spTree>
    <p:extLst>
      <p:ext uri="{BB962C8B-B14F-4D97-AF65-F5344CB8AC3E}">
        <p14:creationId xmlns:p14="http://schemas.microsoft.com/office/powerpoint/2010/main" val="1600769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FF6936"/>
                </a:solidFill>
              </a:rPr>
              <a:t>Stage 2: Don’t panic, but don’t ignore</a:t>
            </a:r>
            <a:endParaRPr lang="en-AU" sz="4800" dirty="0">
              <a:solidFill>
                <a:srgbClr val="FF693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34</a:t>
            </a:fld>
            <a:endParaRPr lang="en-AU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F48F9D4-69D8-81B6-87FF-EFC9DAC73D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9752074"/>
              </p:ext>
            </p:extLst>
          </p:nvPr>
        </p:nvGraphicFramePr>
        <p:xfrm>
          <a:off x="1592792" y="1666876"/>
          <a:ext cx="5889625" cy="426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B6235A8-0CD1-262B-99E7-712551A0BC3C}"/>
              </a:ext>
            </a:extLst>
          </p:cNvPr>
          <p:cNvSpPr txBox="1"/>
          <p:nvPr/>
        </p:nvSpPr>
        <p:spPr>
          <a:xfrm>
            <a:off x="5616574" y="2275924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400" dirty="0"/>
              <a:t>Letter and/or default notice requesting full payment by a particular date</a:t>
            </a:r>
            <a:br>
              <a:rPr lang="en-US" sz="2400" dirty="0"/>
            </a:br>
            <a:endParaRPr lang="en-US" sz="2400" dirty="0"/>
          </a:p>
          <a:p>
            <a:pPr marL="571500" indent="-571500">
              <a:buFont typeface="Arial"/>
              <a:buChar char="•"/>
            </a:pPr>
            <a:r>
              <a:rPr lang="en-US" sz="2400" dirty="0"/>
              <a:t>Will threaten further recovery action if not paid</a:t>
            </a:r>
            <a:br>
              <a:rPr lang="en-US" sz="2400" dirty="0"/>
            </a:br>
            <a:endParaRPr lang="en-US" sz="2400" dirty="0"/>
          </a:p>
          <a:p>
            <a:pPr marL="571500" indent="-571500">
              <a:buFont typeface="Arial"/>
              <a:buChar char="•"/>
            </a:pPr>
            <a:r>
              <a:rPr lang="en-US" sz="2400" dirty="0"/>
              <a:t>May be sent from the creditor / debt collector’s lawyer</a:t>
            </a:r>
          </a:p>
        </p:txBody>
      </p:sp>
    </p:spTree>
    <p:extLst>
      <p:ext uri="{BB962C8B-B14F-4D97-AF65-F5344CB8AC3E}">
        <p14:creationId xmlns:p14="http://schemas.microsoft.com/office/powerpoint/2010/main" val="1171586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Stage 3: High urgency – act quickly!</a:t>
            </a:r>
            <a:endParaRPr lang="en-AU" sz="4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35</a:t>
            </a:fld>
            <a:endParaRPr lang="en-AU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F48F9D4-69D8-81B6-87FF-EFC9DAC73D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5738271"/>
              </p:ext>
            </p:extLst>
          </p:nvPr>
        </p:nvGraphicFramePr>
        <p:xfrm>
          <a:off x="1592792" y="1666876"/>
          <a:ext cx="5889625" cy="426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download.jpeg">
            <a:extLst>
              <a:ext uri="{FF2B5EF4-FFF2-40B4-BE49-F238E27FC236}">
                <a16:creationId xmlns:a16="http://schemas.microsoft.com/office/drawing/2014/main" id="{F4FBD617-12F5-79DD-C3EB-FB1007F05F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336" y="5953282"/>
            <a:ext cx="753993" cy="777875"/>
          </a:xfrm>
          <a:prstGeom prst="rect">
            <a:avLst/>
          </a:prstGeom>
        </p:spPr>
      </p:pic>
      <p:pic>
        <p:nvPicPr>
          <p:cNvPr id="6" name="Picture 5" descr="danger-zone-clipart__k28209961.jpg">
            <a:extLst>
              <a:ext uri="{FF2B5EF4-FFF2-40B4-BE49-F238E27FC236}">
                <a16:creationId xmlns:a16="http://schemas.microsoft.com/office/drawing/2014/main" id="{7446237D-738A-EA2A-014D-4E24066324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48" y="4800136"/>
            <a:ext cx="3380580" cy="11318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BF106F-F774-3D4B-4BA0-E6CE8DA55334}"/>
              </a:ext>
            </a:extLst>
          </p:cNvPr>
          <p:cNvSpPr txBox="1"/>
          <p:nvPr/>
        </p:nvSpPr>
        <p:spPr>
          <a:xfrm>
            <a:off x="5758861" y="2898080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6936"/>
                </a:solidFill>
              </a:rPr>
              <a:t>Statement of Claim: </a:t>
            </a:r>
            <a:r>
              <a:rPr lang="en-US" sz="2400" dirty="0"/>
              <a:t>A document that starts a court claim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Must be personally served on the debtor or posted by the court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6936"/>
                </a:solidFill>
              </a:rPr>
              <a:t>Plaintiff: </a:t>
            </a:r>
            <a:r>
              <a:rPr lang="en-US" sz="2400" dirty="0"/>
              <a:t>The Creditor / Debt Collector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6936"/>
                </a:solidFill>
              </a:rPr>
              <a:t>Defendant: </a:t>
            </a:r>
            <a:r>
              <a:rPr lang="en-US" sz="2400" dirty="0"/>
              <a:t>The debtor</a:t>
            </a:r>
          </a:p>
        </p:txBody>
      </p:sp>
    </p:spTree>
    <p:extLst>
      <p:ext uri="{BB962C8B-B14F-4D97-AF65-F5344CB8AC3E}">
        <p14:creationId xmlns:p14="http://schemas.microsoft.com/office/powerpoint/2010/main" val="18358081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Stage 3: High urgency – act quickly #2</a:t>
            </a:r>
            <a:endParaRPr lang="en-AU" sz="4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36</a:t>
            </a:fld>
            <a:endParaRPr lang="en-AU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F48F9D4-69D8-81B6-87FF-EFC9DAC73D3C}"/>
              </a:ext>
            </a:extLst>
          </p:cNvPr>
          <p:cNvGraphicFramePr/>
          <p:nvPr/>
        </p:nvGraphicFramePr>
        <p:xfrm>
          <a:off x="1592792" y="1666876"/>
          <a:ext cx="5889625" cy="426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download.jpeg">
            <a:extLst>
              <a:ext uri="{FF2B5EF4-FFF2-40B4-BE49-F238E27FC236}">
                <a16:creationId xmlns:a16="http://schemas.microsoft.com/office/drawing/2014/main" id="{F4FBD617-12F5-79DD-C3EB-FB1007F05F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336" y="5953282"/>
            <a:ext cx="753993" cy="777875"/>
          </a:xfrm>
          <a:prstGeom prst="rect">
            <a:avLst/>
          </a:prstGeom>
        </p:spPr>
      </p:pic>
      <p:pic>
        <p:nvPicPr>
          <p:cNvPr id="6" name="Picture 5" descr="danger-zone-clipart__k28209961.jpg">
            <a:extLst>
              <a:ext uri="{FF2B5EF4-FFF2-40B4-BE49-F238E27FC236}">
                <a16:creationId xmlns:a16="http://schemas.microsoft.com/office/drawing/2014/main" id="{7446237D-738A-EA2A-014D-4E24066324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48" y="4800136"/>
            <a:ext cx="3380580" cy="11318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BF106F-F774-3D4B-4BA0-E6CE8DA55334}"/>
              </a:ext>
            </a:extLst>
          </p:cNvPr>
          <p:cNvSpPr txBox="1"/>
          <p:nvPr/>
        </p:nvSpPr>
        <p:spPr>
          <a:xfrm>
            <a:off x="5827652" y="2689533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Debtor has </a:t>
            </a:r>
            <a:r>
              <a:rPr lang="en-US" sz="2400" dirty="0">
                <a:solidFill>
                  <a:srgbClr val="FF6936"/>
                </a:solidFill>
              </a:rPr>
              <a:t>28 days to respond. </a:t>
            </a:r>
            <a:br>
              <a:rPr lang="en-US" sz="2400" dirty="0">
                <a:solidFill>
                  <a:srgbClr val="FF6936"/>
                </a:solidFill>
              </a:rPr>
            </a:br>
            <a:endParaRPr lang="en-US" sz="2400" dirty="0">
              <a:solidFill>
                <a:srgbClr val="FF693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no response, after 28 days, </a:t>
            </a:r>
            <a:r>
              <a:rPr lang="en-US" sz="2400" dirty="0">
                <a:solidFill>
                  <a:srgbClr val="FF6936"/>
                </a:solidFill>
              </a:rPr>
              <a:t>the plaintiff can apply for default judgment.</a:t>
            </a:r>
            <a:br>
              <a:rPr lang="en-US" sz="2400" dirty="0">
                <a:solidFill>
                  <a:srgbClr val="FF6936"/>
                </a:solidFill>
              </a:rPr>
            </a:br>
            <a:endParaRPr lang="en-US" sz="2400" dirty="0">
              <a:solidFill>
                <a:srgbClr val="FF693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6936"/>
                </a:solidFill>
              </a:rPr>
              <a:t>Judgment can be enforced </a:t>
            </a:r>
            <a:r>
              <a:rPr lang="en-US" sz="2400" dirty="0"/>
              <a:t>through the court.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Get legal advice </a:t>
            </a:r>
            <a:r>
              <a:rPr lang="en-US" sz="2400" b="1" dirty="0">
                <a:solidFill>
                  <a:srgbClr val="FF6936"/>
                </a:solidFill>
              </a:rPr>
              <a:t>immediately.</a:t>
            </a:r>
          </a:p>
        </p:txBody>
      </p:sp>
    </p:spTree>
    <p:extLst>
      <p:ext uri="{BB962C8B-B14F-4D97-AF65-F5344CB8AC3E}">
        <p14:creationId xmlns:p14="http://schemas.microsoft.com/office/powerpoint/2010/main" val="35373608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37</a:t>
            </a:fld>
            <a:endParaRPr lang="en-AU"/>
          </a:p>
        </p:txBody>
      </p:sp>
      <p:pic>
        <p:nvPicPr>
          <p:cNvPr id="3" name="Picture 2" descr="Screen Shot 2018-11-09 at 4.42.44 pm.png">
            <a:extLst>
              <a:ext uri="{FF2B5EF4-FFF2-40B4-BE49-F238E27FC236}">
                <a16:creationId xmlns:a16="http://schemas.microsoft.com/office/drawing/2014/main" id="{3F8594CF-846A-41DE-93E6-A72582C582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949" y="-1"/>
            <a:ext cx="5016947" cy="7239001"/>
          </a:xfrm>
          <a:prstGeom prst="rect">
            <a:avLst/>
          </a:prstGeom>
        </p:spPr>
      </p:pic>
      <p:pic>
        <p:nvPicPr>
          <p:cNvPr id="6" name="Picture 5" descr="Screen Shot 2018-11-09 at 4.42.34 pm.png">
            <a:extLst>
              <a:ext uri="{FF2B5EF4-FFF2-40B4-BE49-F238E27FC236}">
                <a16:creationId xmlns:a16="http://schemas.microsoft.com/office/drawing/2014/main" id="{885669FA-AEA6-0755-5A05-ECF38A0D40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499"/>
            <a:ext cx="6695628" cy="769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72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38</a:t>
            </a:fld>
            <a:endParaRPr lang="en-AU"/>
          </a:p>
        </p:txBody>
      </p:sp>
      <p:pic>
        <p:nvPicPr>
          <p:cNvPr id="2" name="Picture 1" descr="Screen Shot 2018-11-09 at 4.42.49 pm.png">
            <a:extLst>
              <a:ext uri="{FF2B5EF4-FFF2-40B4-BE49-F238E27FC236}">
                <a16:creationId xmlns:a16="http://schemas.microsoft.com/office/drawing/2014/main" id="{7C5973E0-26E4-2EB6-F88F-9620AB0993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491" y="0"/>
            <a:ext cx="4780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1329595"/>
          </a:xfrm>
        </p:spPr>
        <p:txBody>
          <a:bodyPr/>
          <a:lstStyle/>
          <a:p>
            <a:pPr algn="ctr"/>
            <a:r>
              <a:rPr lang="en-US" sz="4800" dirty="0"/>
              <a:t>What to do if your client is served with a statement of claim?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39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3" y="1916113"/>
            <a:ext cx="10874375" cy="3852862"/>
          </a:xfrm>
        </p:spPr>
        <p:txBody>
          <a:bodyPr numCol="1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The defendant should </a:t>
            </a:r>
            <a:r>
              <a:rPr lang="en-US" sz="2400" dirty="0">
                <a:solidFill>
                  <a:srgbClr val="FF6936"/>
                </a:solidFill>
              </a:rPr>
              <a:t>get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6936"/>
                </a:solidFill>
              </a:rPr>
              <a:t>legal advice </a:t>
            </a:r>
            <a:r>
              <a:rPr lang="en-US" sz="2400" dirty="0"/>
              <a:t>about a </a:t>
            </a:r>
            <a:r>
              <a:rPr lang="en-US" sz="2400" dirty="0" err="1"/>
              <a:t>defence</a:t>
            </a:r>
            <a:r>
              <a:rPr lang="en-US" sz="2400" dirty="0"/>
              <a:t> / possible settlement.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If the plaintiff is a member the Australian Financial Complaints Authority (</a:t>
            </a:r>
            <a:r>
              <a:rPr lang="en-US" sz="2400" dirty="0" err="1"/>
              <a:t>AFCA</a:t>
            </a:r>
            <a:r>
              <a:rPr lang="en-US" sz="2400" dirty="0"/>
              <a:t>), the defendant can </a:t>
            </a:r>
            <a:r>
              <a:rPr lang="en-US" sz="2400" dirty="0">
                <a:solidFill>
                  <a:srgbClr val="FF6936"/>
                </a:solidFill>
              </a:rPr>
              <a:t>lodge a complaint with </a:t>
            </a:r>
            <a:r>
              <a:rPr lang="en-US" sz="2400" dirty="0" err="1">
                <a:solidFill>
                  <a:srgbClr val="FF6936"/>
                </a:solidFill>
              </a:rPr>
              <a:t>AFCA</a:t>
            </a:r>
            <a:r>
              <a:rPr lang="en-US" sz="2400" dirty="0" err="1"/>
              <a:t>. A</a:t>
            </a:r>
            <a:r>
              <a:rPr lang="en-US" sz="2400" dirty="0"/>
              <a:t>ll enforcement action (including court proceedings) will be put on hold while </a:t>
            </a:r>
            <a:r>
              <a:rPr lang="en-US" sz="2400" dirty="0" err="1"/>
              <a:t>AFCA</a:t>
            </a:r>
            <a:r>
              <a:rPr lang="en-US" sz="2400" dirty="0"/>
              <a:t> determines the complaint. </a:t>
            </a:r>
          </a:p>
          <a:p>
            <a:pPr lvl="0"/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See RLC’s webinar or recording on external dispute resolution for more information about the above process: </a:t>
            </a:r>
            <a:r>
              <a:rPr lang="en-US" sz="2400" dirty="0">
                <a:hlinkClick r:id="rId3"/>
              </a:rPr>
              <a:t>www.rlc.org.au/training/debts2</a:t>
            </a:r>
            <a:endParaRPr lang="en-US" sz="2400" dirty="0"/>
          </a:p>
          <a:p>
            <a:pPr algn="r">
              <a:lnSpc>
                <a:spcPct val="100000"/>
              </a:lnSpc>
            </a:pPr>
            <a:r>
              <a:rPr lang="en-US" sz="1800" dirty="0"/>
              <a:t>Links above are also on the Resources page at: </a:t>
            </a:r>
            <a:r>
              <a:rPr lang="en-US" sz="1800" b="1" dirty="0">
                <a:solidFill>
                  <a:srgbClr val="FF6936"/>
                </a:solidFill>
              </a:rPr>
              <a:t>www.rlc.org.au/training/resources/debts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42473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512E7F-DF88-C54E-831E-28445888C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5061840" cy="609398"/>
          </a:xfrm>
        </p:spPr>
        <p:txBody>
          <a:bodyPr/>
          <a:lstStyle/>
          <a:p>
            <a:r>
              <a:rPr lang="en-AU" dirty="0"/>
              <a:t>Outline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B6C668E-D3A8-6240-A803-AFA8D91DD8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/>
              <a:pPr/>
              <a:t>4</a:t>
            </a:fld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DF731F-78E1-4A44-AE53-21B183085F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30284" y="869012"/>
            <a:ext cx="5390838" cy="510647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Simon’s Story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Identify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Gather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Determine the issues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Assess Urgency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Negotiate a resolution</a:t>
            </a:r>
          </a:p>
          <a:p>
            <a:pPr marL="0" indent="0">
              <a:buNone/>
            </a:pPr>
            <a:r>
              <a:rPr lang="en-US" sz="2400" dirty="0"/>
              <a:t>Simon’s Story: The Outcome</a:t>
            </a:r>
          </a:p>
          <a:p>
            <a:r>
              <a:rPr lang="en-US" sz="2400" dirty="0"/>
              <a:t>Questions &amp; more information</a:t>
            </a:r>
            <a:br>
              <a:rPr lang="en-US" sz="2400" dirty="0"/>
            </a:br>
            <a:br>
              <a:rPr lang="en-AU" sz="2400" dirty="0"/>
            </a:br>
            <a:r>
              <a:rPr lang="en-AU" sz="2400" dirty="0"/>
              <a:t>Resources: </a:t>
            </a:r>
            <a:r>
              <a:rPr lang="en-AU" sz="1800" dirty="0">
                <a:solidFill>
                  <a:srgbClr val="FF693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rlc.org.au/training/resources/debts</a:t>
            </a:r>
            <a:endParaRPr lang="en-AU" sz="1800" dirty="0">
              <a:solidFill>
                <a:srgbClr val="FF693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945" y="6116584"/>
            <a:ext cx="1203210" cy="540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77" y="6067200"/>
            <a:ext cx="1017842" cy="56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412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1329595"/>
          </a:xfrm>
        </p:spPr>
        <p:txBody>
          <a:bodyPr/>
          <a:lstStyle/>
          <a:p>
            <a:pPr algn="ctr"/>
            <a:r>
              <a:rPr lang="en-US" sz="4800" dirty="0"/>
              <a:t>Other circumstances when your client should seek legal advice immediately!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40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3" y="1916113"/>
            <a:ext cx="10874375" cy="3852862"/>
          </a:xfrm>
        </p:spPr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client has a </a:t>
            </a:r>
            <a:r>
              <a:rPr lang="en-US" sz="2400" dirty="0">
                <a:solidFill>
                  <a:srgbClr val="FF6936"/>
                </a:solidFill>
              </a:rPr>
              <a:t>judgement order </a:t>
            </a:r>
            <a:r>
              <a:rPr lang="en-US" sz="2400" dirty="0"/>
              <a:t>against them.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Enforcement action </a:t>
            </a:r>
            <a:r>
              <a:rPr lang="en-US" sz="2400" dirty="0"/>
              <a:t>has been taken against the client, eg. a </a:t>
            </a:r>
            <a:r>
              <a:rPr lang="en-US" sz="2400" dirty="0">
                <a:solidFill>
                  <a:srgbClr val="FF6936"/>
                </a:solidFill>
              </a:rPr>
              <a:t>garnishee order </a:t>
            </a:r>
            <a:r>
              <a:rPr lang="en-US" sz="2400" dirty="0"/>
              <a:t>for their wages or bank account.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client is required to attend court under an </a:t>
            </a:r>
            <a:r>
              <a:rPr lang="en-US" sz="2400" dirty="0">
                <a:solidFill>
                  <a:srgbClr val="FF6936"/>
                </a:solidFill>
              </a:rPr>
              <a:t>examination order</a:t>
            </a:r>
            <a:r>
              <a:rPr lang="en-US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Any </a:t>
            </a:r>
            <a:r>
              <a:rPr lang="en-US" sz="2400" dirty="0">
                <a:solidFill>
                  <a:srgbClr val="FF6936"/>
                </a:solidFill>
              </a:rPr>
              <a:t>court proceedings </a:t>
            </a:r>
            <a:r>
              <a:rPr lang="en-US" sz="2400" dirty="0">
                <a:solidFill>
                  <a:schemeClr val="tx1"/>
                </a:solidFill>
              </a:rPr>
              <a:t>are on foot.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debt is </a:t>
            </a:r>
            <a:r>
              <a:rPr lang="en-US" sz="2400" dirty="0">
                <a:solidFill>
                  <a:srgbClr val="FF6936"/>
                </a:solidFill>
              </a:rPr>
              <a:t>more than 6 years old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82053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AU" sz="4800" dirty="0"/>
              <a:t>Why it is best to avoid court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41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3" y="1916113"/>
            <a:ext cx="10874375" cy="3852862"/>
          </a:xfrm>
        </p:spPr>
        <p:txBody>
          <a:bodyPr numCol="1"/>
          <a:lstStyle/>
          <a:p>
            <a:pPr marL="571500" indent="-571500">
              <a:buFont typeface="Arial"/>
              <a:buChar char="•"/>
            </a:pPr>
            <a:r>
              <a:rPr lang="en-US" sz="2400" dirty="0"/>
              <a:t>Costs orders can be made against the unsuccessful party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/>
              <a:t>Evidence standards are higher than for IDR and EDR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/>
              <a:t>Legal representation is expensive / unattainable for most people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/>
              <a:t>Stress from meeting court deadlines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/>
              <a:t>Loss of income from attending court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/>
              <a:t>Judgment order enforceable for 12 years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/>
              <a:t>Court enforcement options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/>
              <a:t>Pre and post judgment interest may be added to the debt.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42982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AU" sz="4800" dirty="0"/>
              <a:t>Impact on credit report #1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42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3" y="1916113"/>
            <a:ext cx="10874375" cy="3852862"/>
          </a:xfrm>
        </p:spPr>
        <p:txBody>
          <a:bodyPr numCol="1"/>
          <a:lstStyle/>
          <a:p>
            <a:pPr marL="571500" indent="-571500">
              <a:buFont typeface="Arial"/>
              <a:buChar char="•"/>
            </a:pPr>
            <a:r>
              <a:rPr lang="en-US" sz="2400" dirty="0"/>
              <a:t>Mandatory reporting for major banks</a:t>
            </a:r>
          </a:p>
          <a:p>
            <a:pPr marL="571500" indent="-571500">
              <a:buFont typeface="Arial"/>
              <a:buChar char="•"/>
            </a:pPr>
            <a:endParaRPr lang="en-US" sz="2400" dirty="0"/>
          </a:p>
          <a:p>
            <a:pPr marL="571500" indent="-571500">
              <a:buFont typeface="Arial"/>
              <a:buChar char="•"/>
            </a:pPr>
            <a:r>
              <a:rPr lang="en-US" sz="2400" dirty="0"/>
              <a:t>Late or missed payments, financial hardship, contract variations will show up on credit reports </a:t>
            </a:r>
          </a:p>
          <a:p>
            <a:pPr marL="571500" indent="-571500">
              <a:buFont typeface="Arial"/>
              <a:buChar char="•"/>
            </a:pPr>
            <a:endParaRPr lang="en-US" sz="2400" dirty="0"/>
          </a:p>
          <a:p>
            <a:pPr marL="571500" indent="-571500">
              <a:buFont typeface="Arial"/>
              <a:buChar char="•"/>
            </a:pPr>
            <a:r>
              <a:rPr lang="en-US" sz="2400" dirty="0"/>
              <a:t>Judgment debts/defaults stay on client’s file for 5 years.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31137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AU" sz="4800" dirty="0"/>
              <a:t>Impact on credit report #2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43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3" y="1916113"/>
            <a:ext cx="10874375" cy="3852862"/>
          </a:xfrm>
        </p:spPr>
        <p:txBody>
          <a:bodyPr numCol="1"/>
          <a:lstStyle/>
          <a:p>
            <a:pPr marL="571500" indent="-571500">
              <a:buFont typeface="Arial"/>
              <a:buChar char="•"/>
            </a:pPr>
            <a:r>
              <a:rPr lang="en-US" sz="2400" dirty="0"/>
              <a:t>Repayment history will remain on credit reports for </a:t>
            </a:r>
            <a:r>
              <a:rPr lang="en-US" sz="2400" dirty="0">
                <a:solidFill>
                  <a:srgbClr val="FF6936"/>
                </a:solidFill>
              </a:rPr>
              <a:t>24 months</a:t>
            </a:r>
          </a:p>
          <a:p>
            <a:pPr marL="571500" indent="-571500">
              <a:buFont typeface="Arial"/>
              <a:buChar char="•"/>
            </a:pPr>
            <a:endParaRPr lang="en-US" sz="2400" dirty="0"/>
          </a:p>
          <a:p>
            <a:pPr marL="571500" indent="-571500">
              <a:buFont typeface="Arial"/>
              <a:buChar char="•"/>
            </a:pPr>
            <a:r>
              <a:rPr lang="en-US" sz="2400" dirty="0">
                <a:solidFill>
                  <a:srgbClr val="FF6936"/>
                </a:solidFill>
              </a:rPr>
              <a:t>Grace period </a:t>
            </a:r>
            <a:r>
              <a:rPr lang="en-US" sz="2400" dirty="0"/>
              <a:t>of 14 days</a:t>
            </a:r>
          </a:p>
          <a:p>
            <a:pPr marL="571500" indent="-571500">
              <a:buFont typeface="Arial"/>
              <a:buChar char="•"/>
            </a:pPr>
            <a:endParaRPr lang="en-AU" sz="2400" dirty="0"/>
          </a:p>
          <a:p>
            <a:pPr marL="571500" indent="-571500">
              <a:buFont typeface="Arial"/>
              <a:buChar char="•"/>
            </a:pPr>
            <a:r>
              <a:rPr lang="en-AU" sz="2400" dirty="0"/>
              <a:t>But... credit reports should only reflect a person’s </a:t>
            </a:r>
            <a:r>
              <a:rPr lang="en-AU" sz="2400" dirty="0">
                <a:solidFill>
                  <a:srgbClr val="FF6936"/>
                </a:solidFill>
              </a:rPr>
              <a:t>credit worthiness</a:t>
            </a:r>
          </a:p>
          <a:p>
            <a:pPr marL="571500" indent="-571500">
              <a:buFont typeface="Arial"/>
              <a:buChar char="•"/>
            </a:pPr>
            <a:endParaRPr lang="en-AU" sz="2400" dirty="0"/>
          </a:p>
          <a:p>
            <a:pPr marL="571500" indent="-571500">
              <a:buFont typeface="Arial"/>
              <a:buChar char="•"/>
            </a:pPr>
            <a:r>
              <a:rPr lang="en-AU" sz="2400" dirty="0"/>
              <a:t>If there are </a:t>
            </a:r>
            <a:r>
              <a:rPr lang="en-AU" sz="2400" dirty="0">
                <a:solidFill>
                  <a:srgbClr val="FF6936"/>
                </a:solidFill>
              </a:rPr>
              <a:t>errors on a credit report, </a:t>
            </a:r>
            <a:r>
              <a:rPr lang="en-AU" sz="2400" dirty="0"/>
              <a:t>you can assist clients to contact the financial service provider to fix them.</a:t>
            </a:r>
          </a:p>
        </p:txBody>
      </p:sp>
    </p:spTree>
    <p:extLst>
      <p:ext uri="{BB962C8B-B14F-4D97-AF65-F5344CB8AC3E}">
        <p14:creationId xmlns:p14="http://schemas.microsoft.com/office/powerpoint/2010/main" val="39926501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AU" sz="4800" dirty="0"/>
              <a:t>Impact on credit report #3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44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3" y="1916113"/>
            <a:ext cx="10874375" cy="3852862"/>
          </a:xfrm>
        </p:spPr>
        <p:txBody>
          <a:bodyPr numCol="1"/>
          <a:lstStyle/>
          <a:p>
            <a:r>
              <a:rPr lang="en-AU" sz="2400" b="1" dirty="0">
                <a:solidFill>
                  <a:srgbClr val="FF6936"/>
                </a:solidFill>
                <a:latin typeface="Helvetica" pitchFamily="2" charset="0"/>
              </a:rPr>
              <a:t>Don’t do nothing!</a:t>
            </a:r>
            <a:endParaRPr lang="en-AU" sz="2400" dirty="0">
              <a:solidFill>
                <a:srgbClr val="FF6936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AU" sz="2400" dirty="0"/>
              <a:t>Encourage clients to engage in IDR </a:t>
            </a:r>
            <a:br>
              <a:rPr lang="en-AU" sz="2400" dirty="0"/>
            </a:br>
            <a:endParaRPr lang="en-AU" sz="2400" dirty="0"/>
          </a:p>
          <a:p>
            <a:pPr marL="571500" indent="-571500">
              <a:buFont typeface="Arial"/>
              <a:buChar char="•"/>
            </a:pPr>
            <a:r>
              <a:rPr lang="en-US" sz="2400" dirty="0"/>
              <a:t>Get financial counselling or legal advice</a:t>
            </a:r>
            <a:br>
              <a:rPr lang="en-US" sz="2400" dirty="0"/>
            </a:br>
            <a:endParaRPr lang="en-AU" sz="2400" dirty="0"/>
          </a:p>
          <a:p>
            <a:pPr marL="571500" indent="-571500">
              <a:buFont typeface="Arial"/>
              <a:buChar char="•"/>
            </a:pPr>
            <a:r>
              <a:rPr lang="en-US" sz="2400" dirty="0"/>
              <a:t>Financial hardship notations remain on credit reports for 12 months</a:t>
            </a:r>
            <a:br>
              <a:rPr lang="en-US" sz="2400" dirty="0"/>
            </a:br>
            <a:endParaRPr lang="en-US" sz="2400" dirty="0"/>
          </a:p>
          <a:p>
            <a:pPr marL="571500" indent="-571500">
              <a:buFont typeface="Arial"/>
              <a:buChar char="•"/>
            </a:pPr>
            <a:r>
              <a:rPr lang="en-US" sz="2400" dirty="0" err="1"/>
              <a:t>Telcos</a:t>
            </a:r>
            <a:r>
              <a:rPr lang="en-US" sz="2400" dirty="0"/>
              <a:t> and energy providers will not be able to see repayment history or financial hardship notations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9903317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FEF3-5513-EAB5-BFCF-36FB83E5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781300"/>
            <a:ext cx="3110213" cy="1994392"/>
          </a:xfrm>
        </p:spPr>
        <p:txBody>
          <a:bodyPr/>
          <a:lstStyle/>
          <a:p>
            <a:r>
              <a:rPr lang="en-AU" sz="4800" b="1" dirty="0"/>
              <a:t>5</a:t>
            </a:r>
            <a:r>
              <a:rPr lang="en-AU" sz="4800" dirty="0"/>
              <a:t> </a:t>
            </a:r>
            <a:br>
              <a:rPr lang="en-AU" sz="4800" dirty="0"/>
            </a:br>
            <a:r>
              <a:rPr lang="en-AU" sz="4800" dirty="0"/>
              <a:t>Negotiate a resolution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6A901-26A4-8569-D7CE-4CFC05005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45</a:t>
            </a:fld>
            <a:endParaRPr lang="en-AU"/>
          </a:p>
        </p:txBody>
      </p:sp>
      <p:pic>
        <p:nvPicPr>
          <p:cNvPr id="6" name="Graphic 5" descr="Call center outline">
            <a:extLst>
              <a:ext uri="{FF2B5EF4-FFF2-40B4-BE49-F238E27FC236}">
                <a16:creationId xmlns:a16="http://schemas.microsoft.com/office/drawing/2014/main" id="{A8BB55DF-2006-C8D5-8231-9391A76ED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5789" y="2781300"/>
            <a:ext cx="3096000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786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AU" sz="4800" dirty="0"/>
              <a:t>What debts can be dealt with by IDR?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46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3" y="1916113"/>
            <a:ext cx="10874375" cy="3852862"/>
          </a:xfrm>
        </p:spPr>
        <p:txBody>
          <a:bodyPr numCol="1"/>
          <a:lstStyle/>
          <a:p>
            <a:pPr marL="457200" indent="-457200">
              <a:buFont typeface="Arial"/>
              <a:buChar char="•"/>
            </a:pPr>
            <a:r>
              <a:rPr lang="en-US" sz="2400" b="1" dirty="0">
                <a:solidFill>
                  <a:srgbClr val="FF6936"/>
                </a:solidFill>
              </a:rPr>
              <a:t>Financial services </a:t>
            </a:r>
            <a:r>
              <a:rPr lang="en-AU" sz="2400" dirty="0"/>
              <a:t>are </a:t>
            </a:r>
            <a:r>
              <a:rPr lang="en-US" sz="2400" dirty="0"/>
              <a:t>required to have in place an internal process to resolve complaints with consumers.</a:t>
            </a:r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solidFill>
                  <a:srgbClr val="FF6936"/>
                </a:solidFill>
              </a:rPr>
              <a:t>Insurance companies </a:t>
            </a:r>
            <a:r>
              <a:rPr lang="en-US" sz="2400" dirty="0"/>
              <a:t>who have adopted the General Insurance Code of Practice are required to have an IDR process.</a:t>
            </a:r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solidFill>
                  <a:srgbClr val="FF6936"/>
                </a:solidFill>
              </a:rPr>
              <a:t>Utility providers </a:t>
            </a:r>
            <a:r>
              <a:rPr lang="en-US" sz="2400" dirty="0"/>
              <a:t>have financial hardship teams that help customers who are struggling to pay their bills.</a:t>
            </a:r>
          </a:p>
        </p:txBody>
      </p:sp>
    </p:spTree>
    <p:extLst>
      <p:ext uri="{BB962C8B-B14F-4D97-AF65-F5344CB8AC3E}">
        <p14:creationId xmlns:p14="http://schemas.microsoft.com/office/powerpoint/2010/main" val="8864928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AU" sz="4800" dirty="0"/>
              <a:t>General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47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3" y="1916113"/>
            <a:ext cx="10874375" cy="3852862"/>
          </a:xfrm>
        </p:spPr>
        <p:txBody>
          <a:bodyPr numCol="1"/>
          <a:lstStyle/>
          <a:p>
            <a:pPr marL="514350" indent="-514350">
              <a:buAutoNum type="arabicPeriod"/>
            </a:pPr>
            <a:r>
              <a:rPr lang="en-US" sz="2400" dirty="0"/>
              <a:t>Identify the </a:t>
            </a:r>
            <a:r>
              <a:rPr lang="en-US" sz="2400" dirty="0" err="1">
                <a:solidFill>
                  <a:srgbClr val="FF6936"/>
                </a:solidFill>
              </a:rPr>
              <a:t>IDR</a:t>
            </a:r>
            <a:r>
              <a:rPr lang="en-US" sz="2400" dirty="0">
                <a:solidFill>
                  <a:srgbClr val="FF6936"/>
                </a:solidFill>
              </a:rPr>
              <a:t> contact </a:t>
            </a:r>
            <a:r>
              <a:rPr lang="en-US" sz="2400" dirty="0"/>
              <a:t>for the creditor</a:t>
            </a:r>
            <a:br>
              <a:rPr lang="en-US" sz="2400" dirty="0"/>
            </a:b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/>
              <a:t>Send a </a:t>
            </a:r>
            <a:r>
              <a:rPr lang="en-US" sz="2400" dirty="0">
                <a:solidFill>
                  <a:srgbClr val="FF6936"/>
                </a:solidFill>
              </a:rPr>
              <a:t>written dispute / submission </a:t>
            </a:r>
            <a:br>
              <a:rPr lang="en-US" sz="2400" dirty="0"/>
            </a:b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/>
              <a:t>Record the </a:t>
            </a:r>
            <a:r>
              <a:rPr lang="en-US" sz="2400" dirty="0">
                <a:solidFill>
                  <a:srgbClr val="FF6936"/>
                </a:solidFill>
              </a:rPr>
              <a:t>date</a:t>
            </a:r>
            <a:r>
              <a:rPr lang="en-US" sz="2400" dirty="0"/>
              <a:t> when a response is required  </a:t>
            </a:r>
            <a:br>
              <a:rPr lang="en-US" sz="2400" dirty="0"/>
            </a:b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/>
              <a:t>Request a </a:t>
            </a:r>
            <a:r>
              <a:rPr lang="en-US" sz="2400" dirty="0">
                <a:solidFill>
                  <a:srgbClr val="FF6936"/>
                </a:solidFill>
              </a:rPr>
              <a:t>written response </a:t>
            </a:r>
            <a:r>
              <a:rPr lang="en-US" sz="2400" dirty="0"/>
              <a:t>from creditor</a:t>
            </a:r>
          </a:p>
        </p:txBody>
      </p:sp>
    </p:spTree>
    <p:extLst>
      <p:ext uri="{BB962C8B-B14F-4D97-AF65-F5344CB8AC3E}">
        <p14:creationId xmlns:p14="http://schemas.microsoft.com/office/powerpoint/2010/main" val="2824946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AU" sz="4800" dirty="0"/>
              <a:t>General process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48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3" y="1916113"/>
            <a:ext cx="10874375" cy="3852862"/>
          </a:xfrm>
        </p:spPr>
        <p:txBody>
          <a:bodyPr numCol="1"/>
          <a:lstStyle/>
          <a:p>
            <a:pPr marL="514350" indent="-514350">
              <a:buFont typeface="+mj-lt"/>
              <a:buAutoNum type="arabicPeriod" startAt="5"/>
            </a:pPr>
            <a:r>
              <a:rPr lang="en-US" sz="2400" dirty="0"/>
              <a:t>Receive a </a:t>
            </a:r>
            <a:r>
              <a:rPr lang="en-US" sz="2400" dirty="0">
                <a:solidFill>
                  <a:srgbClr val="FF6936"/>
                </a:solidFill>
              </a:rPr>
              <a:t>response</a:t>
            </a:r>
            <a:r>
              <a:rPr lang="en-US" sz="2400" dirty="0"/>
              <a:t> – rejection or offer</a:t>
            </a:r>
          </a:p>
          <a:p>
            <a:pPr marL="514350" indent="-514350">
              <a:buFont typeface="+mj-lt"/>
              <a:buAutoNum type="arabicPeriod" startAt="5"/>
            </a:pPr>
            <a:endParaRPr lang="en-US" sz="2400" dirty="0"/>
          </a:p>
          <a:p>
            <a:pPr marL="514350" indent="-514350">
              <a:buFont typeface="+mj-lt"/>
              <a:buAutoNum type="arabicPeriod" startAt="5"/>
            </a:pPr>
            <a:r>
              <a:rPr lang="en-US" sz="2400" dirty="0"/>
              <a:t>Seek </a:t>
            </a:r>
            <a:r>
              <a:rPr lang="en-US" sz="2400" dirty="0">
                <a:solidFill>
                  <a:srgbClr val="FF6936"/>
                </a:solidFill>
              </a:rPr>
              <a:t>instructions</a:t>
            </a:r>
            <a:r>
              <a:rPr lang="en-US" sz="2400" dirty="0"/>
              <a:t> from client </a:t>
            </a:r>
          </a:p>
          <a:p>
            <a:pPr marL="514350" indent="-514350">
              <a:buFont typeface="+mj-lt"/>
              <a:buAutoNum type="arabicPeriod" startAt="5"/>
            </a:pPr>
            <a:endParaRPr lang="en-US" sz="2400" dirty="0"/>
          </a:p>
          <a:p>
            <a:pPr marL="514350" indent="-514350">
              <a:buFont typeface="+mj-lt"/>
              <a:buAutoNum type="arabicPeriod" startAt="5"/>
            </a:pPr>
            <a:r>
              <a:rPr lang="en-US" sz="2400" dirty="0">
                <a:solidFill>
                  <a:srgbClr val="FF6936"/>
                </a:solidFill>
              </a:rPr>
              <a:t>Negotiate</a:t>
            </a:r>
            <a:r>
              <a:rPr lang="en-US" sz="2400" dirty="0"/>
              <a:t> further if required</a:t>
            </a:r>
          </a:p>
          <a:p>
            <a:pPr marL="514350" indent="-514350">
              <a:buFont typeface="+mj-lt"/>
              <a:buAutoNum type="arabicPeriod" startAt="5"/>
            </a:pPr>
            <a:endParaRPr lang="en-US" sz="2400" dirty="0"/>
          </a:p>
          <a:p>
            <a:pPr marL="514350" indent="-514350">
              <a:buFont typeface="+mj-lt"/>
              <a:buAutoNum type="arabicPeriod" startAt="5"/>
            </a:pPr>
            <a:r>
              <a:rPr lang="en-US" sz="2400" dirty="0"/>
              <a:t>Agree an </a:t>
            </a:r>
            <a:r>
              <a:rPr lang="en-US" sz="2400" dirty="0">
                <a:solidFill>
                  <a:srgbClr val="FF6936"/>
                </a:solidFill>
              </a:rPr>
              <a:t>outcome</a:t>
            </a:r>
            <a:r>
              <a:rPr lang="en-US" sz="2400" dirty="0"/>
              <a:t> – always in writing and ideally signed by both parties.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30251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AU" sz="4800" dirty="0"/>
              <a:t>How to find the IDR contact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49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3" y="1916113"/>
            <a:ext cx="10874375" cy="3852862"/>
          </a:xfrm>
        </p:spPr>
        <p:txBody>
          <a:bodyPr numCol="1"/>
          <a:lstStyle/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US" sz="2400" b="1" dirty="0">
                <a:solidFill>
                  <a:srgbClr val="FF6936"/>
                </a:solidFill>
              </a:rPr>
              <a:t>A member of AFCA </a:t>
            </a:r>
            <a:r>
              <a:rPr lang="en-US" sz="2400" dirty="0"/>
              <a:t>(Australian Financial Complaints Authority): find the contact on AFCA’s website: </a:t>
            </a:r>
            <a:r>
              <a:rPr lang="en-US" sz="2400" dirty="0">
                <a:hlinkClick r:id="rId3"/>
              </a:rPr>
              <a:t>https://my.afca.org.au/ff-search</a:t>
            </a:r>
            <a:endParaRPr lang="en-US" sz="2400" dirty="0"/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endParaRPr lang="en-US" sz="2400" dirty="0"/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US" sz="2400" b="1" dirty="0">
                <a:solidFill>
                  <a:srgbClr val="FF6936"/>
                </a:solidFill>
              </a:rPr>
              <a:t>A </a:t>
            </a:r>
            <a:r>
              <a:rPr lang="en-US" sz="2400" b="1" dirty="0" err="1">
                <a:solidFill>
                  <a:srgbClr val="FF6936"/>
                </a:solidFill>
              </a:rPr>
              <a:t>telco</a:t>
            </a:r>
            <a:r>
              <a:rPr lang="en-US" sz="2400" dirty="0"/>
              <a:t>: find the contact on Telecommunications Industry Ombudsman (TIO) website: </a:t>
            </a:r>
            <a:r>
              <a:rPr lang="en-US" sz="2400" dirty="0">
                <a:hlinkClick r:id="rId4"/>
              </a:rPr>
              <a:t>www.tio.com.au/members/who-we-work-with</a:t>
            </a:r>
            <a:endParaRPr lang="en-US" sz="2400" dirty="0"/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endParaRPr lang="en-US" sz="2400" dirty="0"/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US" sz="2400" b="1" dirty="0">
                <a:solidFill>
                  <a:srgbClr val="FF6936"/>
                </a:solidFill>
              </a:rPr>
              <a:t>A NSW energy or water company</a:t>
            </a:r>
            <a:r>
              <a:rPr lang="en-US" sz="2400" dirty="0"/>
              <a:t>: find the contact on Energy &amp; Water Ombudsman NSW (EWON) website: </a:t>
            </a:r>
            <a:r>
              <a:rPr lang="en-US" sz="2400" dirty="0">
                <a:hlinkClick r:id="rId5"/>
              </a:rPr>
              <a:t>www.ewon.com.au/page/suppliers/list-of-member-providers</a:t>
            </a:r>
            <a:endParaRPr lang="en-US" sz="2400" dirty="0"/>
          </a:p>
          <a:p>
            <a:pPr algn="r">
              <a:lnSpc>
                <a:spcPct val="100000"/>
              </a:lnSpc>
              <a:spcAft>
                <a:spcPts val="0"/>
              </a:spcAft>
            </a:pPr>
            <a:br>
              <a:rPr lang="en-US" sz="1800" dirty="0"/>
            </a:br>
            <a:r>
              <a:rPr lang="en-US" sz="1800" dirty="0"/>
              <a:t>Links above are also on the Resources page at: </a:t>
            </a:r>
            <a:r>
              <a:rPr lang="en-US" sz="1800" b="1" dirty="0">
                <a:solidFill>
                  <a:srgbClr val="FF6936"/>
                </a:solidFill>
              </a:rPr>
              <a:t>www.rlc.org.au/training/resources/debts</a:t>
            </a:r>
          </a:p>
        </p:txBody>
      </p:sp>
    </p:spTree>
    <p:extLst>
      <p:ext uri="{BB962C8B-B14F-4D97-AF65-F5344CB8AC3E}">
        <p14:creationId xmlns:p14="http://schemas.microsoft.com/office/powerpoint/2010/main" val="155178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What is internal dispute resolution?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7715669" cy="3852862"/>
          </a:xfrm>
        </p:spPr>
        <p:txBody>
          <a:bodyPr numCol="1"/>
          <a:lstStyle/>
          <a:p>
            <a:pPr marL="457200" indent="-457200">
              <a:buFont typeface="Arial"/>
              <a:buChar char="•"/>
            </a:pPr>
            <a:r>
              <a:rPr lang="en-AU" sz="2400" dirty="0"/>
              <a:t>Referred to as </a:t>
            </a:r>
            <a:r>
              <a:rPr lang="en-AU" sz="2400" b="1" dirty="0" err="1">
                <a:solidFill>
                  <a:srgbClr val="FF6936"/>
                </a:solidFill>
              </a:rPr>
              <a:t>IDR</a:t>
            </a:r>
            <a:br>
              <a:rPr lang="en-AU" sz="2400" b="1" dirty="0" err="1">
                <a:solidFill>
                  <a:srgbClr val="FF6936"/>
                </a:solidFill>
              </a:rPr>
            </a:br>
            <a:endParaRPr lang="en-AU" sz="2400" b="1" dirty="0">
              <a:solidFill>
                <a:srgbClr val="FF6936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AU" sz="2400" dirty="0"/>
              <a:t>Internal process for consumers to resolve disputes quickly and directly </a:t>
            </a:r>
            <a:br>
              <a:rPr lang="en-AU" sz="2400" dirty="0"/>
            </a:br>
            <a:endParaRPr lang="en-AU" sz="2400" dirty="0"/>
          </a:p>
          <a:p>
            <a:pPr marL="457200" indent="-457200">
              <a:buFont typeface="Arial"/>
              <a:buChar char="•"/>
            </a:pPr>
            <a:r>
              <a:rPr lang="en-AU" sz="2400" dirty="0"/>
              <a:t>Raises awareness of systemic problems.</a:t>
            </a:r>
          </a:p>
        </p:txBody>
      </p:sp>
    </p:spTree>
    <p:extLst>
      <p:ext uri="{BB962C8B-B14F-4D97-AF65-F5344CB8AC3E}">
        <p14:creationId xmlns:p14="http://schemas.microsoft.com/office/powerpoint/2010/main" val="10175469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50</a:t>
            </a:fld>
            <a:endParaRPr lang="en-AU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0E4E9248-4770-32ED-D1B2-6F91B18A8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86" y="275771"/>
            <a:ext cx="11843657" cy="6444343"/>
          </a:xfrm>
          <a:prstGeom prst="rect">
            <a:avLst/>
          </a:prstGeom>
        </p:spPr>
      </p:pic>
      <p:sp>
        <p:nvSpPr>
          <p:cNvPr id="10" name="Notched Right Arrow 9">
            <a:extLst>
              <a:ext uri="{FF2B5EF4-FFF2-40B4-BE49-F238E27FC236}">
                <a16:creationId xmlns:a16="http://schemas.microsoft.com/office/drawing/2014/main" id="{DAFC879C-3081-2C34-0105-7A8EFD78A947}"/>
              </a:ext>
            </a:extLst>
          </p:cNvPr>
          <p:cNvSpPr/>
          <p:nvPr/>
        </p:nvSpPr>
        <p:spPr>
          <a:xfrm>
            <a:off x="2093917" y="2738206"/>
            <a:ext cx="369176" cy="221524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000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51</a:t>
            </a:fld>
            <a:endParaRPr lang="en-AU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10E5783A-DA6F-533D-B34D-32A18D260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371"/>
            <a:ext cx="12192000" cy="6139543"/>
          </a:xfrm>
          <a:prstGeom prst="rect">
            <a:avLst/>
          </a:prstGeom>
        </p:spPr>
      </p:pic>
      <p:sp>
        <p:nvSpPr>
          <p:cNvPr id="3" name="Notched Right Arrow 6">
            <a:extLst>
              <a:ext uri="{FF2B5EF4-FFF2-40B4-BE49-F238E27FC236}">
                <a16:creationId xmlns:a16="http://schemas.microsoft.com/office/drawing/2014/main" id="{2F8201E9-9CA6-E464-3F8D-097E8BA127D9}"/>
              </a:ext>
            </a:extLst>
          </p:cNvPr>
          <p:cNvSpPr/>
          <p:nvPr/>
        </p:nvSpPr>
        <p:spPr>
          <a:xfrm rot="10800000">
            <a:off x="5258031" y="3101063"/>
            <a:ext cx="369176" cy="221524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312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52</a:t>
            </a:fld>
            <a:endParaRPr lang="en-AU"/>
          </a:p>
        </p:txBody>
      </p:sp>
      <p:pic>
        <p:nvPicPr>
          <p:cNvPr id="3" name="Picture 2" descr="A screenshot of a financial firm&#10;&#10;Description automatically generated">
            <a:extLst>
              <a:ext uri="{FF2B5EF4-FFF2-40B4-BE49-F238E27FC236}">
                <a16:creationId xmlns:a16="http://schemas.microsoft.com/office/drawing/2014/main" id="{19A4FEFB-BC42-258D-393C-8BBCBA6CE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094" y="158907"/>
            <a:ext cx="7200649" cy="6540186"/>
          </a:xfrm>
          <a:prstGeom prst="rect">
            <a:avLst/>
          </a:prstGeom>
        </p:spPr>
      </p:pic>
      <p:sp>
        <p:nvSpPr>
          <p:cNvPr id="5" name="Notched Right Arrow 4">
            <a:extLst>
              <a:ext uri="{FF2B5EF4-FFF2-40B4-BE49-F238E27FC236}">
                <a16:creationId xmlns:a16="http://schemas.microsoft.com/office/drawing/2014/main" id="{57890D56-AFFF-60E5-DCF9-160097647A4B}"/>
              </a:ext>
            </a:extLst>
          </p:cNvPr>
          <p:cNvSpPr/>
          <p:nvPr/>
        </p:nvSpPr>
        <p:spPr>
          <a:xfrm rot="10800000">
            <a:off x="6973460" y="4775219"/>
            <a:ext cx="369176" cy="221524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4">
            <a:extLst>
              <a:ext uri="{FF2B5EF4-FFF2-40B4-BE49-F238E27FC236}">
                <a16:creationId xmlns:a16="http://schemas.microsoft.com/office/drawing/2014/main" id="{BF40E139-15A8-B27D-2F8F-F2528C921FCA}"/>
              </a:ext>
            </a:extLst>
          </p:cNvPr>
          <p:cNvSpPr/>
          <p:nvPr/>
        </p:nvSpPr>
        <p:spPr>
          <a:xfrm rot="10800000">
            <a:off x="4905174" y="5377562"/>
            <a:ext cx="369176" cy="221524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095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53</a:t>
            </a:fld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1874B9-7FF2-E28C-EE06-A00656FB4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55" y="0"/>
            <a:ext cx="11322090" cy="6858000"/>
          </a:xfrm>
          <a:prstGeom prst="rect">
            <a:avLst/>
          </a:prstGeom>
        </p:spPr>
      </p:pic>
      <p:sp>
        <p:nvSpPr>
          <p:cNvPr id="5" name="Notched Right Arrow 4">
            <a:extLst>
              <a:ext uri="{FF2B5EF4-FFF2-40B4-BE49-F238E27FC236}">
                <a16:creationId xmlns:a16="http://schemas.microsoft.com/office/drawing/2014/main" id="{9866567F-01FE-B78F-D423-6A99C8AA3EDF}"/>
              </a:ext>
            </a:extLst>
          </p:cNvPr>
          <p:cNvSpPr/>
          <p:nvPr/>
        </p:nvSpPr>
        <p:spPr>
          <a:xfrm rot="10800000">
            <a:off x="6301160" y="4086945"/>
            <a:ext cx="497728" cy="260538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>
            <a:extLst>
              <a:ext uri="{FF2B5EF4-FFF2-40B4-BE49-F238E27FC236}">
                <a16:creationId xmlns:a16="http://schemas.microsoft.com/office/drawing/2014/main" id="{1C4C1AD0-A8F0-3A23-50B2-4BA3A267486B}"/>
              </a:ext>
            </a:extLst>
          </p:cNvPr>
          <p:cNvSpPr/>
          <p:nvPr/>
        </p:nvSpPr>
        <p:spPr>
          <a:xfrm rot="10800000">
            <a:off x="3983458" y="6129924"/>
            <a:ext cx="497728" cy="260538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740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54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5E592C-DD48-9B61-5146-EC89AE262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372" y="0"/>
            <a:ext cx="9087255" cy="6858000"/>
          </a:xfrm>
          <a:prstGeom prst="rect">
            <a:avLst/>
          </a:prstGeom>
        </p:spPr>
      </p:pic>
      <p:sp>
        <p:nvSpPr>
          <p:cNvPr id="5" name="Notched Right Arrow 4">
            <a:extLst>
              <a:ext uri="{FF2B5EF4-FFF2-40B4-BE49-F238E27FC236}">
                <a16:creationId xmlns:a16="http://schemas.microsoft.com/office/drawing/2014/main" id="{AA5C21F5-5840-06A3-9A50-EB45341F958D}"/>
              </a:ext>
            </a:extLst>
          </p:cNvPr>
          <p:cNvSpPr/>
          <p:nvPr/>
        </p:nvSpPr>
        <p:spPr>
          <a:xfrm>
            <a:off x="1937180" y="4268195"/>
            <a:ext cx="369176" cy="221524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463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AU" sz="4800" dirty="0"/>
              <a:t>Send a written dispute / submission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55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3" y="1916113"/>
            <a:ext cx="10874375" cy="3852862"/>
          </a:xfrm>
        </p:spPr>
        <p:txBody>
          <a:bodyPr numCol="1"/>
          <a:lstStyle/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AU" sz="2400" dirty="0">
                <a:solidFill>
                  <a:srgbClr val="FF6936"/>
                </a:solidFill>
              </a:rPr>
              <a:t>Include</a:t>
            </a:r>
            <a:r>
              <a:rPr lang="en-AU" sz="2400" dirty="0"/>
              <a:t> the client’s name, contact details, date of birth, account / reference number.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endParaRPr lang="en-AU" sz="2400" dirty="0"/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AU" sz="2400" dirty="0">
                <a:solidFill>
                  <a:srgbClr val="FF6936"/>
                </a:solidFill>
              </a:rPr>
              <a:t>Explain</a:t>
            </a:r>
            <a:r>
              <a:rPr lang="en-AU" sz="2400" dirty="0"/>
              <a:t> the issue. A chronology of events may assist. 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endParaRPr lang="en-AU" sz="2400" dirty="0"/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AU" sz="2400" dirty="0">
                <a:solidFill>
                  <a:srgbClr val="FF6936"/>
                </a:solidFill>
              </a:rPr>
              <a:t>State clearly the client’s desired outcome </a:t>
            </a:r>
            <a:r>
              <a:rPr lang="en-AU" sz="2400" dirty="0"/>
              <a:t>(start with most ideal outcome so there is room to negotiate). 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endParaRPr lang="en-AU" sz="2400" dirty="0"/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AU" sz="2400" dirty="0">
                <a:solidFill>
                  <a:srgbClr val="FF6936"/>
                </a:solidFill>
              </a:rPr>
              <a:t>Include evidence or supporting documents </a:t>
            </a:r>
            <a:r>
              <a:rPr lang="en-AU" sz="2400" dirty="0"/>
              <a:t>relevant to issues raised, </a:t>
            </a:r>
            <a:br>
              <a:rPr lang="en-AU" sz="2400" dirty="0"/>
            </a:br>
            <a:r>
              <a:rPr lang="en-AU" sz="2400" dirty="0"/>
              <a:t>eg. evidence of financial hardship such as a financial position statement.</a:t>
            </a:r>
            <a:endParaRPr lang="en-US" sz="1800" b="1" dirty="0">
              <a:solidFill>
                <a:srgbClr val="FF69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973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AU" sz="4800" dirty="0"/>
              <a:t>How to decide on an outcome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56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3" y="1916113"/>
            <a:ext cx="7990809" cy="3852862"/>
          </a:xfrm>
        </p:spPr>
        <p:txBody>
          <a:bodyPr numCol="1"/>
          <a:lstStyle/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AU" sz="2400" dirty="0"/>
              <a:t>Is the client’s hardship short term or long term (eg. will they ever return to work)? When will they be able to get back on their feet? 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endParaRPr lang="en-AU" sz="2400" dirty="0"/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AU" sz="2400" dirty="0"/>
              <a:t>Do they have any savings, assets, expected payments that may assist in the short / long term? 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endParaRPr lang="en-AU" sz="2400" dirty="0"/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AU" sz="2400" dirty="0"/>
              <a:t>Can the client offer a lump sum in full and final settlement of the debt?                                                  </a:t>
            </a:r>
            <a:br>
              <a:rPr lang="en-AU" sz="2400" dirty="0"/>
            </a:br>
            <a:r>
              <a:rPr lang="en-AU" sz="2400" dirty="0"/>
              <a:t>                                                                    </a:t>
            </a:r>
            <a:r>
              <a:rPr lang="en-AU" sz="1200" dirty="0"/>
              <a:t>Graphic: Tom Parsons on https://unsplash.com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sz="2400" dirty="0">
              <a:solidFill>
                <a:srgbClr val="FF6936"/>
              </a:solidFill>
            </a:endParaRPr>
          </a:p>
        </p:txBody>
      </p:sp>
      <p:pic>
        <p:nvPicPr>
          <p:cNvPr id="3" name="Picture Placeholder 9" descr="A road going through a forest&#10;&#10;Description automatically generated">
            <a:extLst>
              <a:ext uri="{FF2B5EF4-FFF2-40B4-BE49-F238E27FC236}">
                <a16:creationId xmlns:a16="http://schemas.microsoft.com/office/drawing/2014/main" id="{3397EF70-A9A6-D7D2-0B67-ACA1A91365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39488" y="1675086"/>
            <a:ext cx="2973086" cy="3997325"/>
          </a:xfrm>
        </p:spPr>
      </p:pic>
    </p:spTree>
    <p:extLst>
      <p:ext uri="{BB962C8B-B14F-4D97-AF65-F5344CB8AC3E}">
        <p14:creationId xmlns:p14="http://schemas.microsoft.com/office/powerpoint/2010/main" val="11238745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AU" sz="4800" dirty="0"/>
              <a:t>How to decide on an outcome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57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3" y="1916113"/>
            <a:ext cx="10874375" cy="3852862"/>
          </a:xfrm>
        </p:spPr>
        <p:txBody>
          <a:bodyPr numCol="1"/>
          <a:lstStyle/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AU" sz="2400" dirty="0"/>
              <a:t>Can the client maintain a reduced payment plan? 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endParaRPr lang="en-AU" sz="2400" dirty="0"/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AU" sz="2400" dirty="0"/>
              <a:t>Can the client start repayments again in the future if payments are put on hold for a period of time? 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endParaRPr lang="en-AU" sz="2400" dirty="0"/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AU" sz="2400" dirty="0"/>
              <a:t>Can the debt be reduced and a sustainable payment plan be agreed?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endParaRPr lang="en-AU" sz="2400" dirty="0"/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AU" sz="2400" dirty="0"/>
              <a:t>Is the debt going to result in the restriction / cancellation of an essential service (eg. electricity)?</a:t>
            </a:r>
          </a:p>
        </p:txBody>
      </p:sp>
    </p:spTree>
    <p:extLst>
      <p:ext uri="{BB962C8B-B14F-4D97-AF65-F5344CB8AC3E}">
        <p14:creationId xmlns:p14="http://schemas.microsoft.com/office/powerpoint/2010/main" val="9783868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AU" sz="4800" dirty="0"/>
              <a:t>When is a response required?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58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3" y="1916113"/>
            <a:ext cx="10977471" cy="3852862"/>
          </a:xfrm>
        </p:spPr>
        <p:txBody>
          <a:bodyPr numCol="1"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2400" dirty="0"/>
              <a:t>Depending on the type of creditor, different time limits apply requiring them to respond: 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AU" sz="2400" dirty="0">
                <a:solidFill>
                  <a:srgbClr val="FF6936"/>
                </a:solidFill>
              </a:rPr>
              <a:t>Financial service providers </a:t>
            </a:r>
            <a:r>
              <a:rPr lang="en-AU" sz="2400" dirty="0"/>
              <a:t>like banks have up to 30 days to respond before consumer can escalate the complaint to External Dispute Resolution (21 days for financial hardship complaints)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AU" sz="2400" dirty="0">
                <a:solidFill>
                  <a:srgbClr val="FF6936"/>
                </a:solidFill>
              </a:rPr>
              <a:t>Telco companies </a:t>
            </a:r>
            <a:r>
              <a:rPr lang="en-AU" sz="2400" dirty="0"/>
              <a:t>have to acknowledge complaints and provide a resolution for urgent financial hardship requests within 2 working days, or provide reasons for delay if longer, and provide a resolution within 15 working days for non-urgent complaints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AU" sz="2400" dirty="0">
                <a:solidFill>
                  <a:srgbClr val="FF6936"/>
                </a:solidFill>
              </a:rPr>
              <a:t>Insurance companies </a:t>
            </a:r>
            <a:r>
              <a:rPr lang="en-AU" sz="2400" dirty="0"/>
              <a:t>are required to respond to the complaint within 30 days of receiving the complaint.</a:t>
            </a:r>
          </a:p>
        </p:txBody>
      </p:sp>
    </p:spTree>
    <p:extLst>
      <p:ext uri="{BB962C8B-B14F-4D97-AF65-F5344CB8AC3E}">
        <p14:creationId xmlns:p14="http://schemas.microsoft.com/office/powerpoint/2010/main" val="23033819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AU" sz="4800" dirty="0"/>
              <a:t>Negotiating with the creditor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59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3" y="1916113"/>
            <a:ext cx="10874375" cy="3852862"/>
          </a:xfrm>
        </p:spPr>
        <p:txBody>
          <a:bodyPr numCol="1"/>
          <a:lstStyle/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Make sure you are dealing with the </a:t>
            </a:r>
            <a:r>
              <a:rPr lang="en-AU" sz="2400" dirty="0">
                <a:solidFill>
                  <a:srgbClr val="FF6936"/>
                </a:solidFill>
              </a:rPr>
              <a:t>“advocates”</a:t>
            </a:r>
            <a:r>
              <a:rPr lang="en-AU" sz="2400" dirty="0"/>
              <a:t> or </a:t>
            </a:r>
            <a:r>
              <a:rPr lang="en-AU" sz="2400" dirty="0">
                <a:solidFill>
                  <a:srgbClr val="FF6936"/>
                </a:solidFill>
              </a:rPr>
              <a:t>“represented customers” team </a:t>
            </a:r>
            <a:r>
              <a:rPr lang="en-AU" sz="2400" dirty="0"/>
              <a:t>if available</a:t>
            </a:r>
            <a:br>
              <a:rPr lang="en-AU" sz="2400" dirty="0"/>
            </a:br>
            <a:endParaRPr lang="en-AU" sz="2400" dirty="0"/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Further information may be requested by IDR</a:t>
            </a:r>
            <a:br>
              <a:rPr lang="en-AU" sz="2400" dirty="0"/>
            </a:br>
            <a:endParaRPr lang="en-AU" sz="2400" dirty="0"/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You don’t have to accept first offer</a:t>
            </a:r>
            <a:br>
              <a:rPr lang="en-AU" sz="2400" dirty="0"/>
            </a:br>
            <a:endParaRPr lang="en-AU" sz="2400" dirty="0"/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You can request the dispute be escalated to a more senior team member / manager</a:t>
            </a:r>
            <a:br>
              <a:rPr lang="en-AU" sz="2400" dirty="0"/>
            </a:br>
            <a:endParaRPr lang="en-AU" sz="2400" dirty="0"/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Some creditors / debt collectors have a second tier of IDR for special cases.</a:t>
            </a:r>
          </a:p>
        </p:txBody>
      </p:sp>
    </p:spTree>
    <p:extLst>
      <p:ext uri="{BB962C8B-B14F-4D97-AF65-F5344CB8AC3E}">
        <p14:creationId xmlns:p14="http://schemas.microsoft.com/office/powerpoint/2010/main" val="421880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90035-D29D-C8F1-41CE-27D27CE28D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6</a:t>
            </a:fld>
            <a:endParaRPr lang="en-AU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8C49AB2-1646-15EE-3F21-54332EF8F5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4326578"/>
              </p:ext>
            </p:extLst>
          </p:nvPr>
        </p:nvGraphicFramePr>
        <p:xfrm>
          <a:off x="1041400" y="791308"/>
          <a:ext cx="9976220" cy="5355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93637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AU" sz="4800" dirty="0"/>
              <a:t>Can’t reach an agreement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60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3" y="1916113"/>
            <a:ext cx="10874375" cy="3852862"/>
          </a:xfrm>
        </p:spPr>
        <p:txBody>
          <a:bodyPr numCol="1"/>
          <a:lstStyle/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Consider making a complaint to the </a:t>
            </a:r>
            <a:r>
              <a:rPr lang="en-AU" sz="2400" dirty="0">
                <a:solidFill>
                  <a:srgbClr val="FF6936"/>
                </a:solidFill>
              </a:rPr>
              <a:t>external dispute resolution (EDR) </a:t>
            </a:r>
            <a:r>
              <a:rPr lang="en-AU" sz="2400" dirty="0"/>
              <a:t>service.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RLC’s webinar on external dispute resolution (EDR) discusses the options and process:</a:t>
            </a:r>
            <a:br>
              <a:rPr lang="en-AU" sz="2400" dirty="0"/>
            </a:br>
            <a:r>
              <a:rPr lang="en-US" sz="2400" dirty="0">
                <a:hlinkClick r:id="rId3"/>
              </a:rPr>
              <a:t>www.rlc.org.au/training/debts2</a:t>
            </a:r>
            <a:endParaRPr lang="en-US" sz="24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2400" dirty="0"/>
              <a:t>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sz="24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sz="2400" dirty="0"/>
          </a:p>
          <a:p>
            <a:pPr algn="r">
              <a:lnSpc>
                <a:spcPct val="100000"/>
              </a:lnSpc>
            </a:pPr>
            <a:r>
              <a:rPr lang="en-US" sz="1800" dirty="0"/>
              <a:t>Links above are also on the Resources page at: </a:t>
            </a:r>
            <a:r>
              <a:rPr lang="en-US" sz="1800" b="1" dirty="0">
                <a:solidFill>
                  <a:srgbClr val="FF6936"/>
                </a:solidFill>
              </a:rPr>
              <a:t>www.rlc.org.au/training/resources/debts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682576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AU" sz="4800" dirty="0"/>
              <a:t>Agreement reached – now what?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61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3" y="1916113"/>
            <a:ext cx="10874375" cy="3852862"/>
          </a:xfrm>
        </p:spPr>
        <p:txBody>
          <a:bodyPr numCol="1"/>
          <a:lstStyle/>
          <a:p>
            <a:pPr marL="457200" indent="-457200">
              <a:lnSpc>
                <a:spcPct val="110000"/>
              </a:lnSpc>
              <a:spcAft>
                <a:spcPts val="0"/>
              </a:spcAft>
              <a:buFont typeface="Arial"/>
              <a:buChar char="•"/>
            </a:pPr>
            <a:r>
              <a:rPr lang="en-US" sz="2400" dirty="0"/>
              <a:t>Make sure you have something </a:t>
            </a:r>
            <a:r>
              <a:rPr lang="en-US" sz="2400" dirty="0">
                <a:solidFill>
                  <a:srgbClr val="FF6936"/>
                </a:solidFill>
              </a:rPr>
              <a:t>in writing </a:t>
            </a:r>
            <a:r>
              <a:rPr lang="en-US" sz="2400" dirty="0"/>
              <a:t>from the creditor accepting the agreement.</a:t>
            </a:r>
          </a:p>
          <a:p>
            <a:pPr marL="457200" indent="-457200">
              <a:lnSpc>
                <a:spcPct val="110000"/>
              </a:lnSpc>
              <a:spcAft>
                <a:spcPts val="0"/>
              </a:spcAft>
              <a:buFont typeface="Arial"/>
              <a:buChar char="•"/>
            </a:pPr>
            <a:endParaRPr lang="en-US" sz="2400" dirty="0"/>
          </a:p>
          <a:p>
            <a:pPr marL="457200" indent="-457200">
              <a:lnSpc>
                <a:spcPct val="110000"/>
              </a:lnSpc>
              <a:spcAft>
                <a:spcPts val="0"/>
              </a:spcAft>
              <a:buFont typeface="Arial"/>
              <a:buChar char="•"/>
            </a:pPr>
            <a:r>
              <a:rPr lang="en-US" sz="2400" dirty="0"/>
              <a:t>The creditor may want your </a:t>
            </a:r>
            <a:r>
              <a:rPr lang="en-US" sz="2400" dirty="0">
                <a:solidFill>
                  <a:srgbClr val="FF6936"/>
                </a:solidFill>
              </a:rPr>
              <a:t>client to sign </a:t>
            </a:r>
            <a:r>
              <a:rPr lang="en-US" sz="2400" dirty="0"/>
              <a:t>a written agreement / settlement deed / release.</a:t>
            </a:r>
          </a:p>
          <a:p>
            <a:pPr marL="457200" indent="-457200">
              <a:lnSpc>
                <a:spcPct val="110000"/>
              </a:lnSpc>
              <a:spcAft>
                <a:spcPts val="0"/>
              </a:spcAft>
              <a:buFont typeface="Arial"/>
              <a:buChar char="•"/>
            </a:pPr>
            <a:endParaRPr lang="en-US" sz="2400" dirty="0"/>
          </a:p>
          <a:p>
            <a:pPr marL="457200" indent="-457200">
              <a:lnSpc>
                <a:spcPct val="110000"/>
              </a:lnSpc>
              <a:spcAft>
                <a:spcPts val="0"/>
              </a:spcAft>
              <a:buFont typeface="Arial"/>
              <a:buChar char="•"/>
            </a:pPr>
            <a:r>
              <a:rPr lang="en-US" sz="2400" dirty="0"/>
              <a:t>This is a document that sets out </a:t>
            </a:r>
            <a:r>
              <a:rPr lang="en-US" sz="2400" dirty="0">
                <a:solidFill>
                  <a:srgbClr val="FF6936"/>
                </a:solidFill>
              </a:rPr>
              <a:t>the terms and conditions </a:t>
            </a:r>
            <a:r>
              <a:rPr lang="en-US" sz="2400" dirty="0"/>
              <a:t>of an agreement to resolve the issue.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90598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AU" sz="4800" dirty="0"/>
              <a:t>Agreement reached – now what?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62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3" y="1916113"/>
            <a:ext cx="10874375" cy="3852862"/>
          </a:xfrm>
        </p:spPr>
        <p:txBody>
          <a:bodyPr numCol="1"/>
          <a:lstStyle/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US" sz="2400" dirty="0"/>
              <a:t>It is generally a </a:t>
            </a:r>
            <a:r>
              <a:rPr lang="en-US" sz="2400" dirty="0">
                <a:solidFill>
                  <a:srgbClr val="FF6936"/>
                </a:solidFill>
              </a:rPr>
              <a:t>confidential</a:t>
            </a:r>
            <a:r>
              <a:rPr lang="en-US" sz="2400" dirty="0"/>
              <a:t> document.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endParaRPr lang="en-US" sz="2400" dirty="0"/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US" sz="2400" dirty="0"/>
              <a:t>Often the creditor will make </a:t>
            </a:r>
            <a:r>
              <a:rPr lang="en-US" sz="2400" dirty="0">
                <a:solidFill>
                  <a:srgbClr val="FF6936"/>
                </a:solidFill>
              </a:rPr>
              <a:t>no admission of liability</a:t>
            </a:r>
            <a:r>
              <a:rPr lang="en-US" sz="2400" dirty="0"/>
              <a:t>.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endParaRPr lang="en-US" sz="2400" dirty="0"/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en-US" sz="2400" dirty="0"/>
              <a:t>May </a:t>
            </a:r>
            <a:r>
              <a:rPr lang="en-US" sz="2400" dirty="0">
                <a:solidFill>
                  <a:srgbClr val="FF6936"/>
                </a:solidFill>
              </a:rPr>
              <a:t>release creditor </a:t>
            </a:r>
            <a:r>
              <a:rPr lang="en-US" sz="2400" dirty="0"/>
              <a:t>or any third party from any future liability or action.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endParaRPr lang="en-US" sz="24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400" dirty="0">
                <a:solidFill>
                  <a:srgbClr val="FF6936"/>
                </a:solidFill>
              </a:rPr>
              <a:t>Client should get legal advice before signing.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63836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40FA6E-E7C4-B047-9D4E-E0C78B42BC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/>
              <a:pPr/>
              <a:t>63</a:t>
            </a:fld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290945" y="6116584"/>
            <a:ext cx="1203210" cy="540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77" y="6067200"/>
            <a:ext cx="1017842" cy="56999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6080873-A406-A0A2-BB30-4A0F6ABC4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AU" sz="4800" dirty="0"/>
              <a:t>Simon – the outcome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DF5839C-0D29-D46D-8B9C-36023B86F8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546412"/>
            <a:ext cx="11233150" cy="4222563"/>
          </a:xfrm>
        </p:spPr>
        <p:txBody>
          <a:bodyPr numCol="1"/>
          <a:lstStyle/>
          <a:p>
            <a:pPr marL="457200" indent="-457200">
              <a:lnSpc>
                <a:spcPct val="120000"/>
              </a:lnSpc>
              <a:spcAft>
                <a:spcPts val="0"/>
              </a:spcAft>
              <a:buFont typeface="Arial"/>
              <a:buChar char="•"/>
            </a:pPr>
            <a:r>
              <a:rPr lang="en-US" sz="2400" dirty="0"/>
              <a:t>Requested credit card application, original assessment and assessment for each credit limit increase.</a:t>
            </a:r>
          </a:p>
          <a:p>
            <a:pPr marL="457200" indent="-457200">
              <a:lnSpc>
                <a:spcPct val="120000"/>
              </a:lnSpc>
              <a:spcAft>
                <a:spcPts val="0"/>
              </a:spcAft>
              <a:buFont typeface="Arial"/>
              <a:buChar char="•"/>
            </a:pPr>
            <a:endParaRPr lang="en-US" sz="2400" dirty="0"/>
          </a:p>
          <a:p>
            <a:pPr marL="457200" indent="-457200">
              <a:lnSpc>
                <a:spcPct val="120000"/>
              </a:lnSpc>
              <a:spcAft>
                <a:spcPts val="0"/>
              </a:spcAft>
              <a:buFont typeface="Arial"/>
              <a:buChar char="•"/>
            </a:pPr>
            <a:r>
              <a:rPr lang="en-US" sz="2400" dirty="0"/>
              <a:t>Assessed as stage 1, low urgency due to no demands / court action but moderate urgency for client’s health.</a:t>
            </a:r>
          </a:p>
          <a:p>
            <a:pPr marL="457200" indent="-457200">
              <a:lnSpc>
                <a:spcPct val="120000"/>
              </a:lnSpc>
              <a:spcAft>
                <a:spcPts val="0"/>
              </a:spcAft>
              <a:buFont typeface="Arial"/>
              <a:buChar char="•"/>
            </a:pPr>
            <a:endParaRPr lang="en-US" sz="2400" dirty="0"/>
          </a:p>
          <a:p>
            <a:pPr marL="457200" indent="-457200">
              <a:lnSpc>
                <a:spcPct val="120000"/>
              </a:lnSpc>
              <a:spcAft>
                <a:spcPts val="0"/>
              </a:spcAft>
              <a:buFont typeface="Arial"/>
              <a:buChar char="•"/>
            </a:pPr>
            <a:r>
              <a:rPr lang="en-US" sz="2400" dirty="0"/>
              <a:t>Issues identified: responsible lending and financial hardship.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94402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40FA6E-E7C4-B047-9D4E-E0C78B42BC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/>
              <a:pPr/>
              <a:t>64</a:t>
            </a:fld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290945" y="6116584"/>
            <a:ext cx="1203210" cy="540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77" y="6067200"/>
            <a:ext cx="1017842" cy="56999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6080873-A406-A0A2-BB30-4A0F6ABC4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AU" sz="4800" dirty="0"/>
              <a:t>Simon – the outcome #2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DF5839C-0D29-D46D-8B9C-36023B86F8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546412"/>
            <a:ext cx="5215522" cy="4222563"/>
          </a:xfrm>
        </p:spPr>
        <p:txBody>
          <a:bodyPr numCol="1"/>
          <a:lstStyle/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First level of IDR – no offer made.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Escalated to senior team member – unsuitable offer made and rejected by client.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Further submission made to second level of IDR: Big Bank Inc agreed to waive the debt.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Settlement agreement signed.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" name="Picture 1" descr="A road with a bicycle and buildings in the background&#10;&#10;Description automatically generated">
            <a:extLst>
              <a:ext uri="{FF2B5EF4-FFF2-40B4-BE49-F238E27FC236}">
                <a16:creationId xmlns:a16="http://schemas.microsoft.com/office/drawing/2014/main" id="{FA53E5C8-E47C-C932-0BDB-84281B3AA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107" y="1628045"/>
            <a:ext cx="5881467" cy="303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09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FE1C7-ABA8-45E0-B5E6-12ADAFE4C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3206"/>
            <a:ext cx="5127745" cy="3490186"/>
          </a:xfrm>
        </p:spPr>
        <p:txBody>
          <a:bodyPr/>
          <a:lstStyle/>
          <a:p>
            <a:r>
              <a:rPr lang="en-US" sz="4800" b="1" dirty="0"/>
              <a:t>Questions... </a:t>
            </a:r>
            <a:br>
              <a:rPr lang="en-US" sz="4800" b="1" dirty="0"/>
            </a:br>
            <a:r>
              <a:rPr lang="en-US" sz="4800" b="1" dirty="0"/>
              <a:t>&amp; answers</a:t>
            </a: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r>
              <a:rPr lang="en-AU" sz="3600" dirty="0"/>
              <a:t>Resources: </a:t>
            </a:r>
            <a:r>
              <a:rPr lang="en-AU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rlc.org.au/training/resources/debts</a:t>
            </a:r>
            <a:endParaRPr lang="en-AU" sz="3600" dirty="0"/>
          </a:p>
        </p:txBody>
      </p:sp>
      <p:pic>
        <p:nvPicPr>
          <p:cNvPr id="16" name="Picture Placeholder 15" descr="Questions outline">
            <a:extLst>
              <a:ext uri="{FF2B5EF4-FFF2-40B4-BE49-F238E27FC236}">
                <a16:creationId xmlns:a16="http://schemas.microsoft.com/office/drawing/2014/main" id="{72829FF7-3A44-F907-0442-0FDFE09678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462" r="74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41813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04E9D-1489-AA28-F05D-3A8DA1EFC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r>
              <a:rPr lang="en-US" sz="4800" dirty="0"/>
              <a:t>		Free, confidential legal advice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90035-D29D-C8F1-41CE-27D27CE28D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66</a:t>
            </a:fld>
            <a:endParaRPr lang="en-AU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4BA593-20B9-7D58-A262-AD0023F611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532965"/>
            <a:ext cx="11233149" cy="4236010"/>
          </a:xfrm>
        </p:spPr>
        <p:txBody>
          <a:bodyPr numCol="1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Legal Aid </a:t>
            </a:r>
            <a:r>
              <a:rPr lang="en-US" sz="2400" dirty="0"/>
              <a:t>(NSW) 1300 888 529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www.legalaid.nsw.gov.au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Community legal centres</a:t>
            </a:r>
            <a:br>
              <a:rPr lang="en-US" sz="2400" dirty="0"/>
            </a:br>
            <a:r>
              <a:rPr lang="en-US" sz="2400" dirty="0">
                <a:hlinkClick r:id="rId4"/>
              </a:rPr>
              <a:t>www.clcs.org.au/legal-help</a:t>
            </a:r>
            <a:r>
              <a:rPr lang="en-US" sz="2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Financial Rights Legal Centre </a:t>
            </a:r>
            <a:r>
              <a:rPr lang="en-US" sz="2400" dirty="0"/>
              <a:t>(legal advice and financial counselling for people across Australia) </a:t>
            </a:r>
            <a:r>
              <a:rPr lang="en-US" sz="2400" dirty="0">
                <a:hlinkClick r:id="rId5"/>
              </a:rPr>
              <a:t>https://financialrights.org.au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National Debt Helpline </a:t>
            </a:r>
            <a:r>
              <a:rPr lang="en-US" sz="2400" dirty="0"/>
              <a:t>1800 007 007 (financial counselling)</a:t>
            </a:r>
            <a:br>
              <a:rPr lang="en-US" sz="2400" dirty="0"/>
            </a:br>
            <a:r>
              <a:rPr lang="en-US" sz="2400" dirty="0">
                <a:hlinkClick r:id="rId6"/>
              </a:rPr>
              <a:t>www.ndh.org.au</a:t>
            </a:r>
            <a:endParaRPr lang="en-US" sz="2400" dirty="0"/>
          </a:p>
          <a:p>
            <a:pPr algn="r">
              <a:lnSpc>
                <a:spcPct val="100000"/>
              </a:lnSpc>
              <a:spcAft>
                <a:spcPts val="0"/>
              </a:spcAft>
            </a:pPr>
            <a:br>
              <a:rPr lang="en-US" sz="1800" dirty="0"/>
            </a:br>
            <a:r>
              <a:rPr lang="en-US" sz="1800" dirty="0"/>
              <a:t>Links above are also on the Resources page at: </a:t>
            </a:r>
            <a:r>
              <a:rPr lang="en-US" sz="1800" b="1" dirty="0">
                <a:solidFill>
                  <a:srgbClr val="FF6936"/>
                </a:solidFill>
              </a:rPr>
              <a:t>www.rlc.org.au/training/resources/debts</a:t>
            </a:r>
          </a:p>
        </p:txBody>
      </p:sp>
    </p:spTree>
    <p:extLst>
      <p:ext uri="{BB962C8B-B14F-4D97-AF65-F5344CB8AC3E}">
        <p14:creationId xmlns:p14="http://schemas.microsoft.com/office/powerpoint/2010/main" val="15623824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FE1C7-ABA8-45E0-B5E6-12ADAFE4C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3206"/>
            <a:ext cx="11353988" cy="3323987"/>
          </a:xfrm>
        </p:spPr>
        <p:txBody>
          <a:bodyPr/>
          <a:lstStyle/>
          <a:p>
            <a:r>
              <a:rPr lang="en-US" sz="4800" b="1" dirty="0"/>
              <a:t>Community legal education - free webinars &amp; recordings</a:t>
            </a:r>
            <a:br>
              <a:rPr lang="en-US" sz="3600" b="1" dirty="0"/>
            </a:br>
            <a:br>
              <a:rPr lang="en-US" sz="2400" b="1" dirty="0"/>
            </a:br>
            <a:r>
              <a:rPr lang="en-US" sz="2400" dirty="0">
                <a:hlinkClick r:id="rId3"/>
              </a:rPr>
              <a:t>rlc.org.au/training</a:t>
            </a:r>
            <a:br>
              <a:rPr lang="en-US" sz="2400" dirty="0"/>
            </a:br>
            <a:br>
              <a:rPr lang="en-US" sz="2400" dirty="0"/>
            </a:br>
            <a:r>
              <a:rPr lang="en-US" sz="3600" dirty="0"/>
              <a:t>Nick Manning: </a:t>
            </a:r>
            <a:br>
              <a:rPr lang="en-US" sz="3600" dirty="0"/>
            </a:br>
            <a:r>
              <a:rPr lang="en-US" sz="3600" dirty="0"/>
              <a:t>education@rlc.org.au</a:t>
            </a:r>
            <a:endParaRPr lang="en-AU" sz="3600" dirty="0"/>
          </a:p>
        </p:txBody>
      </p:sp>
      <p:pic>
        <p:nvPicPr>
          <p:cNvPr id="6" name="Picture 5" descr="A close-up of several images&#10;&#10;Description automatically generated">
            <a:extLst>
              <a:ext uri="{FF2B5EF4-FFF2-40B4-BE49-F238E27FC236}">
                <a16:creationId xmlns:a16="http://schemas.microsoft.com/office/drawing/2014/main" id="{89E33B63-3EE5-5DF3-E25B-E49E9DA575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717" y="3079376"/>
            <a:ext cx="7106354" cy="341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327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FE1C7-ABA8-45E0-B5E6-12ADAFE4C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3206"/>
            <a:ext cx="5396941" cy="2991588"/>
          </a:xfrm>
        </p:spPr>
        <p:txBody>
          <a:bodyPr/>
          <a:lstStyle/>
          <a:p>
            <a:r>
              <a:rPr lang="en-US" sz="4800" b="1" dirty="0"/>
              <a:t>Your feedback is important to us!</a:t>
            </a:r>
            <a:br>
              <a:rPr lang="en-US" sz="4800" b="1" dirty="0"/>
            </a:br>
            <a:br>
              <a:rPr lang="en-US" sz="4800" b="1" dirty="0"/>
            </a:br>
            <a:br>
              <a:rPr lang="en-US" sz="3600" dirty="0"/>
            </a:br>
            <a:r>
              <a:rPr lang="en-US" sz="3600" dirty="0"/>
              <a:t>Scan the QR code &gt;&gt;&gt;</a:t>
            </a:r>
            <a:endParaRPr lang="en-AU" sz="3600" dirty="0"/>
          </a:p>
        </p:txBody>
      </p:sp>
      <p:pic>
        <p:nvPicPr>
          <p:cNvPr id="4" name="Picture 3" descr="A qr code with black squares&#10;&#10;Description automatically generated">
            <a:extLst>
              <a:ext uri="{FF2B5EF4-FFF2-40B4-BE49-F238E27FC236}">
                <a16:creationId xmlns:a16="http://schemas.microsoft.com/office/drawing/2014/main" id="{60C5A1AF-11E2-CC32-2E04-334571619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365" y="580828"/>
            <a:ext cx="5836211" cy="583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57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4D3C-EEB9-73ED-65B4-A088C911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US" sz="4800" dirty="0"/>
              <a:t>Who has IDR procedures?</a:t>
            </a:r>
            <a:endParaRPr lang="en-AU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C404-4716-CFA5-589B-789C81019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3522-4589-EF80-2F21-7DA44124A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916113"/>
            <a:ext cx="7715669" cy="3852862"/>
          </a:xfrm>
        </p:spPr>
        <p:txBody>
          <a:bodyPr numCol="1"/>
          <a:lstStyle/>
          <a:p>
            <a:pPr marL="457200" indent="-457200">
              <a:buFont typeface="Arial"/>
              <a:buChar char="•"/>
            </a:pPr>
            <a:r>
              <a:rPr lang="en-AU" sz="2400" dirty="0"/>
              <a:t>Businesses that provide </a:t>
            </a:r>
            <a:r>
              <a:rPr lang="en-AU" sz="2400" dirty="0">
                <a:solidFill>
                  <a:srgbClr val="FF6936"/>
                </a:solidFill>
              </a:rPr>
              <a:t>consumer credit and loans</a:t>
            </a:r>
          </a:p>
          <a:p>
            <a:pPr marL="457200" indent="-457200">
              <a:buFont typeface="Arial"/>
              <a:buChar char="•"/>
            </a:pPr>
            <a:endParaRPr lang="en-AU" sz="2400" dirty="0"/>
          </a:p>
          <a:p>
            <a:pPr marL="457200" indent="-457200">
              <a:buFont typeface="Arial"/>
              <a:buChar char="•"/>
            </a:pPr>
            <a:r>
              <a:rPr lang="en-AU" sz="2400" dirty="0">
                <a:solidFill>
                  <a:srgbClr val="FF6936"/>
                </a:solidFill>
              </a:rPr>
              <a:t>Insurance</a:t>
            </a:r>
            <a:r>
              <a:rPr lang="en-AU" sz="2400" dirty="0"/>
              <a:t> companies</a:t>
            </a:r>
          </a:p>
          <a:p>
            <a:pPr marL="457200" indent="-457200">
              <a:buFont typeface="Arial"/>
              <a:buChar char="•"/>
            </a:pPr>
            <a:endParaRPr lang="en-AU" sz="2400" dirty="0"/>
          </a:p>
          <a:p>
            <a:pPr marL="457200" indent="-457200">
              <a:buFont typeface="Arial"/>
              <a:buChar char="•"/>
            </a:pPr>
            <a:r>
              <a:rPr lang="en-AU" sz="2400" dirty="0">
                <a:solidFill>
                  <a:srgbClr val="FF6936"/>
                </a:solidFill>
              </a:rPr>
              <a:t>Utility</a:t>
            </a:r>
            <a:r>
              <a:rPr lang="en-AU" sz="2400" dirty="0"/>
              <a:t> providers</a:t>
            </a:r>
          </a:p>
          <a:p>
            <a:pPr marL="457200" indent="-457200">
              <a:buFont typeface="Arial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643658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40FA6E-E7C4-B047-9D4E-E0C78B42BC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/>
              <a:pPr/>
              <a:t>8</a:t>
            </a:fld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290945" y="6116584"/>
            <a:ext cx="1203210" cy="540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77" y="6067200"/>
            <a:ext cx="1017842" cy="56999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6080873-A406-A0A2-BB30-4A0F6ABC4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4638008" cy="664797"/>
          </a:xfrm>
        </p:spPr>
        <p:txBody>
          <a:bodyPr/>
          <a:lstStyle/>
          <a:p>
            <a:pPr algn="ctr"/>
            <a:r>
              <a:rPr lang="en-AU" sz="4800" dirty="0"/>
              <a:t>Simon’s story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DF5839C-0D29-D46D-8B9C-36023B86F8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546412"/>
            <a:ext cx="4638007" cy="4222563"/>
          </a:xfrm>
        </p:spPr>
        <p:txBody>
          <a:bodyPr numCol="1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30 years old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Disability support pension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Living with parents in social housing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$45,000 credit card debt to Big Bank Inc.</a:t>
            </a:r>
          </a:p>
        </p:txBody>
      </p:sp>
      <p:pic>
        <p:nvPicPr>
          <p:cNvPr id="2" name="Picture 1" descr="A block of units against a cloudy sky">
            <a:extLst>
              <a:ext uri="{FF2B5EF4-FFF2-40B4-BE49-F238E27FC236}">
                <a16:creationId xmlns:a16="http://schemas.microsoft.com/office/drawing/2014/main" id="{2D03829C-B908-C5DF-7926-AF8DC5282F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7432" y="0"/>
            <a:ext cx="7074568" cy="590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1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40FA6E-E7C4-B047-9D4E-E0C78B42BC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/>
              <a:pPr/>
              <a:t>9</a:t>
            </a:fld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290945" y="6116584"/>
            <a:ext cx="1203210" cy="540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77" y="6067200"/>
            <a:ext cx="1017842" cy="56999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6080873-A406-A0A2-BB30-4A0F6ABC4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64797"/>
          </a:xfrm>
        </p:spPr>
        <p:txBody>
          <a:bodyPr/>
          <a:lstStyle/>
          <a:p>
            <a:pPr algn="ctr"/>
            <a:r>
              <a:rPr lang="en-AU" sz="4800" dirty="0"/>
              <a:t>Simon #2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DF5839C-0D29-D46D-8B9C-36023B86F8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546412"/>
            <a:ext cx="11233149" cy="4222563"/>
          </a:xfrm>
        </p:spPr>
        <p:txBody>
          <a:bodyPr numCol="1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Simon comes to see you with a file full of bank statements spanning the last 10 years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Repayments are unmanageable, stopping him from living independently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Stress from debt is exacerbating his mental illness</a:t>
            </a:r>
          </a:p>
          <a:p>
            <a:r>
              <a:rPr lang="en-US" sz="2400" i="1" dirty="0">
                <a:solidFill>
                  <a:srgbClr val="FF6936"/>
                </a:solidFill>
              </a:rPr>
              <a:t>What would you do? </a:t>
            </a:r>
          </a:p>
        </p:txBody>
      </p:sp>
      <p:pic>
        <p:nvPicPr>
          <p:cNvPr id="3" name="Picture 2" descr="Close-up of a credit card&#10;&#10;Description automatically generated">
            <a:extLst>
              <a:ext uri="{FF2B5EF4-FFF2-40B4-BE49-F238E27FC236}">
                <a16:creationId xmlns:a16="http://schemas.microsoft.com/office/drawing/2014/main" id="{F6E17C8C-3F20-DB8C-8E96-E136558D1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454" y="3217070"/>
            <a:ext cx="7110546" cy="272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86290"/>
      </p:ext>
    </p:extLst>
  </p:cSld>
  <p:clrMapOvr>
    <a:masterClrMapping/>
  </p:clrMapOvr>
</p:sld>
</file>

<file path=ppt/theme/theme1.xml><?xml version="1.0" encoding="utf-8"?>
<a:theme xmlns:a="http://schemas.openxmlformats.org/drawingml/2006/main" name="RLC">
  <a:themeElements>
    <a:clrScheme name="RL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6936"/>
      </a:accent1>
      <a:accent2>
        <a:srgbClr val="FF8A3B"/>
      </a:accent2>
      <a:accent3>
        <a:srgbClr val="FFD311"/>
      </a:accent3>
      <a:accent4>
        <a:srgbClr val="58EDFF"/>
      </a:accent4>
      <a:accent5>
        <a:srgbClr val="F3ECE3"/>
      </a:accent5>
      <a:accent6>
        <a:srgbClr val="898A89"/>
      </a:accent6>
      <a:hlink>
        <a:srgbClr val="0563C1"/>
      </a:hlink>
      <a:folHlink>
        <a:srgbClr val="954F72"/>
      </a:folHlink>
    </a:clrScheme>
    <a:fontScheme name="Office">
      <a:majorFont>
        <a:latin typeface="Archivo ExtraCondensed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chivo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LC" id="{B0915262-531C-5845-94A4-FD9DC241C526}" vid="{BEBFF8F9-1A98-604A-B56F-9CD60D02790C}"/>
    </a:ext>
  </a:extLst>
</a:theme>
</file>

<file path=ppt/theme/theme2.xml><?xml version="1.0" encoding="utf-8"?>
<a:theme xmlns:a="http://schemas.openxmlformats.org/drawingml/2006/main" name="1_Covers">
  <a:themeElements>
    <a:clrScheme name="RL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6936"/>
      </a:accent1>
      <a:accent2>
        <a:srgbClr val="FF8A3B"/>
      </a:accent2>
      <a:accent3>
        <a:srgbClr val="FFD311"/>
      </a:accent3>
      <a:accent4>
        <a:srgbClr val="58EDFF"/>
      </a:accent4>
      <a:accent5>
        <a:srgbClr val="F3ECE3"/>
      </a:accent5>
      <a:accent6>
        <a:srgbClr val="898A89"/>
      </a:accent6>
      <a:hlink>
        <a:srgbClr val="0563C1"/>
      </a:hlink>
      <a:folHlink>
        <a:srgbClr val="954F72"/>
      </a:folHlink>
    </a:clrScheme>
    <a:fontScheme name="Office">
      <a:majorFont>
        <a:latin typeface="Archivo ExtraCondensed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chivo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LC" id="{D09C1DB6-9879-0140-A316-6F00C0CD5050}" vid="{47E20F5E-067E-AB4A-A403-192A1DBFF29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041eb7-80fd-4008-ac2e-210b386c0e11">
      <Value>23</Value>
      <Value>1349</Value>
    </TaxCatchAll>
    <TaxKeywordTaxHTField xmlns="3d041eb7-80fd-4008-ac2e-210b386c0e11">
      <Terms xmlns="http://schemas.microsoft.com/office/infopath/2007/PartnerControls"/>
    </TaxKeywordTaxHTField>
    <SharedWithUsers xmlns="3d041eb7-80fd-4008-ac2e-210b386c0e11">
      <UserInfo>
        <DisplayName>Rebecca Campbell</DisplayName>
        <AccountId>70</AccountId>
        <AccountType/>
      </UserInfo>
      <UserInfo>
        <DisplayName>Lauren Gillin</DisplayName>
        <AccountId>23049</AccountId>
        <AccountType/>
      </UserInfo>
    </SharedWithUsers>
    <lcf76f155ced4ddcb4097134ff3c332f xmlns="984492b4-dcc0-406b-bdb6-6c9dc9d86328">
      <Terms xmlns="http://schemas.microsoft.com/office/infopath/2007/PartnerControls"/>
    </lcf76f155ced4ddcb4097134ff3c332f>
    <MediaLengthInSeconds xmlns="984492b4-dcc0-406b-bdb6-6c9dc9d86328" xsi:nil="true"/>
    <Level4 xmlns="984492b4-dcc0-406b-bdb6-6c9dc9d86328" xsi:nil="true"/>
    <SubFunction xmlns="984492b4-dcc0-406b-bdb6-6c9dc9d86328">Templates and Forms general</SubFunction>
    <Level5 xmlns="984492b4-dcc0-406b-bdb6-6c9dc9d86328" xsi:nil="true"/>
    <f9e44963020c446c9b5eef262617a23b xmlns="984492b4-dcc0-406b-bdb6-6c9dc9d86328">
      <Terms xmlns="http://schemas.microsoft.com/office/infopath/2007/PartnerControls">
        <TermInfo xmlns="http://schemas.microsoft.com/office/infopath/2007/PartnerControls">
          <TermName xmlns="http://schemas.microsoft.com/office/infopath/2007/PartnerControls"/>
          <TermId xmlns="http://schemas.microsoft.com/office/infopath/2007/PartnerControls">b88f941d-73b8-446f-a60b-a49f0f3443cf</TermId>
        </TermInfo>
      </Terms>
    </f9e44963020c446c9b5eef262617a23b>
    <l310e80b780a42f79a2604d72b247c95 xmlns="984492b4-dcc0-406b-bdb6-6c9dc9d8632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2024</TermName>
          <TermId xmlns="http://schemas.microsoft.com/office/infopath/2007/PartnerControls">3991da85-c7a3-459e-bb58-605b5c926a80</TermId>
        </TermInfo>
      </Terms>
    </l310e80b780a42f79a2604d72b247c95>
    <b6b7a3ed824d4b1cb34ab84cdca8962c xmlns="984492b4-dcc0-406b-bdb6-6c9dc9d86328">
      <Terms xmlns="http://schemas.microsoft.com/office/infopath/2007/PartnerControls"/>
    </b6b7a3ed824d4b1cb34ab84cdca8962c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AAF42204D254B837A298C3A46D6B1" ma:contentTypeVersion="32" ma:contentTypeDescription="Create a new document." ma:contentTypeScope="" ma:versionID="fea1555a31c412c45353b17b024c674f">
  <xsd:schema xmlns:xsd="http://www.w3.org/2001/XMLSchema" xmlns:xs="http://www.w3.org/2001/XMLSchema" xmlns:p="http://schemas.microsoft.com/office/2006/metadata/properties" xmlns:ns2="984492b4-dcc0-406b-bdb6-6c9dc9d86328" xmlns:ns3="3d041eb7-80fd-4008-ac2e-210b386c0e11" targetNamespace="http://schemas.microsoft.com/office/2006/metadata/properties" ma:root="true" ma:fieldsID="bfb675ec85b6e1907a5f5e99fd6ca34b" ns2:_="" ns3:_="">
    <xsd:import namespace="984492b4-dcc0-406b-bdb6-6c9dc9d86328"/>
    <xsd:import namespace="3d041eb7-80fd-4008-ac2e-210b386c0e11"/>
    <xsd:element name="properties">
      <xsd:complexType>
        <xsd:sequence>
          <xsd:element name="documentManagement">
            <xsd:complexType>
              <xsd:all>
                <xsd:element ref="ns2:f9e44963020c446c9b5eef262617a23b" minOccurs="0"/>
                <xsd:element ref="ns3:TaxCatchAll" minOccurs="0"/>
                <xsd:element ref="ns2:b6b7a3ed824d4b1cb34ab84cdca8962c" minOccurs="0"/>
                <xsd:element ref="ns2:SubFunction" minOccurs="0"/>
                <xsd:element ref="ns2:Level4" minOccurs="0"/>
                <xsd:element ref="ns2:Level5" minOccurs="0"/>
                <xsd:element ref="ns2:l310e80b780a42f79a2604d72b247c95" minOccurs="0"/>
                <xsd:element ref="ns3:TaxKeywordTaxHTFiel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4492b4-dcc0-406b-bdb6-6c9dc9d86328" elementFormDefault="qualified">
    <xsd:import namespace="http://schemas.microsoft.com/office/2006/documentManagement/types"/>
    <xsd:import namespace="http://schemas.microsoft.com/office/infopath/2007/PartnerControls"/>
    <xsd:element name="f9e44963020c446c9b5eef262617a23b" ma:index="9" nillable="true" ma:taxonomy="true" ma:internalName="f9e44963020c446c9b5eef262617a23b" ma:taxonomyFieldName="Area" ma:displayName="Area" ma:readOnly="false" ma:default="" ma:fieldId="{f9e44963-020c-446c-9b5e-ef262617a23b}" ma:sspId="bbe92c9f-cbd9-40b6-b43f-917124bfc720" ma:termSetId="713abbd4-9600-49fd-a6a2-0e2e787b16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b7a3ed824d4b1cb34ab84cdca8962c" ma:index="12" nillable="true" ma:taxonomy="true" ma:internalName="b6b7a3ed824d4b1cb34ab84cdca8962c" ma:taxonomyFieldName="Function" ma:displayName="Function" ma:indexed="true" ma:readOnly="false" ma:default="" ma:fieldId="{b6b7a3ed-824d-4b1c-b34a-b84cdca8962c}" ma:sspId="bbe92c9f-cbd9-40b6-b43f-917124bfc720" ma:termSetId="fdd98cf2-3193-4263-abab-00ead8e7a34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ubFunction" ma:index="13" nillable="true" ma:displayName="SubFunction" ma:indexed="true" ma:internalName="SubFunction">
      <xsd:simpleType>
        <xsd:restriction base="dms:Text">
          <xsd:maxLength value="255"/>
        </xsd:restriction>
      </xsd:simpleType>
    </xsd:element>
    <xsd:element name="Level4" ma:index="14" nillable="true" ma:displayName="Level4" ma:format="Dropdown" ma:internalName="Level4" ma:readOnly="false">
      <xsd:simpleType>
        <xsd:union memberTypes="dms:Text">
          <xsd:simpleType>
            <xsd:restriction base="dms:Choice">
              <xsd:enumeration value="Enter Choice #1"/>
              <xsd:enumeration value="Enter Choice #2"/>
              <xsd:enumeration value="Enter Choice #3"/>
            </xsd:restriction>
          </xsd:simpleType>
        </xsd:union>
      </xsd:simpleType>
    </xsd:element>
    <xsd:element name="Level5" ma:index="15" nillable="true" ma:displayName="Level5" ma:indexed="true" ma:internalName="Level5">
      <xsd:simpleType>
        <xsd:restriction base="dms:Text">
          <xsd:maxLength value="255"/>
        </xsd:restriction>
      </xsd:simpleType>
    </xsd:element>
    <xsd:element name="l310e80b780a42f79a2604d72b247c95" ma:index="17" ma:taxonomy="true" ma:internalName="l310e80b780a42f79a2604d72b247c95" ma:taxonomyFieldName="Year" ma:displayName="Year" ma:default="1349;#2024|3991da85-c7a3-459e-bb58-605b5c926a80" ma:fieldId="{5310e80b-780a-42f7-9a26-04d72b247c95}" ma:sspId="bbe92c9f-cbd9-40b6-b43f-917124bfc720" ma:termSetId="def5e11d-68be-4609-91c3-261f69bba36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bbe92c9f-cbd9-40b6-b43f-917124bfc7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3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3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41eb7-80fd-4008-ac2e-210b386c0e1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c05da14-1a8a-4e63-a072-57f16b81ed05}" ma:internalName="TaxCatchAll" ma:showField="CatchAllData" ma:web="3d041eb7-80fd-4008-ac2e-210b386c0e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9" nillable="true" ma:taxonomy="true" ma:internalName="TaxKeywordTaxHTField" ma:taxonomyFieldName="TaxKeyword" ma:displayName="Tags" ma:fieldId="{23f27201-bee3-471e-b2e7-b64fd8b7ca38}" ma:taxonomyMulti="true" ma:sspId="bbe92c9f-cbd9-40b6-b43f-917124bfc72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730066-3341-4D6C-84AA-584EE8295B85}">
  <ds:schemaRefs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3d041eb7-80fd-4008-ac2e-210b386c0e11"/>
    <ds:schemaRef ds:uri="http://schemas.openxmlformats.org/package/2006/metadata/core-properties"/>
    <ds:schemaRef ds:uri="9bc76471-e7c2-4473-9fda-01dcc71c3803"/>
    <ds:schemaRef ds:uri="http://schemas.microsoft.com/office/infopath/2007/PartnerControls"/>
    <ds:schemaRef ds:uri="http://purl.org/dc/terms/"/>
    <ds:schemaRef ds:uri="984492b4-dcc0-406b-bdb6-6c9dc9d86328"/>
  </ds:schemaRefs>
</ds:datastoreItem>
</file>

<file path=customXml/itemProps2.xml><?xml version="1.0" encoding="utf-8"?>
<ds:datastoreItem xmlns:ds="http://schemas.openxmlformats.org/officeDocument/2006/customXml" ds:itemID="{71CF6537-2B6C-4C11-A5C9-D538CC3FA2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01C933-7332-4B4E-865A-BC2C547F75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4492b4-dcc0-406b-bdb6-6c9dc9d86328"/>
    <ds:schemaRef ds:uri="3d041eb7-80fd-4008-ac2e-210b386c0e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RLC</Template>
  <TotalTime>21902</TotalTime>
  <Words>3181</Words>
  <Application>Microsoft Macintosh PowerPoint</Application>
  <PresentationFormat>Widescreen</PresentationFormat>
  <Paragraphs>461</Paragraphs>
  <Slides>68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7" baseType="lpstr">
      <vt:lpstr>Archivo</vt:lpstr>
      <vt:lpstr>Archivo ExtraCondensed</vt:lpstr>
      <vt:lpstr>Archivo Light</vt:lpstr>
      <vt:lpstr>Arial</vt:lpstr>
      <vt:lpstr>Calibri</vt:lpstr>
      <vt:lpstr>Helvetica</vt:lpstr>
      <vt:lpstr>System Font Regular</vt:lpstr>
      <vt:lpstr>RLC</vt:lpstr>
      <vt:lpstr>1_Covers</vt:lpstr>
      <vt:lpstr> 5 March 2025  Help! My Client Has Problem Debts #1:  Navigating Internal Dispute Resolution   </vt:lpstr>
      <vt:lpstr>PowerPoint Presentation</vt:lpstr>
      <vt:lpstr>Acknowledgement of Country</vt:lpstr>
      <vt:lpstr>Outline</vt:lpstr>
      <vt:lpstr>What is internal dispute resolution?</vt:lpstr>
      <vt:lpstr>PowerPoint Presentation</vt:lpstr>
      <vt:lpstr>Who has IDR procedures?</vt:lpstr>
      <vt:lpstr>Simon’s story</vt:lpstr>
      <vt:lpstr>Simon #2</vt:lpstr>
      <vt:lpstr>1 Identify </vt:lpstr>
      <vt:lpstr>Is there a problem debt?</vt:lpstr>
      <vt:lpstr>Who is making the claim?</vt:lpstr>
      <vt:lpstr>2 Gather information</vt:lpstr>
      <vt:lpstr>Request information from the debtor #1</vt:lpstr>
      <vt:lpstr>Request information from the debtor #2</vt:lpstr>
      <vt:lpstr>Request information from the creditor /  debt collector #1</vt:lpstr>
      <vt:lpstr>Request information from the creditor /  debt collector #2</vt:lpstr>
      <vt:lpstr>Request information from the creditor /  debt collector #3</vt:lpstr>
      <vt:lpstr>Request information from the creditor /  debt collector #4</vt:lpstr>
      <vt:lpstr>3 Determine the issues</vt:lpstr>
      <vt:lpstr>Red flags for legal issues #1</vt:lpstr>
      <vt:lpstr>Red flags for legal issues #2</vt:lpstr>
      <vt:lpstr>Common legal issues</vt:lpstr>
      <vt:lpstr>Time limit for debt recovery</vt:lpstr>
      <vt:lpstr>Old debt #1</vt:lpstr>
      <vt:lpstr>Old debt #2</vt:lpstr>
      <vt:lpstr>Financial hardship</vt:lpstr>
      <vt:lpstr>4 Assess urgency</vt:lpstr>
      <vt:lpstr>Stages in a debt</vt:lpstr>
      <vt:lpstr>Stage 1: Low urgency</vt:lpstr>
      <vt:lpstr>Debt collection guidelines</vt:lpstr>
      <vt:lpstr>Debt collector conduct</vt:lpstr>
      <vt:lpstr>Avoid debt negotiation firms</vt:lpstr>
      <vt:lpstr>Stage 2: Don’t panic, but don’t ignore</vt:lpstr>
      <vt:lpstr>Stage 3: High urgency – act quickly!</vt:lpstr>
      <vt:lpstr>Stage 3: High urgency – act quickly #2</vt:lpstr>
      <vt:lpstr>PowerPoint Presentation</vt:lpstr>
      <vt:lpstr>PowerPoint Presentation</vt:lpstr>
      <vt:lpstr>What to do if your client is served with a statement of claim?</vt:lpstr>
      <vt:lpstr>Other circumstances when your client should seek legal advice immediately!</vt:lpstr>
      <vt:lpstr>Why it is best to avoid court</vt:lpstr>
      <vt:lpstr>Impact on credit report #1</vt:lpstr>
      <vt:lpstr>Impact on credit report #2</vt:lpstr>
      <vt:lpstr>Impact on credit report #3</vt:lpstr>
      <vt:lpstr>5  Negotiate a resolution</vt:lpstr>
      <vt:lpstr>What debts can be dealt with by IDR?</vt:lpstr>
      <vt:lpstr>General process</vt:lpstr>
      <vt:lpstr>General process (cont.)</vt:lpstr>
      <vt:lpstr>How to find the IDR contact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Send a written dispute / submission</vt:lpstr>
      <vt:lpstr>How to decide on an outcome</vt:lpstr>
      <vt:lpstr>How to decide on an outcome (cont.)</vt:lpstr>
      <vt:lpstr>When is a response required?</vt:lpstr>
      <vt:lpstr>Negotiating with the creditor</vt:lpstr>
      <vt:lpstr>Can’t reach an agreement</vt:lpstr>
      <vt:lpstr>Agreement reached – now what?</vt:lpstr>
      <vt:lpstr>Agreement reached – now what? (cont.)</vt:lpstr>
      <vt:lpstr>Simon – the outcome</vt:lpstr>
      <vt:lpstr>Simon – the outcome #2</vt:lpstr>
      <vt:lpstr>Questions...  &amp; answers   Resources: rlc.org.au/training/resources/debts</vt:lpstr>
      <vt:lpstr>  Free, confidential legal advice</vt:lpstr>
      <vt:lpstr>Community legal education - free webinars &amp; recordings  rlc.org.au/training  Nick Manning:  education@rlc.org.au</vt:lpstr>
      <vt:lpstr>Your feedback is important to us!   Scan the QR code &gt;&gt;&gt;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Magus</dc:creator>
  <cp:lastModifiedBy>Nick Manning</cp:lastModifiedBy>
  <cp:revision>100</cp:revision>
  <dcterms:created xsi:type="dcterms:W3CDTF">2022-01-17T21:59:26Z</dcterms:created>
  <dcterms:modified xsi:type="dcterms:W3CDTF">2025-03-05T01:19:31Z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0x0101004AEAAF42204D254B837A298C3A46D6B1</vt:lpwstr>
  </property>
  <property fmtid="{D5CDD505-2E9C-101B-9397-08002B2CF9AE}" pid="3" name="Order">
    <vt:lpwstr>28300.0000000000</vt:lpwstr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  <property fmtid="{D5CDD505-2E9C-101B-9397-08002B2CF9AE}" pid="11" name="TaxKeyword">
    <vt:lpwstr/>
  </property>
  <property fmtid="{D5CDD505-2E9C-101B-9397-08002B2CF9AE}" pid="12" name="FunctionOrProject">
    <vt:lpwstr>217</vt:lpwstr>
  </property>
  <property fmtid="{D5CDD505-2E9C-101B-9397-08002B2CF9AE}" pid="13" name="Area">
    <vt:lpwstr>23;#|b88f941d-73b8-446f-a60b-a49f0f3443cf</vt:lpwstr>
  </property>
  <property fmtid="{D5CDD505-2E9C-101B-9397-08002B2CF9AE}" pid="14" name="Year">
    <vt:lpwstr>1349;#2024|3991da85-c7a3-459e-bb58-605b5c926a80</vt:lpwstr>
  </property>
  <property fmtid="{D5CDD505-2E9C-101B-9397-08002B2CF9AE}" pid="15" name="Function">
    <vt:lpwstr/>
  </property>
</Properties>
</file>