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4"/>
    <p:sldMasterId id="2147483674" r:id="rId5"/>
  </p:sldMasterIdLst>
  <p:notesMasterIdLst>
    <p:notesMasterId r:id="rId35"/>
  </p:notesMasterIdLst>
  <p:sldIdLst>
    <p:sldId id="269" r:id="rId6"/>
    <p:sldId id="279" r:id="rId7"/>
    <p:sldId id="281" r:id="rId8"/>
    <p:sldId id="258" r:id="rId9"/>
    <p:sldId id="282" r:id="rId10"/>
    <p:sldId id="263" r:id="rId11"/>
    <p:sldId id="273" r:id="rId12"/>
    <p:sldId id="262" r:id="rId13"/>
    <p:sldId id="283" r:id="rId14"/>
    <p:sldId id="261" r:id="rId15"/>
    <p:sldId id="271" r:id="rId16"/>
    <p:sldId id="284" r:id="rId17"/>
    <p:sldId id="259" r:id="rId18"/>
    <p:sldId id="285" r:id="rId19"/>
    <p:sldId id="287" r:id="rId20"/>
    <p:sldId id="293" r:id="rId21"/>
    <p:sldId id="292" r:id="rId22"/>
    <p:sldId id="294" r:id="rId23"/>
    <p:sldId id="295" r:id="rId24"/>
    <p:sldId id="278" r:id="rId25"/>
    <p:sldId id="296" r:id="rId26"/>
    <p:sldId id="297" r:id="rId27"/>
    <p:sldId id="298" r:id="rId28"/>
    <p:sldId id="299" r:id="rId29"/>
    <p:sldId id="286" r:id="rId30"/>
    <p:sldId id="289" r:id="rId31"/>
    <p:sldId id="291" r:id="rId32"/>
    <p:sldId id="290" r:id="rId33"/>
    <p:sldId id="301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95" autoAdjust="0"/>
    <p:restoredTop sz="96366"/>
  </p:normalViewPr>
  <p:slideViewPr>
    <p:cSldViewPr snapToGrid="0" snapToObjects="1">
      <p:cViewPr varScale="1">
        <p:scale>
          <a:sx n="154" d="100"/>
          <a:sy n="154" d="100"/>
        </p:scale>
        <p:origin x="64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BFEEF8-9702-4B67-BC53-E619515BA3C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7B6327CA-AC04-482E-A7B6-4C2D55D0092D}">
      <dgm:prSet phldrT="[Text]"/>
      <dgm:spPr/>
      <dgm:t>
        <a:bodyPr/>
        <a:lstStyle/>
        <a:p>
          <a:r>
            <a:rPr lang="en-US" dirty="0">
              <a:latin typeface="Bahnschrift" panose="020B0502040204020203" pitchFamily="34" charset="0"/>
            </a:rPr>
            <a:t>Fine (21 days to pay)</a:t>
          </a:r>
          <a:endParaRPr lang="en-AU" dirty="0">
            <a:latin typeface="Bahnschrift" panose="020B0502040204020203" pitchFamily="34" charset="0"/>
          </a:endParaRPr>
        </a:p>
      </dgm:t>
    </dgm:pt>
    <dgm:pt modelId="{1BCBD539-7C4B-4166-A60F-AABC16247267}" type="parTrans" cxnId="{9A3E1ED2-DD81-4B88-8EDA-D0792D7B3D58}">
      <dgm:prSet/>
      <dgm:spPr/>
      <dgm:t>
        <a:bodyPr/>
        <a:lstStyle/>
        <a:p>
          <a:endParaRPr lang="en-AU"/>
        </a:p>
      </dgm:t>
    </dgm:pt>
    <dgm:pt modelId="{4AB70932-6607-4A55-85AF-47245A0AD343}" type="sibTrans" cxnId="{9A3E1ED2-DD81-4B88-8EDA-D0792D7B3D58}">
      <dgm:prSet/>
      <dgm:spPr/>
      <dgm:t>
        <a:bodyPr/>
        <a:lstStyle/>
        <a:p>
          <a:endParaRPr lang="en-AU">
            <a:latin typeface="Bahnschrift" panose="020B0502040204020203" pitchFamily="34" charset="0"/>
          </a:endParaRPr>
        </a:p>
      </dgm:t>
    </dgm:pt>
    <dgm:pt modelId="{E8F4F8D3-31F1-4A5E-9223-51EFB21127F9}">
      <dgm:prSet phldrT="[Text]"/>
      <dgm:spPr/>
      <dgm:t>
        <a:bodyPr/>
        <a:lstStyle/>
        <a:p>
          <a:r>
            <a:rPr lang="en-US" dirty="0">
              <a:latin typeface="Bahnschrift" panose="020B0502040204020203" pitchFamily="34" charset="0"/>
            </a:rPr>
            <a:t>Fine Reminder (28 days to pay)</a:t>
          </a:r>
          <a:endParaRPr lang="en-AU" dirty="0">
            <a:latin typeface="Bahnschrift" panose="020B0502040204020203" pitchFamily="34" charset="0"/>
          </a:endParaRPr>
        </a:p>
      </dgm:t>
    </dgm:pt>
    <dgm:pt modelId="{66C208EA-0E45-4EBB-954C-40C0FB0B43F4}" type="parTrans" cxnId="{C0188DE6-93B2-4168-BB0D-D0283A83340D}">
      <dgm:prSet/>
      <dgm:spPr/>
      <dgm:t>
        <a:bodyPr/>
        <a:lstStyle/>
        <a:p>
          <a:endParaRPr lang="en-AU"/>
        </a:p>
      </dgm:t>
    </dgm:pt>
    <dgm:pt modelId="{7EE0D983-5B37-4F75-A6D9-A76A0F529196}" type="sibTrans" cxnId="{C0188DE6-93B2-4168-BB0D-D0283A83340D}">
      <dgm:prSet/>
      <dgm:spPr/>
      <dgm:t>
        <a:bodyPr/>
        <a:lstStyle/>
        <a:p>
          <a:endParaRPr lang="en-AU">
            <a:latin typeface="Bahnschrift" panose="020B0502040204020203" pitchFamily="34" charset="0"/>
          </a:endParaRPr>
        </a:p>
      </dgm:t>
    </dgm:pt>
    <dgm:pt modelId="{6930F6F0-05B4-479B-BC70-F011DC07164D}">
      <dgm:prSet phldrT="[Text]"/>
      <dgm:spPr/>
      <dgm:t>
        <a:bodyPr/>
        <a:lstStyle/>
        <a:p>
          <a:r>
            <a:rPr lang="en-US" dirty="0">
              <a:latin typeface="Bahnschrift" panose="020B0502040204020203" pitchFamily="34" charset="0"/>
            </a:rPr>
            <a:t>Fine Overdue</a:t>
          </a:r>
        </a:p>
        <a:p>
          <a:r>
            <a:rPr lang="en-US" dirty="0">
              <a:latin typeface="Bahnschrift" panose="020B0502040204020203" pitchFamily="34" charset="0"/>
            </a:rPr>
            <a:t>(costs increase)</a:t>
          </a:r>
          <a:endParaRPr lang="en-AU" dirty="0">
            <a:latin typeface="Bahnschrift" panose="020B0502040204020203" pitchFamily="34" charset="0"/>
          </a:endParaRPr>
        </a:p>
      </dgm:t>
    </dgm:pt>
    <dgm:pt modelId="{D49BDB44-59AD-4218-B937-90D60D00FD12}" type="parTrans" cxnId="{E21E6919-D2F3-4507-ABF1-14B4B9E89481}">
      <dgm:prSet/>
      <dgm:spPr/>
      <dgm:t>
        <a:bodyPr/>
        <a:lstStyle/>
        <a:p>
          <a:endParaRPr lang="en-AU"/>
        </a:p>
      </dgm:t>
    </dgm:pt>
    <dgm:pt modelId="{4BA76ED6-4848-43DB-9713-DFC23376D9B6}" type="sibTrans" cxnId="{E21E6919-D2F3-4507-ABF1-14B4B9E89481}">
      <dgm:prSet/>
      <dgm:spPr/>
      <dgm:t>
        <a:bodyPr/>
        <a:lstStyle/>
        <a:p>
          <a:endParaRPr lang="en-AU">
            <a:latin typeface="Bahnschrift" panose="020B0502040204020203" pitchFamily="34" charset="0"/>
          </a:endParaRPr>
        </a:p>
      </dgm:t>
    </dgm:pt>
    <dgm:pt modelId="{B19C78FB-822B-4DA3-AFB4-222B4A43E0AD}">
      <dgm:prSet/>
      <dgm:spPr/>
      <dgm:t>
        <a:bodyPr/>
        <a:lstStyle/>
        <a:p>
          <a:r>
            <a:rPr lang="en-US" dirty="0">
              <a:latin typeface="Bahnschrift" panose="020B0502040204020203" pitchFamily="34" charset="0"/>
            </a:rPr>
            <a:t>Enforcement Action</a:t>
          </a:r>
        </a:p>
        <a:p>
          <a:r>
            <a:rPr lang="en-US" dirty="0">
              <a:latin typeface="Bahnschrift" panose="020B0502040204020203" pitchFamily="34" charset="0"/>
            </a:rPr>
            <a:t>(costs increase)</a:t>
          </a:r>
          <a:endParaRPr lang="en-AU" dirty="0">
            <a:latin typeface="Bahnschrift" panose="020B0502040204020203" pitchFamily="34" charset="0"/>
          </a:endParaRPr>
        </a:p>
      </dgm:t>
    </dgm:pt>
    <dgm:pt modelId="{C3D61955-A0AC-468B-A673-055DCABCDD3D}" type="parTrans" cxnId="{F526617F-EFC4-47E4-A1E8-F80158CE65A2}">
      <dgm:prSet/>
      <dgm:spPr/>
      <dgm:t>
        <a:bodyPr/>
        <a:lstStyle/>
        <a:p>
          <a:endParaRPr lang="en-AU"/>
        </a:p>
      </dgm:t>
    </dgm:pt>
    <dgm:pt modelId="{05FC1370-E022-47D3-994B-535C6549C1C6}" type="sibTrans" cxnId="{F526617F-EFC4-47E4-A1E8-F80158CE65A2}">
      <dgm:prSet/>
      <dgm:spPr/>
      <dgm:t>
        <a:bodyPr/>
        <a:lstStyle/>
        <a:p>
          <a:endParaRPr lang="en-AU"/>
        </a:p>
      </dgm:t>
    </dgm:pt>
    <dgm:pt modelId="{85AFA381-482F-4757-B7E6-C029529B555D}" type="pres">
      <dgm:prSet presAssocID="{2EBFEEF8-9702-4B67-BC53-E619515BA3CE}" presName="outerComposite" presStyleCnt="0">
        <dgm:presLayoutVars>
          <dgm:chMax val="5"/>
          <dgm:dir/>
          <dgm:resizeHandles val="exact"/>
        </dgm:presLayoutVars>
      </dgm:prSet>
      <dgm:spPr/>
    </dgm:pt>
    <dgm:pt modelId="{DE953BFD-6649-4861-8FDE-21DFD638E36D}" type="pres">
      <dgm:prSet presAssocID="{2EBFEEF8-9702-4B67-BC53-E619515BA3CE}" presName="dummyMaxCanvas" presStyleCnt="0">
        <dgm:presLayoutVars/>
      </dgm:prSet>
      <dgm:spPr/>
    </dgm:pt>
    <dgm:pt modelId="{4D43856C-40F4-466A-B644-4948C9E8C206}" type="pres">
      <dgm:prSet presAssocID="{2EBFEEF8-9702-4B67-BC53-E619515BA3CE}" presName="FourNodes_1" presStyleLbl="node1" presStyleIdx="0" presStyleCnt="4">
        <dgm:presLayoutVars>
          <dgm:bulletEnabled val="1"/>
        </dgm:presLayoutVars>
      </dgm:prSet>
      <dgm:spPr/>
    </dgm:pt>
    <dgm:pt modelId="{450DCC05-F6C2-4F2D-9FAA-9DF31E50BF7B}" type="pres">
      <dgm:prSet presAssocID="{2EBFEEF8-9702-4B67-BC53-E619515BA3CE}" presName="FourNodes_2" presStyleLbl="node1" presStyleIdx="1" presStyleCnt="4">
        <dgm:presLayoutVars>
          <dgm:bulletEnabled val="1"/>
        </dgm:presLayoutVars>
      </dgm:prSet>
      <dgm:spPr/>
    </dgm:pt>
    <dgm:pt modelId="{9098CF71-3169-4417-ACCB-8EEB9952ED25}" type="pres">
      <dgm:prSet presAssocID="{2EBFEEF8-9702-4B67-BC53-E619515BA3CE}" presName="FourNodes_3" presStyleLbl="node1" presStyleIdx="2" presStyleCnt="4">
        <dgm:presLayoutVars>
          <dgm:bulletEnabled val="1"/>
        </dgm:presLayoutVars>
      </dgm:prSet>
      <dgm:spPr/>
    </dgm:pt>
    <dgm:pt modelId="{F4765C6F-9494-4F84-931D-067175B169A5}" type="pres">
      <dgm:prSet presAssocID="{2EBFEEF8-9702-4B67-BC53-E619515BA3CE}" presName="FourNodes_4" presStyleLbl="node1" presStyleIdx="3" presStyleCnt="4">
        <dgm:presLayoutVars>
          <dgm:bulletEnabled val="1"/>
        </dgm:presLayoutVars>
      </dgm:prSet>
      <dgm:spPr/>
    </dgm:pt>
    <dgm:pt modelId="{8EE94E23-74CF-4C82-A3E5-9A8527AF7E3E}" type="pres">
      <dgm:prSet presAssocID="{2EBFEEF8-9702-4B67-BC53-E619515BA3CE}" presName="FourConn_1-2" presStyleLbl="fgAccFollowNode1" presStyleIdx="0" presStyleCnt="3">
        <dgm:presLayoutVars>
          <dgm:bulletEnabled val="1"/>
        </dgm:presLayoutVars>
      </dgm:prSet>
      <dgm:spPr/>
    </dgm:pt>
    <dgm:pt modelId="{02C5A36E-147B-4160-9AD8-D748075CA17A}" type="pres">
      <dgm:prSet presAssocID="{2EBFEEF8-9702-4B67-BC53-E619515BA3CE}" presName="FourConn_2-3" presStyleLbl="fgAccFollowNode1" presStyleIdx="1" presStyleCnt="3">
        <dgm:presLayoutVars>
          <dgm:bulletEnabled val="1"/>
        </dgm:presLayoutVars>
      </dgm:prSet>
      <dgm:spPr/>
    </dgm:pt>
    <dgm:pt modelId="{FC487DF2-F261-44A8-85B4-36628BE7DC5D}" type="pres">
      <dgm:prSet presAssocID="{2EBFEEF8-9702-4B67-BC53-E619515BA3CE}" presName="FourConn_3-4" presStyleLbl="fgAccFollowNode1" presStyleIdx="2" presStyleCnt="3">
        <dgm:presLayoutVars>
          <dgm:bulletEnabled val="1"/>
        </dgm:presLayoutVars>
      </dgm:prSet>
      <dgm:spPr/>
    </dgm:pt>
    <dgm:pt modelId="{FBBCE51B-45C5-4C7C-9AE4-53C82EBA7F94}" type="pres">
      <dgm:prSet presAssocID="{2EBFEEF8-9702-4B67-BC53-E619515BA3CE}" presName="FourNodes_1_text" presStyleLbl="node1" presStyleIdx="3" presStyleCnt="4">
        <dgm:presLayoutVars>
          <dgm:bulletEnabled val="1"/>
        </dgm:presLayoutVars>
      </dgm:prSet>
      <dgm:spPr/>
    </dgm:pt>
    <dgm:pt modelId="{F8EE70FA-2095-4D29-A6B0-C427D4BEE20D}" type="pres">
      <dgm:prSet presAssocID="{2EBFEEF8-9702-4B67-BC53-E619515BA3CE}" presName="FourNodes_2_text" presStyleLbl="node1" presStyleIdx="3" presStyleCnt="4">
        <dgm:presLayoutVars>
          <dgm:bulletEnabled val="1"/>
        </dgm:presLayoutVars>
      </dgm:prSet>
      <dgm:spPr/>
    </dgm:pt>
    <dgm:pt modelId="{91F73F78-1FFB-4190-9E31-85B994B3FC07}" type="pres">
      <dgm:prSet presAssocID="{2EBFEEF8-9702-4B67-BC53-E619515BA3CE}" presName="FourNodes_3_text" presStyleLbl="node1" presStyleIdx="3" presStyleCnt="4">
        <dgm:presLayoutVars>
          <dgm:bulletEnabled val="1"/>
        </dgm:presLayoutVars>
      </dgm:prSet>
      <dgm:spPr/>
    </dgm:pt>
    <dgm:pt modelId="{2912A908-0796-4CCD-9AC9-F1EEF1B78B4F}" type="pres">
      <dgm:prSet presAssocID="{2EBFEEF8-9702-4B67-BC53-E619515BA3CE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5663350F-3AFE-4BAB-9CEF-3517FF18B7E9}" type="presOf" srcId="{B19C78FB-822B-4DA3-AFB4-222B4A43E0AD}" destId="{F4765C6F-9494-4F84-931D-067175B169A5}" srcOrd="0" destOrd="0" presId="urn:microsoft.com/office/officeart/2005/8/layout/vProcess5"/>
    <dgm:cxn modelId="{E21E6919-D2F3-4507-ABF1-14B4B9E89481}" srcId="{2EBFEEF8-9702-4B67-BC53-E619515BA3CE}" destId="{6930F6F0-05B4-479B-BC70-F011DC07164D}" srcOrd="2" destOrd="0" parTransId="{D49BDB44-59AD-4218-B937-90D60D00FD12}" sibTransId="{4BA76ED6-4848-43DB-9713-DFC23376D9B6}"/>
    <dgm:cxn modelId="{781CDB1C-6E7A-4A39-8893-FD68DD2C3020}" type="presOf" srcId="{6930F6F0-05B4-479B-BC70-F011DC07164D}" destId="{9098CF71-3169-4417-ACCB-8EEB9952ED25}" srcOrd="0" destOrd="0" presId="urn:microsoft.com/office/officeart/2005/8/layout/vProcess5"/>
    <dgm:cxn modelId="{D0285E2E-D555-48A2-9B20-2AAC7943C82A}" type="presOf" srcId="{E8F4F8D3-31F1-4A5E-9223-51EFB21127F9}" destId="{450DCC05-F6C2-4F2D-9FAA-9DF31E50BF7B}" srcOrd="0" destOrd="0" presId="urn:microsoft.com/office/officeart/2005/8/layout/vProcess5"/>
    <dgm:cxn modelId="{25F77066-FD79-4627-821D-F81DDCB92CB1}" type="presOf" srcId="{2EBFEEF8-9702-4B67-BC53-E619515BA3CE}" destId="{85AFA381-482F-4757-B7E6-C029529B555D}" srcOrd="0" destOrd="0" presId="urn:microsoft.com/office/officeart/2005/8/layout/vProcess5"/>
    <dgm:cxn modelId="{F526617F-EFC4-47E4-A1E8-F80158CE65A2}" srcId="{2EBFEEF8-9702-4B67-BC53-E619515BA3CE}" destId="{B19C78FB-822B-4DA3-AFB4-222B4A43E0AD}" srcOrd="3" destOrd="0" parTransId="{C3D61955-A0AC-468B-A673-055DCABCDD3D}" sibTransId="{05FC1370-E022-47D3-994B-535C6549C1C6}"/>
    <dgm:cxn modelId="{AC287196-A10D-4AA5-AE08-A3C68CDDA273}" type="presOf" srcId="{6930F6F0-05B4-479B-BC70-F011DC07164D}" destId="{91F73F78-1FFB-4190-9E31-85B994B3FC07}" srcOrd="1" destOrd="0" presId="urn:microsoft.com/office/officeart/2005/8/layout/vProcess5"/>
    <dgm:cxn modelId="{D686D5A5-59F6-4DB6-A101-81EC5CA79D33}" type="presOf" srcId="{E8F4F8D3-31F1-4A5E-9223-51EFB21127F9}" destId="{F8EE70FA-2095-4D29-A6B0-C427D4BEE20D}" srcOrd="1" destOrd="0" presId="urn:microsoft.com/office/officeart/2005/8/layout/vProcess5"/>
    <dgm:cxn modelId="{F03F64BD-A6CB-4A32-BE66-DD904FBEE7F3}" type="presOf" srcId="{B19C78FB-822B-4DA3-AFB4-222B4A43E0AD}" destId="{2912A908-0796-4CCD-9AC9-F1EEF1B78B4F}" srcOrd="1" destOrd="0" presId="urn:microsoft.com/office/officeart/2005/8/layout/vProcess5"/>
    <dgm:cxn modelId="{30C266C5-5127-4ECE-9957-F673415A6A62}" type="presOf" srcId="{7B6327CA-AC04-482E-A7B6-4C2D55D0092D}" destId="{4D43856C-40F4-466A-B644-4948C9E8C206}" srcOrd="0" destOrd="0" presId="urn:microsoft.com/office/officeart/2005/8/layout/vProcess5"/>
    <dgm:cxn modelId="{9A3E1ED2-DD81-4B88-8EDA-D0792D7B3D58}" srcId="{2EBFEEF8-9702-4B67-BC53-E619515BA3CE}" destId="{7B6327CA-AC04-482E-A7B6-4C2D55D0092D}" srcOrd="0" destOrd="0" parTransId="{1BCBD539-7C4B-4166-A60F-AABC16247267}" sibTransId="{4AB70932-6607-4A55-85AF-47245A0AD343}"/>
    <dgm:cxn modelId="{2D646DD2-9D47-483F-992E-331AECF50014}" type="presOf" srcId="{4AB70932-6607-4A55-85AF-47245A0AD343}" destId="{8EE94E23-74CF-4C82-A3E5-9A8527AF7E3E}" srcOrd="0" destOrd="0" presId="urn:microsoft.com/office/officeart/2005/8/layout/vProcess5"/>
    <dgm:cxn modelId="{A1301EE2-9E57-467D-8B31-C8E1D70D9BB7}" type="presOf" srcId="{7EE0D983-5B37-4F75-A6D9-A76A0F529196}" destId="{02C5A36E-147B-4160-9AD8-D748075CA17A}" srcOrd="0" destOrd="0" presId="urn:microsoft.com/office/officeart/2005/8/layout/vProcess5"/>
    <dgm:cxn modelId="{C0188DE6-93B2-4168-BB0D-D0283A83340D}" srcId="{2EBFEEF8-9702-4B67-BC53-E619515BA3CE}" destId="{E8F4F8D3-31F1-4A5E-9223-51EFB21127F9}" srcOrd="1" destOrd="0" parTransId="{66C208EA-0E45-4EBB-954C-40C0FB0B43F4}" sibTransId="{7EE0D983-5B37-4F75-A6D9-A76A0F529196}"/>
    <dgm:cxn modelId="{6389E3E6-E44A-4506-9AA9-A14FCBCCDD1C}" type="presOf" srcId="{4BA76ED6-4848-43DB-9713-DFC23376D9B6}" destId="{FC487DF2-F261-44A8-85B4-36628BE7DC5D}" srcOrd="0" destOrd="0" presId="urn:microsoft.com/office/officeart/2005/8/layout/vProcess5"/>
    <dgm:cxn modelId="{6ABA6DE7-8532-4475-8F1C-67C246AA9E52}" type="presOf" srcId="{7B6327CA-AC04-482E-A7B6-4C2D55D0092D}" destId="{FBBCE51B-45C5-4C7C-9AE4-53C82EBA7F94}" srcOrd="1" destOrd="0" presId="urn:microsoft.com/office/officeart/2005/8/layout/vProcess5"/>
    <dgm:cxn modelId="{06AB43AC-C249-47C5-A230-B5DCA9AC0076}" type="presParOf" srcId="{85AFA381-482F-4757-B7E6-C029529B555D}" destId="{DE953BFD-6649-4861-8FDE-21DFD638E36D}" srcOrd="0" destOrd="0" presId="urn:microsoft.com/office/officeart/2005/8/layout/vProcess5"/>
    <dgm:cxn modelId="{7834BCD4-23FF-400E-AEB9-2F5CF7EDDB57}" type="presParOf" srcId="{85AFA381-482F-4757-B7E6-C029529B555D}" destId="{4D43856C-40F4-466A-B644-4948C9E8C206}" srcOrd="1" destOrd="0" presId="urn:microsoft.com/office/officeart/2005/8/layout/vProcess5"/>
    <dgm:cxn modelId="{0D48399D-BE53-4240-B063-7594A0AE176D}" type="presParOf" srcId="{85AFA381-482F-4757-B7E6-C029529B555D}" destId="{450DCC05-F6C2-4F2D-9FAA-9DF31E50BF7B}" srcOrd="2" destOrd="0" presId="urn:microsoft.com/office/officeart/2005/8/layout/vProcess5"/>
    <dgm:cxn modelId="{1A002052-F16A-4BB1-80DB-0225277092EA}" type="presParOf" srcId="{85AFA381-482F-4757-B7E6-C029529B555D}" destId="{9098CF71-3169-4417-ACCB-8EEB9952ED25}" srcOrd="3" destOrd="0" presId="urn:microsoft.com/office/officeart/2005/8/layout/vProcess5"/>
    <dgm:cxn modelId="{A10A8E50-F990-4544-94A7-F90BB1E6D1E2}" type="presParOf" srcId="{85AFA381-482F-4757-B7E6-C029529B555D}" destId="{F4765C6F-9494-4F84-931D-067175B169A5}" srcOrd="4" destOrd="0" presId="urn:microsoft.com/office/officeart/2005/8/layout/vProcess5"/>
    <dgm:cxn modelId="{9BCF827A-C380-43E3-A841-B6A5FB470A1E}" type="presParOf" srcId="{85AFA381-482F-4757-B7E6-C029529B555D}" destId="{8EE94E23-74CF-4C82-A3E5-9A8527AF7E3E}" srcOrd="5" destOrd="0" presId="urn:microsoft.com/office/officeart/2005/8/layout/vProcess5"/>
    <dgm:cxn modelId="{2B2864DB-46DA-4400-A054-D2557FBB0648}" type="presParOf" srcId="{85AFA381-482F-4757-B7E6-C029529B555D}" destId="{02C5A36E-147B-4160-9AD8-D748075CA17A}" srcOrd="6" destOrd="0" presId="urn:microsoft.com/office/officeart/2005/8/layout/vProcess5"/>
    <dgm:cxn modelId="{AB5C1888-8B28-4971-84D4-FF7A9B49EAF4}" type="presParOf" srcId="{85AFA381-482F-4757-B7E6-C029529B555D}" destId="{FC487DF2-F261-44A8-85B4-36628BE7DC5D}" srcOrd="7" destOrd="0" presId="urn:microsoft.com/office/officeart/2005/8/layout/vProcess5"/>
    <dgm:cxn modelId="{D9115F4F-77BD-496B-85F4-5D3A565D3801}" type="presParOf" srcId="{85AFA381-482F-4757-B7E6-C029529B555D}" destId="{FBBCE51B-45C5-4C7C-9AE4-53C82EBA7F94}" srcOrd="8" destOrd="0" presId="urn:microsoft.com/office/officeart/2005/8/layout/vProcess5"/>
    <dgm:cxn modelId="{80F6143D-B586-46BB-9BB0-78AC6B07B83A}" type="presParOf" srcId="{85AFA381-482F-4757-B7E6-C029529B555D}" destId="{F8EE70FA-2095-4D29-A6B0-C427D4BEE20D}" srcOrd="9" destOrd="0" presId="urn:microsoft.com/office/officeart/2005/8/layout/vProcess5"/>
    <dgm:cxn modelId="{A180B218-FA20-4617-A2FE-50DD38C6E41C}" type="presParOf" srcId="{85AFA381-482F-4757-B7E6-C029529B555D}" destId="{91F73F78-1FFB-4190-9E31-85B994B3FC07}" srcOrd="10" destOrd="0" presId="urn:microsoft.com/office/officeart/2005/8/layout/vProcess5"/>
    <dgm:cxn modelId="{6D40C0C1-30DC-41CD-81D0-11107CD1772D}" type="presParOf" srcId="{85AFA381-482F-4757-B7E6-C029529B555D}" destId="{2912A908-0796-4CCD-9AC9-F1EEF1B78B4F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43856C-40F4-466A-B644-4948C9E8C206}">
      <dsp:nvSpPr>
        <dsp:cNvPr id="0" name=""/>
        <dsp:cNvSpPr/>
      </dsp:nvSpPr>
      <dsp:spPr>
        <a:xfrm>
          <a:off x="0" y="0"/>
          <a:ext cx="5383418" cy="9721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Bahnschrift" panose="020B0502040204020203" pitchFamily="34" charset="0"/>
            </a:rPr>
            <a:t>Fine (21 days to pay)</a:t>
          </a:r>
          <a:endParaRPr lang="en-AU" sz="2200" kern="1200" dirty="0">
            <a:latin typeface="Bahnschrift" panose="020B0502040204020203" pitchFamily="34" charset="0"/>
          </a:endParaRPr>
        </a:p>
      </dsp:txBody>
      <dsp:txXfrm>
        <a:off x="28473" y="28473"/>
        <a:ext cx="4252246" cy="915204"/>
      </dsp:txXfrm>
    </dsp:sp>
    <dsp:sp modelId="{450DCC05-F6C2-4F2D-9FAA-9DF31E50BF7B}">
      <dsp:nvSpPr>
        <dsp:cNvPr id="0" name=""/>
        <dsp:cNvSpPr/>
      </dsp:nvSpPr>
      <dsp:spPr>
        <a:xfrm>
          <a:off x="450861" y="1148904"/>
          <a:ext cx="5383418" cy="9721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Bahnschrift" panose="020B0502040204020203" pitchFamily="34" charset="0"/>
            </a:rPr>
            <a:t>Fine Reminder (28 days to pay)</a:t>
          </a:r>
          <a:endParaRPr lang="en-AU" sz="2200" kern="1200" dirty="0">
            <a:latin typeface="Bahnschrift" panose="020B0502040204020203" pitchFamily="34" charset="0"/>
          </a:endParaRPr>
        </a:p>
      </dsp:txBody>
      <dsp:txXfrm>
        <a:off x="479334" y="1177377"/>
        <a:ext cx="4243713" cy="915204"/>
      </dsp:txXfrm>
    </dsp:sp>
    <dsp:sp modelId="{9098CF71-3169-4417-ACCB-8EEB9952ED25}">
      <dsp:nvSpPr>
        <dsp:cNvPr id="0" name=""/>
        <dsp:cNvSpPr/>
      </dsp:nvSpPr>
      <dsp:spPr>
        <a:xfrm>
          <a:off x="894993" y="2297809"/>
          <a:ext cx="5383418" cy="9721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Bahnschrift" panose="020B0502040204020203" pitchFamily="34" charset="0"/>
            </a:rPr>
            <a:t>Fine Overdue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Bahnschrift" panose="020B0502040204020203" pitchFamily="34" charset="0"/>
            </a:rPr>
            <a:t>(costs increase)</a:t>
          </a:r>
          <a:endParaRPr lang="en-AU" sz="2200" kern="1200" dirty="0">
            <a:latin typeface="Bahnschrift" panose="020B0502040204020203" pitchFamily="34" charset="0"/>
          </a:endParaRPr>
        </a:p>
      </dsp:txBody>
      <dsp:txXfrm>
        <a:off x="923466" y="2326282"/>
        <a:ext cx="4250442" cy="915204"/>
      </dsp:txXfrm>
    </dsp:sp>
    <dsp:sp modelId="{F4765C6F-9494-4F84-931D-067175B169A5}">
      <dsp:nvSpPr>
        <dsp:cNvPr id="0" name=""/>
        <dsp:cNvSpPr/>
      </dsp:nvSpPr>
      <dsp:spPr>
        <a:xfrm>
          <a:off x="1345854" y="3446714"/>
          <a:ext cx="5383418" cy="9721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Bahnschrift" panose="020B0502040204020203" pitchFamily="34" charset="0"/>
            </a:rPr>
            <a:t>Enforcement Action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Bahnschrift" panose="020B0502040204020203" pitchFamily="34" charset="0"/>
            </a:rPr>
            <a:t>(costs increase)</a:t>
          </a:r>
          <a:endParaRPr lang="en-AU" sz="2200" kern="1200" dirty="0">
            <a:latin typeface="Bahnschrift" panose="020B0502040204020203" pitchFamily="34" charset="0"/>
          </a:endParaRPr>
        </a:p>
      </dsp:txBody>
      <dsp:txXfrm>
        <a:off x="1374327" y="3475187"/>
        <a:ext cx="4243713" cy="915204"/>
      </dsp:txXfrm>
    </dsp:sp>
    <dsp:sp modelId="{8EE94E23-74CF-4C82-A3E5-9A8527AF7E3E}">
      <dsp:nvSpPr>
        <dsp:cNvPr id="0" name=""/>
        <dsp:cNvSpPr/>
      </dsp:nvSpPr>
      <dsp:spPr>
        <a:xfrm>
          <a:off x="4751520" y="744578"/>
          <a:ext cx="631897" cy="63189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900" kern="1200">
            <a:latin typeface="Bahnschrift" panose="020B0502040204020203" pitchFamily="34" charset="0"/>
          </a:endParaRPr>
        </a:p>
      </dsp:txBody>
      <dsp:txXfrm>
        <a:off x="4893697" y="744578"/>
        <a:ext cx="347543" cy="475502"/>
      </dsp:txXfrm>
    </dsp:sp>
    <dsp:sp modelId="{02C5A36E-147B-4160-9AD8-D748075CA17A}">
      <dsp:nvSpPr>
        <dsp:cNvPr id="0" name=""/>
        <dsp:cNvSpPr/>
      </dsp:nvSpPr>
      <dsp:spPr>
        <a:xfrm>
          <a:off x="5202381" y="1893483"/>
          <a:ext cx="631897" cy="63189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900" kern="1200">
            <a:latin typeface="Bahnschrift" panose="020B0502040204020203" pitchFamily="34" charset="0"/>
          </a:endParaRPr>
        </a:p>
      </dsp:txBody>
      <dsp:txXfrm>
        <a:off x="5344558" y="1893483"/>
        <a:ext cx="347543" cy="475502"/>
      </dsp:txXfrm>
    </dsp:sp>
    <dsp:sp modelId="{FC487DF2-F261-44A8-85B4-36628BE7DC5D}">
      <dsp:nvSpPr>
        <dsp:cNvPr id="0" name=""/>
        <dsp:cNvSpPr/>
      </dsp:nvSpPr>
      <dsp:spPr>
        <a:xfrm>
          <a:off x="5646514" y="3042388"/>
          <a:ext cx="631897" cy="63189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900" kern="1200">
            <a:latin typeface="Bahnschrift" panose="020B0502040204020203" pitchFamily="34" charset="0"/>
          </a:endParaRPr>
        </a:p>
      </dsp:txBody>
      <dsp:txXfrm>
        <a:off x="5788691" y="3042388"/>
        <a:ext cx="347543" cy="4755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2FB9C-0483-5A4F-B4AD-316C73C75140}" type="datetimeFigureOut">
              <a:t>11/29/23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34AB0-4CEF-4140-A6BB-6C55C960CF95}" type="slidenum"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162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34AB0-4CEF-4140-A6BB-6C55C960CF9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751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C20CDDF-34BB-4249-9B7E-10F15436CD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928" r="21501" b="44595"/>
          <a:stretch/>
        </p:blipFill>
        <p:spPr>
          <a:xfrm>
            <a:off x="5541264" y="0"/>
            <a:ext cx="665073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ECA5D7-68FE-6A4C-A6BF-6EEC394252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4" y="368300"/>
            <a:ext cx="5061840" cy="609398"/>
          </a:xfrm>
        </p:spPr>
        <p:txBody>
          <a:bodyPr wrap="square">
            <a:spAutoFit/>
          </a:bodyPr>
          <a:lstStyle/>
          <a:p>
            <a:r>
              <a:rPr lang="en-GB"/>
              <a:t>Click to add slide title</a:t>
            </a:r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EA1AC0-F3CC-7F46-8262-A032566211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39000" y="6343264"/>
            <a:ext cx="4114800" cy="138499"/>
          </a:xfrm>
        </p:spPr>
        <p:txBody>
          <a:bodyPr/>
          <a:lstStyle/>
          <a:p>
            <a:r>
              <a:rPr lang="en-AU"/>
              <a:t>Presentation title goes here | Date goes here as part of footer |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69B6F6-3333-DB43-A057-0D3A53183C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53799" y="6313750"/>
            <a:ext cx="358776" cy="215444"/>
          </a:xfrm>
        </p:spPr>
        <p:txBody>
          <a:bodyPr/>
          <a:lstStyle/>
          <a:p>
            <a:fld id="{CD4C1D5F-4A97-7B42-9D87-24EE203E0E60}" type="slidenum">
              <a:rPr lang="en-AU"/>
              <a:pPr/>
              <a:t>‹#›</a:t>
            </a:fld>
            <a:endParaRPr lang="en-AU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2862297-3FB9-4449-83DE-467F3AEC3C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81393" y="1916113"/>
            <a:ext cx="4114800" cy="3852862"/>
          </a:xfrm>
        </p:spPr>
        <p:txBody>
          <a:bodyPr numCol="1" spcCol="360000"/>
          <a:lstStyle>
            <a:lvl1pPr defTabSz="1440000">
              <a:spcBef>
                <a:spcPts val="1200"/>
              </a:spcBef>
              <a:tabLst>
                <a:tab pos="4140000" algn="r"/>
              </a:tabLst>
              <a:defRPr sz="1600"/>
            </a:lvl1pPr>
          </a:lstStyle>
          <a:p>
            <a:pPr lvl="0"/>
            <a:r>
              <a:rPr lang="en-AU"/>
              <a:t>Click to add TOC text 	(+ tab to page no.)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557BBC-EB0B-0D4F-9396-CF5FD8954B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928" r="21501" b="44595"/>
          <a:stretch/>
        </p:blipFill>
        <p:spPr>
          <a:xfrm>
            <a:off x="5541264" y="0"/>
            <a:ext cx="6650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4445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207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DEAC023-321D-AF48-9F7D-B84E0376E4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5715" y="0"/>
            <a:ext cx="61462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4832CE-1048-CC4F-B271-CB078D7F2E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3681413"/>
            <a:ext cx="4660986" cy="1495794"/>
          </a:xfrm>
        </p:spPr>
        <p:txBody>
          <a:bodyPr/>
          <a:lstStyle>
            <a:lvl1pPr>
              <a:defRPr sz="5400"/>
            </a:lvl1pPr>
          </a:lstStyle>
          <a:p>
            <a:r>
              <a:rPr lang="en-GB"/>
              <a:t>Click to edit presentation title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8219D3-13B3-B348-9325-B06BC16F6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18 January 2022</a:t>
            </a:r>
          </a:p>
        </p:txBody>
      </p:sp>
      <p:sp>
        <p:nvSpPr>
          <p:cNvPr id="4" name="Round Same-side Corner of Rectangle 3">
            <a:extLst>
              <a:ext uri="{FF2B5EF4-FFF2-40B4-BE49-F238E27FC236}">
                <a16:creationId xmlns:a16="http://schemas.microsoft.com/office/drawing/2014/main" id="{F83B2BBB-E45B-B84B-A0A5-E2F67C60A8C7}"/>
              </a:ext>
            </a:extLst>
          </p:cNvPr>
          <p:cNvSpPr/>
          <p:nvPr userDrawn="1"/>
        </p:nvSpPr>
        <p:spPr>
          <a:xfrm rot="5400000">
            <a:off x="610042" y="5296490"/>
            <a:ext cx="534575" cy="175465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4A0799-26DF-0948-A535-1B30945F9493}"/>
              </a:ext>
            </a:extLst>
          </p:cNvPr>
          <p:cNvSpPr txBox="1"/>
          <p:nvPr userDrawn="1"/>
        </p:nvSpPr>
        <p:spPr>
          <a:xfrm>
            <a:off x="479425" y="6017798"/>
            <a:ext cx="83676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1600" b="0" i="0">
                <a:solidFill>
                  <a:schemeClr val="bg1"/>
                </a:solidFill>
                <a:latin typeface="Archivo Light" pitchFamily="2" charset="77"/>
                <a:cs typeface="Archivo Light" pitchFamily="2" charset="77"/>
              </a:rPr>
              <a:t>rlc.org.au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E5D79DD9-D413-6D4B-B5AE-E5BEA0A9D6F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45715" y="593940"/>
            <a:ext cx="5328680" cy="626406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1"/>
          <a:lstStyle>
            <a:lvl1pPr>
              <a:defRPr sz="1050"/>
            </a:lvl1pPr>
          </a:lstStyle>
          <a:p>
            <a:r>
              <a:rPr lang="en-AU"/>
              <a:t>Click to insert image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86372C-CB01-3740-9A1B-D47B6733C0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94" r="-4254" b="32935"/>
          <a:stretch/>
        </p:blipFill>
        <p:spPr>
          <a:xfrm>
            <a:off x="5699351" y="61782"/>
            <a:ext cx="6280271" cy="6796217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85DF3FF3-72EA-194B-8CAB-A961FF6839B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4986" y="321829"/>
            <a:ext cx="1905762" cy="120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127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832CE-1048-CC4F-B271-CB078D7F2E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3681413"/>
            <a:ext cx="4660986" cy="1495794"/>
          </a:xfrm>
        </p:spPr>
        <p:txBody>
          <a:bodyPr/>
          <a:lstStyle>
            <a:lvl1pPr>
              <a:defRPr sz="5400"/>
            </a:lvl1pPr>
          </a:lstStyle>
          <a:p>
            <a:r>
              <a:rPr lang="en-GB"/>
              <a:t>Click to edit presentation title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8219D3-13B3-B348-9325-B06BC16F6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/>
              <a:t>18 January 2022</a:t>
            </a:r>
          </a:p>
        </p:txBody>
      </p:sp>
      <p:sp>
        <p:nvSpPr>
          <p:cNvPr id="4" name="Round Same-side Corner of Rectangle 3">
            <a:extLst>
              <a:ext uri="{FF2B5EF4-FFF2-40B4-BE49-F238E27FC236}">
                <a16:creationId xmlns:a16="http://schemas.microsoft.com/office/drawing/2014/main" id="{F83B2BBB-E45B-B84B-A0A5-E2F67C60A8C7}"/>
              </a:ext>
            </a:extLst>
          </p:cNvPr>
          <p:cNvSpPr/>
          <p:nvPr userDrawn="1"/>
        </p:nvSpPr>
        <p:spPr>
          <a:xfrm rot="5400000">
            <a:off x="610042" y="5296490"/>
            <a:ext cx="534575" cy="175465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4A0799-26DF-0948-A535-1B30945F9493}"/>
              </a:ext>
            </a:extLst>
          </p:cNvPr>
          <p:cNvSpPr txBox="1"/>
          <p:nvPr userDrawn="1"/>
        </p:nvSpPr>
        <p:spPr>
          <a:xfrm>
            <a:off x="479425" y="6017798"/>
            <a:ext cx="83676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1600" b="0" i="0">
                <a:solidFill>
                  <a:schemeClr val="bg1"/>
                </a:solidFill>
                <a:latin typeface="Archivo Light" pitchFamily="2" charset="77"/>
                <a:cs typeface="Archivo Light" pitchFamily="2" charset="77"/>
              </a:rPr>
              <a:t>rlc.org.au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E5D79DD9-D413-6D4B-B5AE-E5BEA0A9D6F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45714" y="-982310"/>
            <a:ext cx="8352211" cy="981833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1"/>
          <a:lstStyle>
            <a:lvl1pPr>
              <a:defRPr sz="1050"/>
            </a:lvl1pPr>
          </a:lstStyle>
          <a:p>
            <a:r>
              <a:rPr lang="en-AU"/>
              <a:t>Click to insert image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15A10AC-D068-C743-ADAA-8D75441340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14986" y="321829"/>
            <a:ext cx="1905762" cy="120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249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CA5D7-68FE-6A4C-A6BF-6EEC394252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4" y="368300"/>
            <a:ext cx="11233150" cy="609398"/>
          </a:xfrm>
        </p:spPr>
        <p:txBody>
          <a:bodyPr/>
          <a:lstStyle/>
          <a:p>
            <a:r>
              <a:rPr lang="en-GB"/>
              <a:t>Click to add slide title</a:t>
            </a:r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EA1AC0-F3CC-7F46-8262-A032566211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39000" y="6343264"/>
            <a:ext cx="4114800" cy="138499"/>
          </a:xfrm>
        </p:spPr>
        <p:txBody>
          <a:bodyPr/>
          <a:lstStyle/>
          <a:p>
            <a:r>
              <a:rPr lang="en-AU"/>
              <a:t>Presentation title goes here | Date goes here as part of footer |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69B6F6-3333-DB43-A057-0D3A53183C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53799" y="6314400"/>
            <a:ext cx="358776" cy="215444"/>
          </a:xfrm>
        </p:spPr>
        <p:txBody>
          <a:bodyPr/>
          <a:lstStyle/>
          <a:p>
            <a:fld id="{CD4C1D5F-4A97-7B42-9D87-24EE203E0E60}" type="slidenum">
              <a:rPr lang="en-AU"/>
              <a:pPr/>
              <a:t>‹#›</a:t>
            </a:fld>
            <a:endParaRPr lang="en-AU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2862297-3FB9-4449-83DE-467F3AEC3C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1916113"/>
            <a:ext cx="11233150" cy="3852862"/>
          </a:xfrm>
        </p:spPr>
        <p:txBody>
          <a:bodyPr numCol="3" spcCol="360000"/>
          <a:lstStyle/>
          <a:p>
            <a:pPr lvl="0"/>
            <a:r>
              <a:rPr lang="en-GB"/>
              <a:t>Click to add text (First level)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55150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20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imag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CA5D7-68FE-6A4C-A6BF-6EEC394252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4" y="368300"/>
            <a:ext cx="11233150" cy="609398"/>
          </a:xfrm>
        </p:spPr>
        <p:txBody>
          <a:bodyPr/>
          <a:lstStyle/>
          <a:p>
            <a:r>
              <a:rPr lang="en-GB"/>
              <a:t>Click to add slide title</a:t>
            </a:r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EA1AC0-F3CC-7F46-8262-A032566211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39000" y="6343264"/>
            <a:ext cx="4114800" cy="138499"/>
          </a:xfrm>
        </p:spPr>
        <p:txBody>
          <a:bodyPr/>
          <a:lstStyle/>
          <a:p>
            <a:r>
              <a:rPr lang="en-AU"/>
              <a:t>Presentation title goes here | Date goes here as part of footer |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69B6F6-3333-DB43-A057-0D3A53183C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53799" y="6314400"/>
            <a:ext cx="358776" cy="215444"/>
          </a:xfrm>
        </p:spPr>
        <p:txBody>
          <a:bodyPr/>
          <a:lstStyle/>
          <a:p>
            <a:fld id="{CD4C1D5F-4A97-7B42-9D87-24EE203E0E60}" type="slidenum">
              <a:rPr lang="en-AU"/>
              <a:pPr/>
              <a:t>‹#›</a:t>
            </a:fld>
            <a:endParaRPr lang="en-AU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2862297-3FB9-4449-83DE-467F3AEC3C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1916113"/>
            <a:ext cx="7380288" cy="3852862"/>
          </a:xfrm>
        </p:spPr>
        <p:txBody>
          <a:bodyPr numCol="2" spcCol="360000"/>
          <a:lstStyle/>
          <a:p>
            <a:pPr lvl="0"/>
            <a:r>
              <a:rPr lang="en-GB"/>
              <a:t>Click to add text (First level)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04EA913-F4BB-234C-AAFD-F1AFF61255D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739488" y="1916113"/>
            <a:ext cx="2973086" cy="399732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1"/>
          <a:lstStyle>
            <a:lvl1pPr>
              <a:defRPr sz="1050"/>
            </a:lvl1pPr>
          </a:lstStyle>
          <a:p>
            <a:r>
              <a:rPr lang="en-AU"/>
              <a:t>Click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904857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20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imag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1566B51-9725-AB49-B197-23453E7E14E5}"/>
              </a:ext>
            </a:extLst>
          </p:cNvPr>
          <p:cNvSpPr/>
          <p:nvPr/>
        </p:nvSpPr>
        <p:spPr>
          <a:xfrm>
            <a:off x="0" y="0"/>
            <a:ext cx="12192000" cy="5913438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ECA5D7-68FE-6A4C-A6BF-6EEC394252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4" y="368300"/>
            <a:ext cx="11233150" cy="609398"/>
          </a:xfrm>
        </p:spPr>
        <p:txBody>
          <a:bodyPr/>
          <a:lstStyle/>
          <a:p>
            <a:r>
              <a:rPr lang="en-GB"/>
              <a:t>Click to add slide title</a:t>
            </a:r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EA1AC0-F3CC-7F46-8262-A032566211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39000" y="6343264"/>
            <a:ext cx="4114800" cy="138499"/>
          </a:xfrm>
        </p:spPr>
        <p:txBody>
          <a:bodyPr/>
          <a:lstStyle/>
          <a:p>
            <a:r>
              <a:rPr lang="en-AU"/>
              <a:t>Presentation title goes here | Date goes here as part of footer |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69B6F6-3333-DB43-A057-0D3A53183C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53799" y="6314400"/>
            <a:ext cx="358776" cy="215444"/>
          </a:xfrm>
        </p:spPr>
        <p:txBody>
          <a:bodyPr/>
          <a:lstStyle/>
          <a:p>
            <a:fld id="{CD4C1D5F-4A97-7B42-9D87-24EE203E0E60}" type="slidenum">
              <a:rPr lang="en-AU"/>
              <a:pPr/>
              <a:t>‹#›</a:t>
            </a:fld>
            <a:endParaRPr lang="en-AU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2862297-3FB9-4449-83DE-467F3AEC3C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1916113"/>
            <a:ext cx="3492500" cy="3852862"/>
          </a:xfrm>
        </p:spPr>
        <p:txBody>
          <a:bodyPr numCol="1" spcCol="360000"/>
          <a:lstStyle/>
          <a:p>
            <a:pPr lvl="0"/>
            <a:r>
              <a:rPr lang="en-GB"/>
              <a:t>Click to add text (First level)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04EA913-F4BB-234C-AAFD-F1AFF61255D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1"/>
            <a:ext cx="6096000" cy="59134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1"/>
          <a:lstStyle>
            <a:lvl1pPr>
              <a:defRPr sz="1050"/>
            </a:lvl1pPr>
          </a:lstStyle>
          <a:p>
            <a:r>
              <a:rPr lang="en-AU"/>
              <a:t>Click to insert image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A2C9FA-C14F-7646-87CC-4F824F3F5EBD}"/>
              </a:ext>
            </a:extLst>
          </p:cNvPr>
          <p:cNvSpPr/>
          <p:nvPr userDrawn="1"/>
        </p:nvSpPr>
        <p:spPr>
          <a:xfrm>
            <a:off x="0" y="0"/>
            <a:ext cx="12192000" cy="5913438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0116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448">
          <p15:clr>
            <a:srgbClr val="FBAE40"/>
          </p15:clr>
        </p15:guide>
        <p15:guide id="2" orient="horz" pos="120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CA5D7-68FE-6A4C-A6BF-6EEC394252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4" y="368300"/>
            <a:ext cx="11233150" cy="609398"/>
          </a:xfrm>
        </p:spPr>
        <p:txBody>
          <a:bodyPr/>
          <a:lstStyle/>
          <a:p>
            <a:r>
              <a:rPr lang="en-GB"/>
              <a:t>Click to add slide title</a:t>
            </a:r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EA1AC0-F3CC-7F46-8262-A032566211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39000" y="6343264"/>
            <a:ext cx="4114800" cy="138499"/>
          </a:xfrm>
        </p:spPr>
        <p:txBody>
          <a:bodyPr/>
          <a:lstStyle/>
          <a:p>
            <a:r>
              <a:rPr lang="en-AU"/>
              <a:t>Presentation title goes here | Date goes here as part of footer |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69B6F6-3333-DB43-A057-0D3A53183C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53799" y="6314400"/>
            <a:ext cx="358776" cy="215444"/>
          </a:xfrm>
        </p:spPr>
        <p:txBody>
          <a:bodyPr/>
          <a:lstStyle/>
          <a:p>
            <a:fld id="{CD4C1D5F-4A97-7B42-9D87-24EE203E0E60}" type="slidenum">
              <a:rPr lang="en-AU"/>
              <a:pPr/>
              <a:t>‹#›</a:t>
            </a:fld>
            <a:endParaRPr lang="en-AU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2862297-3FB9-4449-83DE-467F3AEC3C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1916113"/>
            <a:ext cx="3492500" cy="3852862"/>
          </a:xfrm>
        </p:spPr>
        <p:txBody>
          <a:bodyPr numCol="1" spcCol="360000"/>
          <a:lstStyle/>
          <a:p>
            <a:pPr lvl="0"/>
            <a:r>
              <a:rPr lang="en-GB"/>
              <a:t>Click to add text (First level)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B4E27895-6A95-B64D-959B-FF4CD047704C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4332288" y="1916113"/>
            <a:ext cx="7380287" cy="3997325"/>
          </a:xfrm>
        </p:spPr>
        <p:txBody>
          <a:bodyPr anchor="ctr" anchorCtr="1"/>
          <a:lstStyle/>
          <a:p>
            <a:r>
              <a:rPr lang="en-AU"/>
              <a:t>Click to place chart</a:t>
            </a:r>
          </a:p>
        </p:txBody>
      </p:sp>
    </p:spTree>
    <p:extLst>
      <p:ext uri="{BB962C8B-B14F-4D97-AF65-F5344CB8AC3E}">
        <p14:creationId xmlns:p14="http://schemas.microsoft.com/office/powerpoint/2010/main" val="5099634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20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llout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7BD9BF6D-C6BB-4E41-A04F-CC13737289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8732" t="8394" b="47390"/>
          <a:stretch/>
        </p:blipFill>
        <p:spPr>
          <a:xfrm>
            <a:off x="0" y="1"/>
            <a:ext cx="397192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ECA5D7-68FE-6A4C-A6BF-6EEC394252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4" y="368300"/>
            <a:ext cx="11233150" cy="609398"/>
          </a:xfrm>
        </p:spPr>
        <p:txBody>
          <a:bodyPr/>
          <a:lstStyle/>
          <a:p>
            <a:r>
              <a:rPr lang="en-GB"/>
              <a:t>Click to add slide title</a:t>
            </a:r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EA1AC0-F3CC-7F46-8262-A032566211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39000" y="6343264"/>
            <a:ext cx="4114800" cy="138499"/>
          </a:xfrm>
        </p:spPr>
        <p:txBody>
          <a:bodyPr/>
          <a:lstStyle/>
          <a:p>
            <a:r>
              <a:rPr lang="en-AU"/>
              <a:t>Presentation title goes here | Date goes here as part of footer |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69B6F6-3333-DB43-A057-0D3A53183C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53799" y="6314400"/>
            <a:ext cx="358776" cy="215444"/>
          </a:xfrm>
        </p:spPr>
        <p:txBody>
          <a:bodyPr/>
          <a:lstStyle/>
          <a:p>
            <a:fld id="{CD4C1D5F-4A97-7B42-9D87-24EE203E0E60}" type="slidenum">
              <a:rPr lang="en-AU"/>
              <a:pPr/>
              <a:t>‹#›</a:t>
            </a:fld>
            <a:endParaRPr lang="en-AU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2862297-3FB9-4449-83DE-467F3AEC3C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20075" y="1520825"/>
            <a:ext cx="3492499" cy="3848400"/>
          </a:xfrm>
        </p:spPr>
        <p:txBody>
          <a:bodyPr numCol="1" spcCol="360000"/>
          <a:lstStyle/>
          <a:p>
            <a:pPr lvl="0"/>
            <a:r>
              <a:rPr lang="en-GB"/>
              <a:t>Click to add text (First level)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AA0D31AE-DF02-DE4D-A9E4-F933399502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32288" y="1459215"/>
            <a:ext cx="3527425" cy="3848400"/>
          </a:xfrm>
        </p:spPr>
        <p:txBody>
          <a:bodyPr numCol="1" spcCol="360000"/>
          <a:lstStyle>
            <a:lvl1pPr>
              <a:spcBef>
                <a:spcPts val="0"/>
              </a:spcBef>
              <a:defRPr sz="2200"/>
            </a:lvl1pPr>
          </a:lstStyle>
          <a:p>
            <a:pPr lvl="0"/>
            <a:r>
              <a:rPr lang="en-GB"/>
              <a:t>Pullout text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6ADD135-F08C-B24E-A035-886D9208358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8537" t="12228" r="8130" b="11887"/>
          <a:stretch/>
        </p:blipFill>
        <p:spPr>
          <a:xfrm>
            <a:off x="479425" y="6178550"/>
            <a:ext cx="676276" cy="39052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FE98C0C0-FC5D-C444-B677-A69ABA0883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8732" t="8394" b="47390"/>
          <a:stretch/>
        </p:blipFill>
        <p:spPr>
          <a:xfrm>
            <a:off x="0" y="1"/>
            <a:ext cx="3971926" cy="68580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233A5C0A-E530-1741-8863-203E4C4E99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8537" t="12228" r="8130" b="11887"/>
          <a:stretch/>
        </p:blipFill>
        <p:spPr>
          <a:xfrm>
            <a:off x="479425" y="6178550"/>
            <a:ext cx="676276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9710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958">
          <p15:clr>
            <a:srgbClr val="FBAE40"/>
          </p15:clr>
        </p15:guide>
        <p15:guide id="2" orient="horz" pos="913">
          <p15:clr>
            <a:srgbClr val="FBAE40"/>
          </p15:clr>
        </p15:guide>
        <p15:guide id="3" pos="30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2631FBB0-4C3E-8F4D-AEC8-577F7ABB61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535" b="47303"/>
          <a:stretch/>
        </p:blipFill>
        <p:spPr>
          <a:xfrm>
            <a:off x="3700317" y="0"/>
            <a:ext cx="8656275" cy="685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A2399035-DDD3-164F-8220-5F850DB4AA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535" b="47303"/>
          <a:stretch/>
        </p:blipFill>
        <p:spPr>
          <a:xfrm>
            <a:off x="3700317" y="0"/>
            <a:ext cx="865627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ECA5D7-68FE-6A4C-A6BF-6EEC394252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4" y="368300"/>
            <a:ext cx="11233150" cy="609398"/>
          </a:xfrm>
        </p:spPr>
        <p:txBody>
          <a:bodyPr/>
          <a:lstStyle/>
          <a:p>
            <a:r>
              <a:rPr lang="en-GB"/>
              <a:t>Click to add slide title</a:t>
            </a:r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EA1AC0-F3CC-7F46-8262-A032566211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39000" y="6343264"/>
            <a:ext cx="4114800" cy="138499"/>
          </a:xfrm>
        </p:spPr>
        <p:txBody>
          <a:bodyPr/>
          <a:lstStyle/>
          <a:p>
            <a:r>
              <a:rPr lang="en-AU"/>
              <a:t>Presentation title goes here | Date goes here as part of footer |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69B6F6-3333-DB43-A057-0D3A53183C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53799" y="6314400"/>
            <a:ext cx="358776" cy="215444"/>
          </a:xfrm>
        </p:spPr>
        <p:txBody>
          <a:bodyPr/>
          <a:lstStyle/>
          <a:p>
            <a:fld id="{CD4C1D5F-4A97-7B42-9D87-24EE203E0E60}" type="slidenum">
              <a:rPr lang="en-AU"/>
              <a:pPr/>
              <a:t>‹#›</a:t>
            </a:fld>
            <a:endParaRPr lang="en-AU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AA0D31AE-DF02-DE4D-A9E4-F933399502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32288" y="1520824"/>
            <a:ext cx="6300787" cy="4392613"/>
          </a:xfrm>
        </p:spPr>
        <p:txBody>
          <a:bodyPr numCol="1" spcCol="360000" anchor="ctr" anchorCtr="0"/>
          <a:lstStyle>
            <a:lvl1pPr marL="90000" indent="-90000">
              <a:spcBef>
                <a:spcPts val="0"/>
              </a:spcBef>
              <a:defRPr sz="1800"/>
            </a:lvl1pPr>
          </a:lstStyle>
          <a:p>
            <a:pPr lvl="0"/>
            <a:r>
              <a:rPr lang="en-GB"/>
              <a:t>Pullout text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6ADD135-F08C-B24E-A035-886D9208358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8537" t="12228" r="8130" b="11887"/>
          <a:stretch/>
        </p:blipFill>
        <p:spPr>
          <a:xfrm>
            <a:off x="479425" y="6178550"/>
            <a:ext cx="676276" cy="39052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B0AB1F0-F226-2B45-A328-790DB206C7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8537" t="12228" r="8130" b="11887"/>
          <a:stretch/>
        </p:blipFill>
        <p:spPr>
          <a:xfrm>
            <a:off x="479425" y="6178550"/>
            <a:ext cx="676276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8643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958">
          <p15:clr>
            <a:srgbClr val="FBAE40"/>
          </p15:clr>
        </p15:guide>
        <p15:guide id="2" orient="horz" pos="913">
          <p15:clr>
            <a:srgbClr val="FBAE40"/>
          </p15:clr>
        </p15:guide>
        <p15:guide id="3" pos="669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6652A869-5953-384C-9B7F-7F538FB1B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51862"/>
          <a:stretch/>
        </p:blipFill>
        <p:spPr>
          <a:xfrm>
            <a:off x="3824416" y="231602"/>
            <a:ext cx="8541754" cy="6626398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67B4F8D-6C1E-4140-BE34-6B8CF108B6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51862"/>
          <a:stretch/>
        </p:blipFill>
        <p:spPr>
          <a:xfrm>
            <a:off x="3824416" y="231602"/>
            <a:ext cx="8541754" cy="66263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ECA5D7-68FE-6A4C-A6BF-6EEC394252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4" y="2781300"/>
            <a:ext cx="3110213" cy="1163395"/>
          </a:xfrm>
        </p:spPr>
        <p:txBody>
          <a:bodyPr wrap="square">
            <a:spAutoFit/>
          </a:bodyPr>
          <a:lstStyle>
            <a:lvl1pPr>
              <a:defRPr sz="4200"/>
            </a:lvl1pPr>
          </a:lstStyle>
          <a:p>
            <a:r>
              <a:rPr lang="en-GB"/>
              <a:t>Click to add divider title</a:t>
            </a:r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EA1AC0-F3CC-7F46-8262-A032566211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39000" y="6343264"/>
            <a:ext cx="4114800" cy="138499"/>
          </a:xfrm>
        </p:spPr>
        <p:txBody>
          <a:bodyPr/>
          <a:lstStyle/>
          <a:p>
            <a:r>
              <a:rPr lang="en-AU"/>
              <a:t>Presentation title goes here | Date goes here as part of footer |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69B6F6-3333-DB43-A057-0D3A53183C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53799" y="6314400"/>
            <a:ext cx="358776" cy="215444"/>
          </a:xfrm>
        </p:spPr>
        <p:txBody>
          <a:bodyPr/>
          <a:lstStyle/>
          <a:p>
            <a:fld id="{CD4C1D5F-4A97-7B42-9D87-24EE203E0E60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32548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75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8A77E157-074F-C64F-A72E-F3A8469A93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51862"/>
          <a:stretch/>
        </p:blipFill>
        <p:spPr>
          <a:xfrm>
            <a:off x="3824416" y="231602"/>
            <a:ext cx="8541754" cy="6626398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815106B6-E23C-9740-9923-D9235EC4A0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51862"/>
          <a:stretch/>
        </p:blipFill>
        <p:spPr>
          <a:xfrm>
            <a:off x="3824416" y="231602"/>
            <a:ext cx="8541754" cy="66263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ECA5D7-68FE-6A4C-A6BF-6EEC394252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4" y="2781300"/>
            <a:ext cx="3110213" cy="1163395"/>
          </a:xfrm>
        </p:spPr>
        <p:txBody>
          <a:bodyPr wrap="square">
            <a:spAutoFit/>
          </a:bodyPr>
          <a:lstStyle>
            <a:lvl1pPr>
              <a:defRPr sz="4200"/>
            </a:lvl1pPr>
          </a:lstStyle>
          <a:p>
            <a:r>
              <a:rPr lang="en-GB"/>
              <a:t>Click to add divider title</a:t>
            </a:r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EA1AC0-F3CC-7F46-8262-A032566211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39000" y="6343264"/>
            <a:ext cx="4114800" cy="138499"/>
          </a:xfrm>
        </p:spPr>
        <p:txBody>
          <a:bodyPr/>
          <a:lstStyle/>
          <a:p>
            <a:r>
              <a:rPr lang="en-AU"/>
              <a:t>Presentation title goes here | Date goes here as part of footer |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69B6F6-3333-DB43-A057-0D3A53183C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53799" y="6314400"/>
            <a:ext cx="358776" cy="215444"/>
          </a:xfrm>
        </p:spPr>
        <p:txBody>
          <a:bodyPr/>
          <a:lstStyle/>
          <a:p>
            <a:fld id="{CD4C1D5F-4A97-7B42-9D87-24EE203E0E60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26059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7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84654C-696F-CC47-A217-D3C6D45DA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68300"/>
            <a:ext cx="10874375" cy="6093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5AC702-3597-BD49-89BE-31F44B38C9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7838" y="1922894"/>
            <a:ext cx="10874375" cy="43513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88C52-26D3-6A4F-9DF1-AEFE2E7F21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33478"/>
            <a:ext cx="4114800" cy="138499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/>
              <a:t>Presentation title goes here | Date goes here as part of footer |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DD1CE2-1F98-C348-9D4F-FABB227F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2213" y="6300000"/>
            <a:ext cx="360362" cy="215444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fld id="{CD4C1D5F-4A97-7B42-9D87-24EE203E0E60}" type="slidenum">
              <a:rPr lang="en-AU"/>
              <a:pPr/>
              <a:t>‹#›</a:t>
            </a:fld>
            <a:endParaRPr lang="en-AU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801C550-4534-9C49-89BD-E9386D668E3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8537" t="12228" r="8130" b="11887"/>
          <a:stretch/>
        </p:blipFill>
        <p:spPr>
          <a:xfrm>
            <a:off x="479425" y="6178550"/>
            <a:ext cx="676276" cy="39052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5B35FA58-95B8-4941-9855-3C636D4993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8537" t="12228" r="8130" b="11887"/>
          <a:stretch/>
        </p:blipFill>
        <p:spPr>
          <a:xfrm>
            <a:off x="479425" y="6178550"/>
            <a:ext cx="676276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741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ct val="110000"/>
        </a:lnSpc>
        <a:spcBef>
          <a:spcPts val="800"/>
        </a:spcBef>
        <a:buClr>
          <a:schemeClr val="accent1"/>
        </a:buClr>
        <a:buSzPct val="12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110000"/>
        </a:lnSpc>
        <a:spcBef>
          <a:spcPts val="800"/>
        </a:spcBef>
        <a:buClr>
          <a:schemeClr val="accent1"/>
        </a:buClr>
        <a:buFont typeface="System Font Regular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110000"/>
        </a:lnSpc>
        <a:spcBef>
          <a:spcPts val="800"/>
        </a:spcBef>
        <a:buClr>
          <a:schemeClr val="accent1"/>
        </a:buClr>
        <a:buSzPct val="120000"/>
        <a:buFont typeface="System Font Regular"/>
        <a:buChar char="›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10000"/>
        </a:lnSpc>
        <a:spcBef>
          <a:spcPts val="1600"/>
        </a:spcBef>
        <a:buFont typeface="Arial" panose="020B0604020202020204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25">
          <p15:clr>
            <a:srgbClr val="F26B43"/>
          </p15:clr>
        </p15:guide>
        <p15:guide id="2" pos="302">
          <p15:clr>
            <a:srgbClr val="F26B43"/>
          </p15:clr>
        </p15:guide>
        <p15:guide id="3" pos="7378">
          <p15:clr>
            <a:srgbClr val="F26B43"/>
          </p15:clr>
        </p15:guide>
        <p15:guide id="4" orient="horz" pos="232">
          <p15:clr>
            <a:srgbClr val="F26B43"/>
          </p15:clr>
        </p15:guide>
        <p15:guide id="5" orient="horz" pos="4065">
          <p15:clr>
            <a:srgbClr val="F26B43"/>
          </p15:clr>
        </p15:guide>
        <p15:guide id="8" pos="5178">
          <p15:clr>
            <a:srgbClr val="F26B43"/>
          </p15:clr>
        </p15:guide>
        <p15:guide id="9" pos="4951">
          <p15:clr>
            <a:srgbClr val="F26B43"/>
          </p15:clr>
        </p15:guide>
        <p15:guide id="10" pos="2729">
          <p15:clr>
            <a:srgbClr val="F26B43"/>
          </p15:clr>
        </p15:guide>
        <p15:guide id="11" pos="250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84654C-696F-CC47-A217-D3C6D45DA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692266"/>
            <a:ext cx="4852517" cy="121879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5AC702-3597-BD49-89BE-31F44B38C9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08584" y="2003213"/>
            <a:ext cx="3494087" cy="12187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90825DC-6C7A-9641-AC60-A3D80364E4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9425" y="3264582"/>
            <a:ext cx="2743200" cy="416831"/>
          </a:xfrm>
          <a:prstGeom prst="rect">
            <a:avLst/>
          </a:prstGeom>
          <a:noFill/>
        </p:spPr>
        <p:txBody>
          <a:bodyPr vert="horz" lIns="0" tIns="0" rIns="0" bIns="108000" rtlCol="0" anchor="b" anchorCtr="0">
            <a:spAutoFit/>
          </a:bodyPr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AU"/>
              <a:t>18 January 2022</a:t>
            </a:r>
          </a:p>
        </p:txBody>
      </p:sp>
    </p:spTree>
    <p:extLst>
      <p:ext uri="{BB962C8B-B14F-4D97-AF65-F5344CB8AC3E}">
        <p14:creationId xmlns:p14="http://schemas.microsoft.com/office/powerpoint/2010/main" val="1261346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-144000" algn="l" defTabSz="914400" rtl="0" eaLnBrk="1" latinLnBrk="0" hangingPunct="1">
        <a:lnSpc>
          <a:spcPct val="110000"/>
        </a:lnSpc>
        <a:spcBef>
          <a:spcPts val="800"/>
        </a:spcBef>
        <a:buClr>
          <a:schemeClr val="accent1"/>
        </a:buClr>
        <a:buSzPct val="12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110000"/>
        </a:lnSpc>
        <a:spcBef>
          <a:spcPts val="800"/>
        </a:spcBef>
        <a:buClr>
          <a:schemeClr val="accent1"/>
        </a:buClr>
        <a:buFont typeface="System Font Regular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110000"/>
        </a:lnSpc>
        <a:spcBef>
          <a:spcPts val="800"/>
        </a:spcBef>
        <a:buClr>
          <a:schemeClr val="accent1"/>
        </a:buClr>
        <a:buSzPct val="120000"/>
        <a:buFont typeface="System Font Regular"/>
        <a:buChar char="›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10000"/>
        </a:lnSpc>
        <a:spcBef>
          <a:spcPts val="1600"/>
        </a:spcBef>
        <a:buFont typeface="Arial" panose="020B0604020202020204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02">
          <p15:clr>
            <a:srgbClr val="F26B43"/>
          </p15:clr>
        </p15:guide>
        <p15:guide id="3" pos="7378">
          <p15:clr>
            <a:srgbClr val="F26B43"/>
          </p15:clr>
        </p15:guide>
        <p15:guide id="4" orient="horz" pos="300">
          <p15:clr>
            <a:srgbClr val="F26B43"/>
          </p15:clr>
        </p15:guide>
        <p15:guide id="5" orient="horz" pos="4065">
          <p15:clr>
            <a:srgbClr val="F26B43"/>
          </p15:clr>
        </p15:guide>
        <p15:guide id="6" orient="horz" pos="231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nsw.gov.au/money-and-taxes/fines-and-fees/advocate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rlc.org.au/training/resources/fines/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rlc.org.au/training/resources/evictions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galaid.nsw.gov.au/" TargetMode="External"/><Relationship Id="rId2" Type="http://schemas.openxmlformats.org/officeDocument/2006/relationships/hyperlink" Target="http://www.clcs.org.au/legal-help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theshopfront.org" TargetMode="External"/><Relationship Id="rId4" Type="http://schemas.openxmlformats.org/officeDocument/2006/relationships/hyperlink" Target="https://www.piac.asn.au/legal-help/hpls-clinic-times-locations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education@rlc.org.au" TargetMode="External"/><Relationship Id="rId2" Type="http://schemas.openxmlformats.org/officeDocument/2006/relationships/hyperlink" Target="http://rlc.org.au/trainin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revenue.nsw.gov.au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credit@rlc.org.a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FEF039B2-2643-1D43-9B02-99C1E31E6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3264582"/>
            <a:ext cx="4660986" cy="1994392"/>
          </a:xfrm>
        </p:spPr>
        <p:txBody>
          <a:bodyPr/>
          <a:lstStyle/>
          <a:p>
            <a:r>
              <a:rPr lang="en-US" sz="4800" dirty="0">
                <a:latin typeface="Bahnschrift SemiBold Condensed" panose="020B0502040204020203" pitchFamily="34" charset="0"/>
              </a:rPr>
              <a:t>F</a:t>
            </a:r>
            <a:r>
              <a:rPr lang="en-AU" sz="4800" dirty="0" err="1">
                <a:latin typeface="Bahnschrift SemiBold Condensed" panose="020B0502040204020203" pitchFamily="34" charset="0"/>
              </a:rPr>
              <a:t>ines</a:t>
            </a:r>
            <a:r>
              <a:rPr lang="en-AU" sz="4800" dirty="0">
                <a:latin typeface="Bahnschrift SemiBold Condensed" panose="020B0502040204020203" pitchFamily="34" charset="0"/>
              </a:rPr>
              <a:t> &amp; Penalty Notices 2: Instalments, Waivers &amp; WDOs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62D11AF-9168-B440-BFCC-7373B461CA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425" y="2847751"/>
            <a:ext cx="2743200" cy="416831"/>
          </a:xfrm>
        </p:spPr>
        <p:txBody>
          <a:bodyPr/>
          <a:lstStyle/>
          <a:p>
            <a:r>
              <a:rPr lang="en-AU" dirty="0">
                <a:latin typeface="Bahnschrift" panose="020B0502040204020203" pitchFamily="34" charset="0"/>
              </a:rPr>
              <a:t>29 November 2023</a:t>
            </a:r>
          </a:p>
        </p:txBody>
      </p:sp>
    </p:spTree>
    <p:extLst>
      <p:ext uri="{BB962C8B-B14F-4D97-AF65-F5344CB8AC3E}">
        <p14:creationId xmlns:p14="http://schemas.microsoft.com/office/powerpoint/2010/main" val="3953005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9DE533C-A041-B347-AB18-C841C6B8A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Bahnschrift SemiBold Condensed" panose="020B0502040204020203" pitchFamily="34" charset="0"/>
              </a:rPr>
              <a:t>Fine Collection Process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40FA6E-E7C4-B047-9D4E-E0C78B42BC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/>
              <a:pPr/>
              <a:t>10</a:t>
            </a:fld>
            <a:endParaRPr lang="en-AU"/>
          </a:p>
        </p:txBody>
      </p:sp>
      <p:sp>
        <p:nvSpPr>
          <p:cNvPr id="11" name="Footer Placeholder 6">
            <a:extLst>
              <a:ext uri="{FF2B5EF4-FFF2-40B4-BE49-F238E27FC236}">
                <a16:creationId xmlns:a16="http://schemas.microsoft.com/office/drawing/2014/main" id="{BDD7C5AA-B507-1842-989E-D8007896B7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677425" y="6343264"/>
            <a:ext cx="4676375" cy="138499"/>
          </a:xfrm>
        </p:spPr>
        <p:txBody>
          <a:bodyPr/>
          <a:lstStyle/>
          <a:p>
            <a:r>
              <a:rPr lang="en-AU" dirty="0">
                <a:latin typeface="Bahnschrift" panose="020B0502040204020203" pitchFamily="34" charset="0"/>
              </a:rPr>
              <a:t>Fines &amp; Penalty Notices 2 - November 2023</a:t>
            </a:r>
          </a:p>
        </p:txBody>
      </p:sp>
      <p:sp>
        <p:nvSpPr>
          <p:cNvPr id="8" name="Rectangle 7"/>
          <p:cNvSpPr/>
          <p:nvPr/>
        </p:nvSpPr>
        <p:spPr>
          <a:xfrm>
            <a:off x="290945" y="6116584"/>
            <a:ext cx="1203210" cy="540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777" y="6067200"/>
            <a:ext cx="1017842" cy="569991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0B6F543-00C9-0FB7-CB43-C117EDFE2E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5719672"/>
              </p:ext>
            </p:extLst>
          </p:nvPr>
        </p:nvGraphicFramePr>
        <p:xfrm>
          <a:off x="2731362" y="1219567"/>
          <a:ext cx="6729273" cy="4418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03263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9A6ADBD-656B-504A-8650-DC9A3AB78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hnschrift SemiBold Condensed" panose="020B0502040204020203" pitchFamily="34" charset="0"/>
              </a:rPr>
              <a:t>Enforcement Options</a:t>
            </a:r>
            <a:endParaRPr lang="en-AU" dirty="0">
              <a:latin typeface="Bahnschrift SemiBold Condensed" panose="020B0502040204020203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DD7C5AA-B507-1842-989E-D8007896B7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677425" y="6343264"/>
            <a:ext cx="4676375" cy="138499"/>
          </a:xfrm>
        </p:spPr>
        <p:txBody>
          <a:bodyPr/>
          <a:lstStyle/>
          <a:p>
            <a:r>
              <a:rPr lang="en-AU" dirty="0">
                <a:latin typeface="Bahnschrift" panose="020B0502040204020203" pitchFamily="34" charset="0"/>
              </a:rPr>
              <a:t>Fines &amp; Penalty Notices 2 - November 2023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407BE50-9EF5-9E43-B992-B43A1A0E03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/>
              <a:pPr/>
              <a:t>11</a:t>
            </a:fld>
            <a:endParaRPr lang="en-AU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3DBDE09-B6D6-3147-A17B-FA3BE06ACC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5" y="1916113"/>
            <a:ext cx="11233150" cy="3825781"/>
          </a:xfrm>
        </p:spPr>
        <p:txBody>
          <a:bodyPr numCol="3">
            <a:noAutofit/>
          </a:bodyPr>
          <a:lstStyle/>
          <a:p>
            <a:pPr fontAlgn="base"/>
            <a:r>
              <a:rPr lang="en-AU" sz="2000" b="1" dirty="0">
                <a:latin typeface="Bahnschrift" panose="020B0502040204020203" pitchFamily="34" charset="0"/>
              </a:rPr>
              <a:t>Transport NSW Restrictions</a:t>
            </a:r>
            <a:endParaRPr lang="en-AU" sz="2000" dirty="0">
              <a:latin typeface="Bahnschrift" panose="020B0502040204020203" pitchFamily="34" charset="0"/>
            </a:endParaRPr>
          </a:p>
          <a:p>
            <a:pPr lvl="1" fontAlgn="base"/>
            <a:r>
              <a:rPr lang="en-AU" sz="2000" dirty="0">
                <a:latin typeface="Bahnschrift" panose="020B0502040204020203" pitchFamily="34" charset="0"/>
              </a:rPr>
              <a:t>Drivers Licence Suspension</a:t>
            </a:r>
          </a:p>
          <a:p>
            <a:pPr lvl="1" fontAlgn="base"/>
            <a:r>
              <a:rPr lang="en-AU" sz="2000" dirty="0">
                <a:latin typeface="Bahnschrift" panose="020B0502040204020203" pitchFamily="34" charset="0"/>
              </a:rPr>
              <a:t>Vehicle Registration Cancellation</a:t>
            </a:r>
          </a:p>
          <a:p>
            <a:pPr lvl="1" fontAlgn="base"/>
            <a:r>
              <a:rPr lang="en-AU" sz="2000" dirty="0">
                <a:latin typeface="Bahnschrift" panose="020B0502040204020203" pitchFamily="34" charset="0"/>
              </a:rPr>
              <a:t>Customer Business Restriction.</a:t>
            </a:r>
          </a:p>
          <a:p>
            <a:pPr lvl="1" fontAlgn="base"/>
            <a:endParaRPr lang="en-AU" sz="2000" dirty="0">
              <a:latin typeface="Bahnschrift" panose="020B0502040204020203" pitchFamily="34" charset="0"/>
            </a:endParaRPr>
          </a:p>
          <a:p>
            <a:pPr marL="0" lvl="1" indent="0" fontAlgn="base">
              <a:buNone/>
            </a:pPr>
            <a:r>
              <a:rPr lang="en-AU" sz="2000" dirty="0">
                <a:latin typeface="Bahnschrift" panose="020B0502040204020203" pitchFamily="34" charset="0"/>
              </a:rPr>
              <a:t>$40 fee per action to each overdue fine.</a:t>
            </a:r>
          </a:p>
          <a:p>
            <a:pPr marL="0" lvl="1" indent="0" fontAlgn="base">
              <a:buNone/>
            </a:pPr>
            <a:r>
              <a:rPr lang="en-AU" sz="2000" b="1" dirty="0">
                <a:latin typeface="Bahnschrift" panose="020B0502040204020203" pitchFamily="34" charset="0"/>
              </a:rPr>
              <a:t>Civil Action</a:t>
            </a:r>
          </a:p>
          <a:p>
            <a:pPr lvl="1" fontAlgn="base"/>
            <a:r>
              <a:rPr lang="en-AU" sz="2000" dirty="0">
                <a:latin typeface="Bahnschrift" panose="020B0502040204020203" pitchFamily="34" charset="0"/>
              </a:rPr>
              <a:t>Garnishee order</a:t>
            </a:r>
          </a:p>
          <a:p>
            <a:pPr lvl="1" fontAlgn="base"/>
            <a:r>
              <a:rPr lang="en-AU" sz="2000" dirty="0">
                <a:latin typeface="Bahnschrift" panose="020B0502040204020203" pitchFamily="34" charset="0"/>
              </a:rPr>
              <a:t>Property seizure order</a:t>
            </a:r>
          </a:p>
          <a:p>
            <a:pPr lvl="1" fontAlgn="base"/>
            <a:r>
              <a:rPr lang="en-AU" sz="2000" dirty="0">
                <a:latin typeface="Bahnschrift" panose="020B0502040204020203" pitchFamily="34" charset="0"/>
              </a:rPr>
              <a:t>Examination Order</a:t>
            </a:r>
          </a:p>
          <a:p>
            <a:pPr lvl="1" fontAlgn="base"/>
            <a:r>
              <a:rPr lang="en-AU" sz="2000" dirty="0">
                <a:latin typeface="Bahnschrift" panose="020B0502040204020203" pitchFamily="34" charset="0"/>
              </a:rPr>
              <a:t>Charge on land.</a:t>
            </a:r>
          </a:p>
          <a:p>
            <a:pPr marL="0" lvl="1" indent="0" fontAlgn="base">
              <a:buNone/>
            </a:pPr>
            <a:endParaRPr lang="en-AU" sz="2000" dirty="0">
              <a:latin typeface="Bahnschrift" panose="020B0502040204020203" pitchFamily="34" charset="0"/>
            </a:endParaRPr>
          </a:p>
          <a:p>
            <a:pPr marL="0" lvl="1" indent="0" fontAlgn="base">
              <a:buNone/>
            </a:pPr>
            <a:r>
              <a:rPr lang="en-AU" sz="2000" dirty="0">
                <a:latin typeface="Bahnschrift" panose="020B0502040204020203" pitchFamily="34" charset="0"/>
              </a:rPr>
              <a:t>$65 fee per action to each overdue fine.</a:t>
            </a:r>
          </a:p>
          <a:p>
            <a:pPr marL="0" lvl="1" indent="0" fontAlgn="base">
              <a:buNone/>
            </a:pPr>
            <a:endParaRPr lang="en-AU" sz="2000" dirty="0">
              <a:latin typeface="Bahnschrift" panose="020B0502040204020203" pitchFamily="34" charset="0"/>
            </a:endParaRPr>
          </a:p>
          <a:p>
            <a:pPr marL="0" lvl="1" indent="0" fontAlgn="base">
              <a:buNone/>
            </a:pPr>
            <a:r>
              <a:rPr lang="en-AU" sz="2000" b="1" dirty="0">
                <a:latin typeface="Bahnschrift" panose="020B0502040204020203" pitchFamily="34" charset="0"/>
              </a:rPr>
              <a:t>Community Service</a:t>
            </a:r>
          </a:p>
          <a:p>
            <a:pPr lvl="1" fontAlgn="base"/>
            <a:r>
              <a:rPr lang="en-AU" sz="2000" dirty="0">
                <a:latin typeface="Bahnschrift" panose="020B0502040204020203" pitchFamily="34" charset="0"/>
              </a:rPr>
              <a:t>Community service order </a:t>
            </a:r>
            <a:br>
              <a:rPr lang="en-AU" sz="2000" dirty="0">
                <a:latin typeface="Bahnschrift" panose="020B0502040204020203" pitchFamily="34" charset="0"/>
              </a:rPr>
            </a:br>
            <a:r>
              <a:rPr lang="en-AU" sz="2000" dirty="0">
                <a:latin typeface="Bahnschrift" panose="020B0502040204020203" pitchFamily="34" charset="0"/>
              </a:rPr>
              <a:t>or</a:t>
            </a:r>
          </a:p>
          <a:p>
            <a:pPr lvl="1" fontAlgn="base"/>
            <a:r>
              <a:rPr lang="en-AU" sz="2000" dirty="0">
                <a:latin typeface="Bahnschrift" panose="020B0502040204020203" pitchFamily="34" charset="0"/>
              </a:rPr>
              <a:t>Community Corrections Order.</a:t>
            </a:r>
          </a:p>
        </p:txBody>
      </p:sp>
      <p:sp>
        <p:nvSpPr>
          <p:cNvPr id="9" name="Rectangle 8"/>
          <p:cNvSpPr/>
          <p:nvPr/>
        </p:nvSpPr>
        <p:spPr>
          <a:xfrm>
            <a:off x="290945" y="6116584"/>
            <a:ext cx="1203210" cy="540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777" y="6067200"/>
            <a:ext cx="1017842" cy="56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761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1FEF3-5513-EAB5-BFCF-36FB83E54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2781300"/>
            <a:ext cx="3231442" cy="1828193"/>
          </a:xfrm>
        </p:spPr>
        <p:txBody>
          <a:bodyPr/>
          <a:lstStyle/>
          <a:p>
            <a:r>
              <a:rPr lang="en-US" sz="4400" b="1" dirty="0">
                <a:latin typeface="Bahnschrift SemiBold Condensed" panose="020B0502040204020203" pitchFamily="34" charset="0"/>
              </a:rPr>
              <a:t>Revenue NSW Advocacy Hotline</a:t>
            </a:r>
            <a:endParaRPr lang="en-AU" sz="3200" dirty="0">
              <a:latin typeface="Bahnschrift SemiBold Condensed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5643C7-3FFF-7A42-8359-DAF31B99E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4462" y="3075709"/>
            <a:ext cx="6568753" cy="216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807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9A6ADBD-656B-504A-8650-DC9A3AB78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Bahnschrift SemiBold Condensed" panose="020B0502040204020203" pitchFamily="34" charset="0"/>
              </a:rPr>
              <a:t>Advocacy Hotline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407BE50-9EF5-9E43-B992-B43A1A0E03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/>
              <a:pPr/>
              <a:t>13</a:t>
            </a:fld>
            <a:endParaRPr lang="en-AU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3DBDE09-B6D6-3147-A17B-FA3BE06ACC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4" y="1401981"/>
            <a:ext cx="11233150" cy="4339562"/>
          </a:xfrm>
        </p:spPr>
        <p:txBody>
          <a:bodyPr>
            <a:noAutofit/>
          </a:bodyPr>
          <a:lstStyle/>
          <a:p>
            <a:pPr lvl="4" fontAlgn="base"/>
            <a:r>
              <a:rPr lang="en-AU" sz="2000" dirty="0">
                <a:latin typeface="Bahnschrift" panose="020B0502040204020203" pitchFamily="34" charset="0"/>
              </a:rPr>
              <a:t>Registration</a:t>
            </a:r>
          </a:p>
          <a:p>
            <a:pPr fontAlgn="base"/>
            <a:r>
              <a:rPr lang="en-AU" sz="2000" dirty="0">
                <a:latin typeface="Bahnschrift" panose="020B0502040204020203" pitchFamily="34" charset="0"/>
              </a:rPr>
              <a:t>Register as an organisation AND as an individual employee online.</a:t>
            </a:r>
          </a:p>
          <a:p>
            <a:pPr lvl="4" fontAlgn="base"/>
            <a:endParaRPr lang="en-AU" sz="2000" dirty="0">
              <a:latin typeface="Bahnschrift" panose="020B0502040204020203" pitchFamily="34" charset="0"/>
            </a:endParaRPr>
          </a:p>
          <a:p>
            <a:pPr lvl="4" fontAlgn="base"/>
            <a:endParaRPr lang="en-AU" sz="2000" dirty="0">
              <a:latin typeface="Bahnschrift" panose="020B0502040204020203" pitchFamily="34" charset="0"/>
            </a:endParaRPr>
          </a:p>
          <a:p>
            <a:pPr lvl="4" fontAlgn="base"/>
            <a:endParaRPr lang="en-AU" sz="2000" dirty="0">
              <a:latin typeface="Bahnschrift" panose="020B0502040204020203" pitchFamily="34" charset="0"/>
            </a:endParaRPr>
          </a:p>
          <a:p>
            <a:pPr lvl="4" fontAlgn="base"/>
            <a:endParaRPr lang="en-AU" sz="2000" dirty="0">
              <a:latin typeface="Bahnschrift" panose="020B0502040204020203" pitchFamily="34" charset="0"/>
            </a:endParaRPr>
          </a:p>
          <a:p>
            <a:pPr lvl="4" fontAlgn="base"/>
            <a:endParaRPr lang="en-AU" sz="2000" dirty="0">
              <a:latin typeface="Bahnschrift" panose="020B0502040204020203" pitchFamily="34" charset="0"/>
            </a:endParaRPr>
          </a:p>
          <a:p>
            <a:pPr lvl="4" fontAlgn="base"/>
            <a:r>
              <a:rPr lang="en-AU" sz="2000" dirty="0">
                <a:latin typeface="Bahnschrift" panose="020B0502040204020203" pitchFamily="34" charset="0"/>
              </a:rPr>
              <a:t>What can it offer?</a:t>
            </a:r>
          </a:p>
          <a:p>
            <a:pPr lvl="1" fontAlgn="base"/>
            <a:r>
              <a:rPr lang="en-AU" sz="2000" dirty="0">
                <a:latin typeface="Bahnschrift" panose="020B0502040204020203" pitchFamily="34" charset="0"/>
              </a:rPr>
              <a:t>Provide information over the phone and by email</a:t>
            </a:r>
          </a:p>
          <a:p>
            <a:pPr lvl="1" fontAlgn="base"/>
            <a:r>
              <a:rPr lang="en-AU" sz="2000" dirty="0">
                <a:latin typeface="Bahnschrift" panose="020B0502040204020203" pitchFamily="34" charset="0"/>
              </a:rPr>
              <a:t>Dedicated phone number and email address</a:t>
            </a:r>
          </a:p>
          <a:p>
            <a:pPr lvl="1" fontAlgn="base"/>
            <a:r>
              <a:rPr lang="en-AU" sz="2000" dirty="0">
                <a:latin typeface="Bahnschrift" panose="020B0502040204020203" pitchFamily="34" charset="0"/>
              </a:rPr>
              <a:t>Hold on enforcement action (including licence suspensions and business restrictions) to allow time to gather documents and give advice.</a:t>
            </a:r>
          </a:p>
          <a:p>
            <a:pPr lvl="4" fontAlgn="base"/>
            <a:r>
              <a:rPr lang="en-AU" sz="2000" dirty="0">
                <a:latin typeface="Bahnschrift" panose="020B0502040204020203" pitchFamily="34" charset="0"/>
              </a:rPr>
              <a:t>Contact</a:t>
            </a:r>
          </a:p>
          <a:p>
            <a:pPr fontAlgn="base"/>
            <a:r>
              <a:rPr lang="en-AU" sz="2000" dirty="0">
                <a:latin typeface="Bahnschrift" panose="020B0502040204020203" pitchFamily="34" charset="0"/>
              </a:rPr>
              <a:t>1300 135 627</a:t>
            </a:r>
          </a:p>
          <a:p>
            <a:pPr fontAlgn="base"/>
            <a:r>
              <a:rPr lang="en-AU" sz="2000" dirty="0">
                <a:latin typeface="Bahnschrift" panose="020B0502040204020203" pitchFamily="34" charset="0"/>
                <a:hlinkClick r:id="rId2"/>
              </a:rPr>
              <a:t>www.nsw.gov.au/money-and-taxes/fines-and-fees/advocates</a:t>
            </a:r>
            <a:r>
              <a:rPr lang="en-AU" sz="2000" dirty="0">
                <a:latin typeface="Bahnschrift" panose="020B0502040204020203" pitchFamily="34" charset="0"/>
              </a:rPr>
              <a:t> </a:t>
            </a:r>
          </a:p>
        </p:txBody>
      </p:sp>
      <p:sp>
        <p:nvSpPr>
          <p:cNvPr id="11" name="Footer Placeholder 6">
            <a:extLst>
              <a:ext uri="{FF2B5EF4-FFF2-40B4-BE49-F238E27FC236}">
                <a16:creationId xmlns:a16="http://schemas.microsoft.com/office/drawing/2014/main" id="{BDD7C5AA-B507-1842-989E-D8007896B7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677425" y="6343264"/>
            <a:ext cx="4676375" cy="138499"/>
          </a:xfrm>
        </p:spPr>
        <p:txBody>
          <a:bodyPr/>
          <a:lstStyle/>
          <a:p>
            <a:r>
              <a:rPr lang="en-AU" dirty="0">
                <a:latin typeface="Bahnschrift" panose="020B0502040204020203" pitchFamily="34" charset="0"/>
              </a:rPr>
              <a:t>Fines &amp; Penalty Notices 2 - November 2023</a:t>
            </a:r>
          </a:p>
        </p:txBody>
      </p:sp>
      <p:sp>
        <p:nvSpPr>
          <p:cNvPr id="9" name="Rectangle 8"/>
          <p:cNvSpPr/>
          <p:nvPr/>
        </p:nvSpPr>
        <p:spPr>
          <a:xfrm>
            <a:off x="290945" y="6116584"/>
            <a:ext cx="1203210" cy="540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777" y="6067200"/>
            <a:ext cx="1017842" cy="56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276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1FEF3-5513-EAB5-BFCF-36FB83E54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2781300"/>
            <a:ext cx="3231442" cy="1218795"/>
          </a:xfrm>
        </p:spPr>
        <p:txBody>
          <a:bodyPr/>
          <a:lstStyle/>
          <a:p>
            <a:r>
              <a:rPr lang="en-US" sz="4400" b="1" dirty="0">
                <a:latin typeface="Bahnschrift SemiBold Condensed" panose="020B0502040204020203" pitchFamily="34" charset="0"/>
              </a:rPr>
              <a:t>Options for Managing Fines</a:t>
            </a:r>
            <a:endParaRPr lang="en-AU" sz="3200" dirty="0">
              <a:latin typeface="Bahnschrift SemiBold Condensed" panose="020B05020402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D78E9A-436F-9F44-B9F7-3D269DF4FF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2698" y="1855827"/>
            <a:ext cx="6284293" cy="500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629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421F0-76E1-3E76-BBA3-95190DE4E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hnschrift SemiBold Condensed" panose="020B0502040204020203" pitchFamily="34" charset="0"/>
              </a:rPr>
              <a:t>Payment Options</a:t>
            </a:r>
            <a:endParaRPr lang="en-AU" dirty="0">
              <a:latin typeface="Bahnschrift SemiBold Condensed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C864F2-6C07-E913-5E3C-B78548F092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dirty="0">
                <a:latin typeface="Bahnschrift" panose="020B0502040204020203" pitchFamily="34" charset="0"/>
              </a:rPr>
              <a:t>Fines &amp; Penalty Notices 2 - November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9545B1-1DC0-B21D-0F48-7CEF991BC2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15</a:t>
            </a:fld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0CE8C0-3F4F-F09E-3AB1-A9B5FFB5F4A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400" dirty="0">
                <a:latin typeface="Bahnschrift" panose="020B0502040204020203" pitchFamily="34" charset="0"/>
              </a:rPr>
              <a:t>None of these options impact demerit points!</a:t>
            </a:r>
          </a:p>
          <a:p>
            <a:endParaRPr lang="en-US" sz="2400" dirty="0">
              <a:latin typeface="Bahnschrift" panose="020B0502040204020203" pitchFamily="34" charset="0"/>
            </a:endParaRPr>
          </a:p>
          <a:p>
            <a:r>
              <a:rPr lang="en-US" sz="2400" dirty="0">
                <a:latin typeface="Bahnschrift" panose="020B0502040204020203" pitchFamily="34" charset="0"/>
              </a:rPr>
              <a:t>A financial counsellor may be able to assist with debts generally.</a:t>
            </a:r>
            <a:endParaRPr lang="en-AU" sz="2400" dirty="0">
              <a:latin typeface="Bahnschrift" panose="020B0502040204020203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8010193-26B0-FFFA-9CDD-2EDD085C3D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1" fontAlgn="base"/>
            <a:r>
              <a:rPr lang="en-AU" sz="2400" dirty="0">
                <a:latin typeface="Bahnschrift" panose="020B0502040204020203" pitchFamily="34" charset="0"/>
              </a:rPr>
              <a:t>Pay as a lump sum</a:t>
            </a:r>
            <a:br>
              <a:rPr lang="en-AU" sz="2400" dirty="0">
                <a:latin typeface="Bahnschrift" panose="020B0502040204020203" pitchFamily="34" charset="0"/>
              </a:rPr>
            </a:br>
            <a:endParaRPr lang="en-AU" sz="2400" dirty="0">
              <a:latin typeface="Bahnschrift" panose="020B0502040204020203" pitchFamily="34" charset="0"/>
            </a:endParaRPr>
          </a:p>
          <a:p>
            <a:pPr lvl="1" fontAlgn="base"/>
            <a:r>
              <a:rPr lang="en-AU" sz="2400" dirty="0">
                <a:latin typeface="Bahnschrift" panose="020B0502040204020203" pitchFamily="34" charset="0"/>
              </a:rPr>
              <a:t>Apply for a payment plan</a:t>
            </a:r>
          </a:p>
          <a:p>
            <a:pPr lvl="2" fontAlgn="base"/>
            <a:r>
              <a:rPr lang="en-AU" sz="2400" dirty="0">
                <a:latin typeface="Bahnschrift" panose="020B0502040204020203" pitchFamily="34" charset="0"/>
              </a:rPr>
              <a:t>with </a:t>
            </a:r>
            <a:r>
              <a:rPr lang="en-AU" sz="2400" dirty="0" err="1">
                <a:latin typeface="Bahnschrift" panose="020B0502040204020203" pitchFamily="34" charset="0"/>
              </a:rPr>
              <a:t>Centrepay</a:t>
            </a:r>
            <a:r>
              <a:rPr lang="en-AU" sz="2400" dirty="0">
                <a:latin typeface="Bahnschrift" panose="020B0502040204020203" pitchFamily="34" charset="0"/>
              </a:rPr>
              <a:t> or direct payment</a:t>
            </a:r>
            <a:br>
              <a:rPr lang="en-AU" sz="2400" dirty="0">
                <a:latin typeface="Bahnschrift" panose="020B0502040204020203" pitchFamily="34" charset="0"/>
              </a:rPr>
            </a:br>
            <a:endParaRPr lang="en-AU" sz="2400" dirty="0">
              <a:latin typeface="Bahnschrift" panose="020B0502040204020203" pitchFamily="34" charset="0"/>
            </a:endParaRPr>
          </a:p>
          <a:p>
            <a:pPr lvl="1" fontAlgn="base"/>
            <a:r>
              <a:rPr lang="en-AU" sz="2400" dirty="0">
                <a:latin typeface="Bahnschrift" panose="020B0502040204020203" pitchFamily="34" charset="0"/>
              </a:rPr>
              <a:t>Reduce amount to pay by 50% (eligibility criteria apply).</a:t>
            </a:r>
          </a:p>
        </p:txBody>
      </p:sp>
    </p:spTree>
    <p:extLst>
      <p:ext uri="{BB962C8B-B14F-4D97-AF65-F5344CB8AC3E}">
        <p14:creationId xmlns:p14="http://schemas.microsoft.com/office/powerpoint/2010/main" val="832312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6A97A-7BFA-0362-C09A-3B28D8F2B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hnschrift SemiBold Condensed" panose="020B0502040204020203" pitchFamily="34" charset="0"/>
              </a:rPr>
              <a:t>Non-Payment Options – Part 1</a:t>
            </a:r>
            <a:endParaRPr lang="en-AU" dirty="0">
              <a:latin typeface="Bahnschrift SemiBold Condensed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B2AC08-4AE1-BB4E-8F99-DA1E22E6AE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dirty="0">
                <a:latin typeface="Bahnschrift" panose="020B0502040204020203" pitchFamily="34" charset="0"/>
              </a:rPr>
              <a:t>Fines &amp; Penalty Notices 2 - November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F4A545-2D2C-3B11-DFF7-D57909FCED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16</a:t>
            </a:fld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14C5C8-CA92-9DBD-270D-B735FDC4EC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5" y="1546167"/>
            <a:ext cx="11233150" cy="4222808"/>
          </a:xfrm>
        </p:spPr>
        <p:txBody>
          <a:bodyPr/>
          <a:lstStyle/>
          <a:p>
            <a:r>
              <a:rPr lang="en-US" sz="2400" b="1" dirty="0">
                <a:latin typeface="Bahnschrift" panose="020B0502040204020203" pitchFamily="34" charset="0"/>
              </a:rPr>
              <a:t>Work and Development Order</a:t>
            </a:r>
          </a:p>
          <a:p>
            <a:pPr lvl="1" fontAlgn="base"/>
            <a:r>
              <a:rPr lang="en-AU" sz="2000" dirty="0">
                <a:latin typeface="Bahnschrift" panose="020B0502040204020203" pitchFamily="34" charset="0"/>
              </a:rPr>
              <a:t>Unpaid work, courses, counselling and other activities to ‘pay off’ fines</a:t>
            </a:r>
            <a:br>
              <a:rPr lang="en-AU" sz="2000" dirty="0">
                <a:latin typeface="Bahnschrift" panose="020B0502040204020203" pitchFamily="34" charset="0"/>
              </a:rPr>
            </a:br>
            <a:endParaRPr lang="en-AU" sz="2000" dirty="0">
              <a:latin typeface="Bahnschrift" panose="020B0502040204020203" pitchFamily="34" charset="0"/>
            </a:endParaRPr>
          </a:p>
          <a:p>
            <a:pPr lvl="1" fontAlgn="base"/>
            <a:r>
              <a:rPr lang="en-AU" sz="2000" dirty="0">
                <a:latin typeface="Bahnschrift" panose="020B0502040204020203" pitchFamily="34" charset="0"/>
              </a:rPr>
              <a:t>Up to a max $1000 per month</a:t>
            </a:r>
            <a:br>
              <a:rPr lang="en-AU" sz="2000" dirty="0">
                <a:latin typeface="Bahnschrift" panose="020B0502040204020203" pitchFamily="34" charset="0"/>
              </a:rPr>
            </a:br>
            <a:endParaRPr lang="en-AU" sz="2000" dirty="0">
              <a:latin typeface="Bahnschrift" panose="020B0502040204020203" pitchFamily="34" charset="0"/>
            </a:endParaRPr>
          </a:p>
          <a:p>
            <a:pPr lvl="1" fontAlgn="base"/>
            <a:r>
              <a:rPr lang="en-AU" sz="2000" dirty="0">
                <a:latin typeface="Bahnschrift" panose="020B0502040204020203" pitchFamily="34" charset="0"/>
              </a:rPr>
              <a:t>Sponsor must apply to Revenue NSW and report monthly</a:t>
            </a:r>
          </a:p>
          <a:p>
            <a:pPr marL="0" lvl="1" indent="0" fontAlgn="base">
              <a:buNone/>
            </a:pPr>
            <a:r>
              <a:rPr lang="en-AU" sz="2000" b="1" dirty="0">
                <a:latin typeface="Bahnschrift" panose="020B0502040204020203" pitchFamily="34" charset="0"/>
              </a:rPr>
              <a:t>Eligibility criteria (one of these):</a:t>
            </a:r>
          </a:p>
          <a:p>
            <a:pPr lvl="2" fontAlgn="base">
              <a:buFont typeface="Arial" panose="020B0604020202020204" pitchFamily="34" charset="0"/>
              <a:buChar char="•"/>
            </a:pPr>
            <a:r>
              <a:rPr lang="en-AU" sz="2000" dirty="0">
                <a:latin typeface="Bahnschrift" panose="020B0502040204020203" pitchFamily="34" charset="0"/>
              </a:rPr>
              <a:t>Under 18</a:t>
            </a:r>
            <a:br>
              <a:rPr lang="en-AU" sz="2000" dirty="0">
                <a:latin typeface="Bahnschrift" panose="020B0502040204020203" pitchFamily="34" charset="0"/>
              </a:rPr>
            </a:br>
            <a:endParaRPr lang="en-AU" sz="2000" dirty="0">
              <a:latin typeface="Bahnschrift" panose="020B0502040204020203" pitchFamily="34" charset="0"/>
            </a:endParaRPr>
          </a:p>
          <a:p>
            <a:pPr lvl="2" fontAlgn="base">
              <a:buFont typeface="Arial" panose="020B0604020202020204" pitchFamily="34" charset="0"/>
              <a:buChar char="•"/>
            </a:pPr>
            <a:r>
              <a:rPr lang="en-AU" sz="2000" dirty="0">
                <a:latin typeface="Bahnschrift" panose="020B0502040204020203" pitchFamily="34" charset="0"/>
              </a:rPr>
              <a:t>Serious financial hardship</a:t>
            </a:r>
            <a:br>
              <a:rPr lang="en-AU" sz="2000" dirty="0">
                <a:latin typeface="Bahnschrift" panose="020B0502040204020203" pitchFamily="34" charset="0"/>
              </a:rPr>
            </a:br>
            <a:endParaRPr lang="en-AU" sz="2000" dirty="0">
              <a:latin typeface="Bahnschrift" panose="020B0502040204020203" pitchFamily="34" charset="0"/>
            </a:endParaRPr>
          </a:p>
          <a:p>
            <a:pPr lvl="2" fontAlgn="base">
              <a:buFont typeface="Arial" panose="020B0604020202020204" pitchFamily="34" charset="0"/>
              <a:buChar char="•"/>
            </a:pPr>
            <a:r>
              <a:rPr lang="en-AU" sz="2000" dirty="0">
                <a:latin typeface="Bahnschrift" panose="020B0502040204020203" pitchFamily="34" charset="0"/>
              </a:rPr>
              <a:t>Receiving Centrelink</a:t>
            </a:r>
            <a:br>
              <a:rPr lang="en-AU" sz="2000" dirty="0">
                <a:latin typeface="Bahnschrift" panose="020B0502040204020203" pitchFamily="34" charset="0"/>
              </a:rPr>
            </a:br>
            <a:endParaRPr lang="en-AU" sz="2000" dirty="0">
              <a:latin typeface="Bahnschrift" panose="020B0502040204020203" pitchFamily="34" charset="0"/>
            </a:endParaRPr>
          </a:p>
          <a:p>
            <a:pPr lvl="2" fontAlgn="base">
              <a:buFont typeface="Arial" panose="020B0604020202020204" pitchFamily="34" charset="0"/>
              <a:buChar char="•"/>
            </a:pPr>
            <a:r>
              <a:rPr lang="en-AU" sz="2000" dirty="0">
                <a:latin typeface="Bahnschrift" panose="020B0502040204020203" pitchFamily="34" charset="0"/>
              </a:rPr>
              <a:t>Experiencing homelessness</a:t>
            </a:r>
            <a:br>
              <a:rPr lang="en-AU" sz="2000" dirty="0">
                <a:latin typeface="Bahnschrift" panose="020B0502040204020203" pitchFamily="34" charset="0"/>
              </a:rPr>
            </a:br>
            <a:br>
              <a:rPr lang="en-AU" sz="2000" dirty="0">
                <a:latin typeface="Bahnschrift" panose="020B0502040204020203" pitchFamily="34" charset="0"/>
              </a:rPr>
            </a:br>
            <a:endParaRPr lang="en-AU" sz="2000" dirty="0">
              <a:latin typeface="Bahnschrift" panose="020B0502040204020203" pitchFamily="34" charset="0"/>
            </a:endParaRPr>
          </a:p>
          <a:p>
            <a:pPr lvl="2" fontAlgn="base">
              <a:buFont typeface="Arial" panose="020B0604020202020204" pitchFamily="34" charset="0"/>
              <a:buChar char="•"/>
            </a:pPr>
            <a:r>
              <a:rPr lang="en-AU" sz="2000" dirty="0">
                <a:latin typeface="Bahnschrift" panose="020B0502040204020203" pitchFamily="34" charset="0"/>
              </a:rPr>
              <a:t>Experiencing mental illness, intellectual disability or cognitive impairment</a:t>
            </a:r>
            <a:br>
              <a:rPr lang="en-AU" sz="2000" dirty="0">
                <a:latin typeface="Bahnschrift" panose="020B0502040204020203" pitchFamily="34" charset="0"/>
              </a:rPr>
            </a:br>
            <a:endParaRPr lang="en-AU" sz="2000" dirty="0">
              <a:latin typeface="Bahnschrift" panose="020B0502040204020203" pitchFamily="34" charset="0"/>
            </a:endParaRPr>
          </a:p>
          <a:p>
            <a:pPr lvl="2" fontAlgn="base">
              <a:buFont typeface="Arial" panose="020B0604020202020204" pitchFamily="34" charset="0"/>
              <a:buChar char="•"/>
            </a:pPr>
            <a:r>
              <a:rPr lang="en-AU" sz="2000" dirty="0">
                <a:latin typeface="Bahnschrift" panose="020B0502040204020203" pitchFamily="34" charset="0"/>
              </a:rPr>
              <a:t>Serious addition to drugs, alcohol or other volatile substances.</a:t>
            </a:r>
          </a:p>
        </p:txBody>
      </p:sp>
    </p:spTree>
    <p:extLst>
      <p:ext uri="{BB962C8B-B14F-4D97-AF65-F5344CB8AC3E}">
        <p14:creationId xmlns:p14="http://schemas.microsoft.com/office/powerpoint/2010/main" val="2779644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9FDA9-783E-E737-1E25-4F30F7F10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hnschrift SemiBold Condensed" panose="020B0502040204020203" pitchFamily="34" charset="0"/>
              </a:rPr>
              <a:t>Non-Payment Options – Part 2</a:t>
            </a:r>
            <a:endParaRPr lang="en-AU" dirty="0">
              <a:latin typeface="Bahnschrift SemiBold Condensed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97D3CD-3E9C-F910-232F-39125B6AAD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dirty="0">
                <a:latin typeface="Bahnschrift" panose="020B0502040204020203" pitchFamily="34" charset="0"/>
              </a:rPr>
              <a:t>Fines &amp; Penalty Notices 2 - November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64FA09-192B-9ADE-7432-4898F849DF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17</a:t>
            </a:fld>
            <a:endParaRPr lang="en-AU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812615-E1E9-266E-4305-2642E44448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2288" y="1459214"/>
            <a:ext cx="7021511" cy="3963811"/>
          </a:xfrm>
        </p:spPr>
        <p:txBody>
          <a:bodyPr/>
          <a:lstStyle/>
          <a:p>
            <a:r>
              <a:rPr lang="en-US" sz="2400" b="1" dirty="0">
                <a:latin typeface="Bahnschrift" panose="020B0502040204020203" pitchFamily="34" charset="0"/>
              </a:rPr>
              <a:t>Waiver, Withdrawal and Internal Review</a:t>
            </a:r>
          </a:p>
          <a:p>
            <a:pPr marL="179388" marR="0" lvl="1" indent="-179388" algn="l" defTabSz="914400" rtl="0" eaLnBrk="1" fontAlgn="base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FF6936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lang="en-AU" sz="2400" dirty="0">
                <a:solidFill>
                  <a:srgbClr val="000000"/>
                </a:solidFill>
                <a:latin typeface="Bahnschrift" panose="020B0502040204020203" pitchFamily="34" charset="0"/>
              </a:rPr>
              <a:t>Specific criteria apply</a:t>
            </a:r>
          </a:p>
          <a:p>
            <a:pPr marL="360000" marR="0" lvl="2" indent="-180000" algn="l" defTabSz="914400" rtl="0" eaLnBrk="1" fontAlgn="base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FF6936"/>
              </a:buClr>
              <a:buSzTx/>
              <a:buFont typeface="System Font Regular"/>
              <a:buChar char="–"/>
              <a:tabLst/>
              <a:defRPr/>
            </a:pPr>
            <a:r>
              <a:rPr lang="en-AU" sz="2400" dirty="0" err="1">
                <a:solidFill>
                  <a:srgbClr val="000000"/>
                </a:solidFill>
                <a:latin typeface="Bahnschrift" panose="020B0502040204020203" pitchFamily="34" charset="0"/>
              </a:rPr>
              <a:t>eg</a:t>
            </a:r>
            <a:r>
              <a:rPr lang="en-AU" sz="2400" dirty="0">
                <a:solidFill>
                  <a:srgbClr val="000000"/>
                </a:solidFill>
                <a:latin typeface="Bahnschrift" panose="020B0502040204020203" pitchFamily="34" charset="0"/>
              </a:rPr>
              <a:t> 24E of Fines Act</a:t>
            </a:r>
            <a:br>
              <a:rPr lang="en-AU" sz="2400" dirty="0">
                <a:solidFill>
                  <a:srgbClr val="000000"/>
                </a:solidFill>
                <a:latin typeface="Bahnschrift" panose="020B0502040204020203" pitchFamily="34" charset="0"/>
              </a:rPr>
            </a:br>
            <a:endParaRPr lang="en-AU" sz="2400" dirty="0">
              <a:solidFill>
                <a:srgbClr val="000000"/>
              </a:solidFill>
              <a:latin typeface="Bahnschrift" panose="020B0502040204020203" pitchFamily="34" charset="0"/>
            </a:endParaRPr>
          </a:p>
          <a:p>
            <a:pPr marL="180000" marR="0" lvl="1" indent="-180000" algn="l" defTabSz="914400" rtl="0" eaLnBrk="1" fontAlgn="base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FF6936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lang="en-AU" sz="2400" dirty="0">
                <a:solidFill>
                  <a:srgbClr val="000000"/>
                </a:solidFill>
                <a:latin typeface="Bahnschrift" panose="020B0502040204020203" pitchFamily="34" charset="0"/>
              </a:rPr>
              <a:t>Special circumstances </a:t>
            </a:r>
          </a:p>
          <a:p>
            <a:pPr marL="360000" marR="0" lvl="2" indent="-180000" algn="l" defTabSz="914400" rtl="0" eaLnBrk="1" fontAlgn="base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FF6936"/>
              </a:buClr>
              <a:buSzTx/>
              <a:buFont typeface="System Font Regular"/>
              <a:buChar char="–"/>
              <a:tabLst/>
              <a:defRPr/>
            </a:pPr>
            <a:r>
              <a:rPr lang="en-AU" sz="2400" dirty="0" err="1">
                <a:solidFill>
                  <a:srgbClr val="000000"/>
                </a:solidFill>
                <a:latin typeface="Bahnschrift" panose="020B0502040204020203" pitchFamily="34" charset="0"/>
              </a:rPr>
              <a:t>eg</a:t>
            </a:r>
            <a:r>
              <a:rPr lang="en-AU" sz="2400" dirty="0">
                <a:solidFill>
                  <a:srgbClr val="000000"/>
                </a:solidFill>
                <a:latin typeface="Bahnschrift" panose="020B0502040204020203" pitchFamily="34" charset="0"/>
              </a:rPr>
              <a:t> not safe to nominate driver due to domestic violence, medical emergency.</a:t>
            </a:r>
          </a:p>
          <a:p>
            <a:pPr marL="0" marR="0" lvl="2" indent="0" algn="l" defTabSz="914400" rtl="0" eaLnBrk="1" fontAlgn="base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FF6936"/>
              </a:buClr>
              <a:buSzTx/>
              <a:buNone/>
              <a:tabLst/>
              <a:defRPr/>
            </a:pPr>
            <a:endParaRPr lang="en-AU" sz="2400" dirty="0">
              <a:solidFill>
                <a:srgbClr val="000000"/>
              </a:solidFill>
              <a:latin typeface="Bahnschrift" panose="020B0502040204020203" pitchFamily="34" charset="0"/>
            </a:endParaRPr>
          </a:p>
          <a:p>
            <a:pPr marL="0" marR="0" lvl="2" indent="0" algn="l" defTabSz="914400" rtl="0" eaLnBrk="1" fontAlgn="base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FF6936"/>
              </a:buClr>
              <a:buSzTx/>
              <a:buNone/>
              <a:tabLst/>
              <a:defRPr/>
            </a:pPr>
            <a:r>
              <a:rPr lang="en-AU" sz="2400" dirty="0">
                <a:solidFill>
                  <a:srgbClr val="000000"/>
                </a:solidFill>
                <a:latin typeface="Bahnschrift" panose="020B0502040204020203" pitchFamily="34" charset="0"/>
              </a:rPr>
              <a:t>Covered in our first Fines webinar (recording online)!</a:t>
            </a:r>
          </a:p>
          <a:p>
            <a:pPr marL="0" marR="0" lvl="1" indent="0" algn="l" defTabSz="914400" rtl="0" eaLnBrk="1" fontAlgn="base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FF6936"/>
              </a:buClr>
              <a:buSzPct val="120000"/>
              <a:buNone/>
              <a:tabLst/>
              <a:defRPr/>
            </a:pP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Bahnschrift" panose="020B0502040204020203" pitchFamily="34" charset="0"/>
            </a:endParaRPr>
          </a:p>
          <a:p>
            <a:endParaRPr lang="en-US" sz="2400" dirty="0">
              <a:latin typeface="Bahnschrift" panose="020B0502040204020203" pitchFamily="34" charset="0"/>
            </a:endParaRPr>
          </a:p>
          <a:p>
            <a:endParaRPr lang="en-US" sz="2400" dirty="0">
              <a:latin typeface="Bahnschrift" panose="020B0502040204020203" pitchFamily="34" charset="0"/>
            </a:endParaRPr>
          </a:p>
          <a:p>
            <a:endParaRPr lang="en-US" sz="20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300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1AB18-8C37-FCA3-4B8B-D1E077C21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hnschrift SemiBold Condensed" panose="020B0502040204020203" pitchFamily="34" charset="0"/>
              </a:rPr>
              <a:t>Non-Payment Options – Part 3</a:t>
            </a:r>
            <a:endParaRPr lang="en-AU" dirty="0">
              <a:latin typeface="Bahnschrift SemiBold Condensed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CBF7D9-9498-DCCC-F44F-01388889DA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dirty="0">
                <a:latin typeface="Bahnschrift" panose="020B0502040204020203" pitchFamily="34" charset="0"/>
              </a:rPr>
              <a:t>Fines &amp; Penalty Notices 2 - November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257195-43D1-4A7B-9E62-9D6084C9D7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18</a:t>
            </a:fld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651DA2-098E-FF27-B1B1-FA4D47D1D7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numCol="1"/>
          <a:lstStyle/>
          <a:p>
            <a:r>
              <a:rPr lang="en-US" sz="2400" b="1" dirty="0">
                <a:latin typeface="Bahnschrift" panose="020B0502040204020203" pitchFamily="34" charset="0"/>
              </a:rPr>
              <a:t>Write off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sz="2400" dirty="0">
                <a:latin typeface="Bahnschrift" panose="020B0502040204020203" pitchFamily="34" charset="0"/>
              </a:rPr>
              <a:t>Due to serious financial, medical or personal circumstances, a person: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AU" sz="2400" dirty="0">
                <a:latin typeface="Bahnschrift" panose="020B0502040204020203" pitchFamily="34" charset="0"/>
              </a:rPr>
              <a:t>Is unable to pay the fine now/or in the future; and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AU" sz="2400" dirty="0">
                <a:latin typeface="Bahnschrift" panose="020B0502040204020203" pitchFamily="34" charset="0"/>
              </a:rPr>
              <a:t>Does not own any goods that can be seized; and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AU" sz="2400" dirty="0">
                <a:latin typeface="Bahnschrift" panose="020B0502040204020203" pitchFamily="34" charset="0"/>
              </a:rPr>
              <a:t>Does not have any income that can be garnished; and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AU" sz="2400" dirty="0">
                <a:latin typeface="Bahnschrift" panose="020B0502040204020203" pitchFamily="34" charset="0"/>
              </a:rPr>
              <a:t>Does not own any property that Revenue NSW can impose a charge on; and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AU" sz="2400" dirty="0">
                <a:latin typeface="Bahnschrift" panose="020B0502040204020203" pitchFamily="34" charset="0"/>
              </a:rPr>
              <a:t>Is not able to do community service (through a CCO) or a WDO is inappropriate.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endParaRPr lang="en-AU" sz="2400" dirty="0">
              <a:latin typeface="Bahnschrift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sz="2400" dirty="0">
                <a:latin typeface="Bahnschrift" panose="020B0502040204020203" pitchFamily="34" charset="0"/>
              </a:rPr>
              <a:t>Streamlined process available for CLCs in NSW – for fine totals under $5,000.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710572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BA028-B0FC-202D-B53E-2CEB11CEE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hnschrift SemiBold Condensed" panose="020B0502040204020203" pitchFamily="34" charset="0"/>
              </a:rPr>
              <a:t>Review Option</a:t>
            </a:r>
            <a:endParaRPr lang="en-AU" dirty="0">
              <a:latin typeface="Bahnschrift SemiBold Condensed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67FF88-7D97-35EF-8C44-C755C32C71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dirty="0">
                <a:latin typeface="Bahnschrift" panose="020B0502040204020203" pitchFamily="34" charset="0"/>
              </a:rPr>
              <a:t>Fines &amp; Penalty Notices 2 - November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1C96E0-196C-FB06-FBD2-0457996D44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19</a:t>
            </a:fld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DDCA4D-97E8-11ED-0555-ACE1E17393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53012" y="1538773"/>
            <a:ext cx="6300787" cy="4392613"/>
          </a:xfrm>
        </p:spPr>
        <p:txBody>
          <a:bodyPr/>
          <a:lstStyle/>
          <a:p>
            <a:pPr lvl="0"/>
            <a:r>
              <a:rPr lang="en-AU" sz="2800" b="1" dirty="0">
                <a:latin typeface="Bahnschrift" panose="020B0502040204020203" pitchFamily="34" charset="0"/>
              </a:rPr>
              <a:t>Hardship Review Board:</a:t>
            </a:r>
          </a:p>
          <a:p>
            <a:pPr lvl="0"/>
            <a:r>
              <a:rPr lang="en-AU" sz="2800" dirty="0">
                <a:latin typeface="Bahnschrift" panose="020B0502040204020203" pitchFamily="34" charset="0"/>
              </a:rPr>
              <a:t>Review of Revenue NSW decisions about:</a:t>
            </a:r>
          </a:p>
          <a:p>
            <a:pPr lvl="1"/>
            <a:r>
              <a:rPr lang="en-AU" sz="2800" dirty="0">
                <a:latin typeface="Bahnschrift" panose="020B0502040204020203" pitchFamily="34" charset="0"/>
              </a:rPr>
              <a:t>A payment plan</a:t>
            </a:r>
          </a:p>
          <a:p>
            <a:pPr lvl="1"/>
            <a:r>
              <a:rPr lang="en-AU" sz="2800" dirty="0">
                <a:latin typeface="Bahnschrift" panose="020B0502040204020203" pitchFamily="34" charset="0"/>
              </a:rPr>
              <a:t>A WDO application or order</a:t>
            </a:r>
          </a:p>
          <a:p>
            <a:pPr lvl="1"/>
            <a:r>
              <a:rPr lang="en-AU" sz="2800" dirty="0">
                <a:latin typeface="Bahnschrift" panose="020B0502040204020203" pitchFamily="34" charset="0"/>
              </a:rPr>
              <a:t>Writing off all or part of an unpaid fine</a:t>
            </a:r>
            <a:endParaRPr lang="en-US" sz="28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688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71;p42">
            <a:extLst>
              <a:ext uri="{FF2B5EF4-FFF2-40B4-BE49-F238E27FC236}">
                <a16:creationId xmlns:a16="http://schemas.microsoft.com/office/drawing/2014/main" id="{EB703317-9FFF-1E0F-415A-3869EB4DD224}"/>
              </a:ext>
            </a:extLst>
          </p:cNvPr>
          <p:cNvSpPr txBox="1">
            <a:spLocks/>
          </p:cNvSpPr>
          <p:nvPr/>
        </p:nvSpPr>
        <p:spPr>
          <a:xfrm>
            <a:off x="4144712" y="4492735"/>
            <a:ext cx="3902579" cy="11418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accent1"/>
              </a:buClr>
              <a:buFont typeface="System Font Regular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accent1"/>
              </a:buClr>
              <a:buSzPct val="120000"/>
              <a:buFont typeface="System Font Regular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16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AU" sz="1800" dirty="0">
                <a:ea typeface="+mj-ea"/>
                <a:cs typeface="+mj-cs"/>
              </a:rPr>
              <a:t>Credit, Debt and Consumer Solicitor</a:t>
            </a:r>
          </a:p>
          <a:p>
            <a:pPr algn="ctr">
              <a:spcBef>
                <a:spcPts val="0"/>
              </a:spcBef>
            </a:pPr>
            <a:r>
              <a:rPr lang="en-AU" sz="1800" dirty="0">
                <a:ea typeface="+mj-ea"/>
                <a:cs typeface="+mj-cs"/>
              </a:rPr>
              <a:t>Redfern Legal Centre  </a:t>
            </a:r>
          </a:p>
        </p:txBody>
      </p:sp>
      <p:sp>
        <p:nvSpPr>
          <p:cNvPr id="9" name="Google Shape;273;p42">
            <a:extLst>
              <a:ext uri="{FF2B5EF4-FFF2-40B4-BE49-F238E27FC236}">
                <a16:creationId xmlns:a16="http://schemas.microsoft.com/office/drawing/2014/main" id="{083B3120-9698-8486-F7B7-ADC8D5F93AA5}"/>
              </a:ext>
            </a:extLst>
          </p:cNvPr>
          <p:cNvSpPr txBox="1">
            <a:spLocks/>
          </p:cNvSpPr>
          <p:nvPr/>
        </p:nvSpPr>
        <p:spPr>
          <a:xfrm>
            <a:off x="4453752" y="3779335"/>
            <a:ext cx="3284497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accent1"/>
              </a:buClr>
              <a:buFont typeface="System Font Regular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accent1"/>
              </a:buClr>
              <a:buSzPct val="120000"/>
              <a:buFont typeface="System Font Regular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16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AU" sz="2800" b="1" dirty="0">
                <a:latin typeface="+mj-lt"/>
                <a:ea typeface="+mj-ea"/>
                <a:cs typeface="+mj-cs"/>
                <a:sym typeface="Bebas Neue"/>
              </a:rPr>
              <a:t>AMELIA KLEIN</a:t>
            </a:r>
          </a:p>
        </p:txBody>
      </p:sp>
      <p:sp>
        <p:nvSpPr>
          <p:cNvPr id="17" name="AutoShape 2" descr="Jasmine Opdam">
            <a:extLst>
              <a:ext uri="{FF2B5EF4-FFF2-40B4-BE49-F238E27FC236}">
                <a16:creationId xmlns:a16="http://schemas.microsoft.com/office/drawing/2014/main" id="{CAD72C32-556C-CFB3-9DE6-8416575EEB1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88727" y="305151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3" name="Picture 2" descr="A person smiling at camera&#10;&#10;Description automatically generated">
            <a:extLst>
              <a:ext uri="{FF2B5EF4-FFF2-40B4-BE49-F238E27FC236}">
                <a16:creationId xmlns:a16="http://schemas.microsoft.com/office/drawing/2014/main" id="{B9BB8B99-A6EE-AAA7-A887-F6B993D91C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grayscl/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647" y="1961271"/>
            <a:ext cx="1904705" cy="1908000"/>
          </a:xfrm>
          <a:prstGeom prst="ellipse">
            <a:avLst/>
          </a:prstGeom>
          <a:ln w="63500" cap="rnd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4658734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3CCEED3-B2F8-354B-927A-DE312B602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Bahnschrift SemiBold Condensed" panose="020B0502040204020203" pitchFamily="34" charset="0"/>
              </a:rPr>
              <a:t>Case Study: Sam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FBD3221-6F11-D443-BF27-3F04C6DBAE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53013" y="1421541"/>
            <a:ext cx="6300787" cy="1828653"/>
          </a:xfrm>
        </p:spPr>
        <p:txBody>
          <a:bodyPr/>
          <a:lstStyle/>
          <a:p>
            <a:pPr marL="90000" indent="-90000" fontAlgn="base"/>
            <a:r>
              <a:rPr lang="en-AU" sz="2000" dirty="0">
                <a:latin typeface="Bahnschrift" panose="020B0502040204020203" pitchFamily="34" charset="0"/>
              </a:rPr>
              <a:t>Sam is a university student who is reliant on Youth Allowance to meet his needs.</a:t>
            </a:r>
          </a:p>
          <a:p>
            <a:pPr marL="90000" indent="-90000" fontAlgn="base"/>
            <a:endParaRPr lang="en-AU" sz="2000" dirty="0">
              <a:latin typeface="Bahnschrift" panose="020B0502040204020203" pitchFamily="34" charset="0"/>
            </a:endParaRPr>
          </a:p>
          <a:p>
            <a:pPr marL="90000" indent="-90000" fontAlgn="base"/>
            <a:r>
              <a:rPr lang="en-AU" sz="2000" dirty="0">
                <a:latin typeface="Bahnschrift" panose="020B0502040204020203" pitchFamily="34" charset="0"/>
              </a:rPr>
              <a:t>He received a fine for running a red light. It is his first demerit offence.</a:t>
            </a:r>
          </a:p>
          <a:p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290945" y="6116584"/>
            <a:ext cx="1203210" cy="540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777" y="6067200"/>
            <a:ext cx="1017842" cy="5699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D88C85-5F12-384D-A8B8-97D6588A1C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7551" y="3250194"/>
            <a:ext cx="5411709" cy="360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9355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3CCEED3-B2F8-354B-927A-DE312B602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Bahnschrift SemiBold Condensed" panose="020B0502040204020203" pitchFamily="34" charset="0"/>
              </a:rPr>
              <a:t>Case Study: Sam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93186CB-6B1D-2D43-8C07-AF1325C498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/>
              <a:pPr/>
              <a:t>21</a:t>
            </a:fld>
            <a:endParaRPr lang="en-AU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FBD3221-6F11-D443-BF27-3F04C6DBAE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53013" y="1421541"/>
            <a:ext cx="6300787" cy="1828653"/>
          </a:xfrm>
        </p:spPr>
        <p:txBody>
          <a:bodyPr/>
          <a:lstStyle/>
          <a:p>
            <a:pPr marL="90000" indent="-90000" fontAlgn="base"/>
            <a:r>
              <a:rPr lang="en-AU" dirty="0">
                <a:latin typeface="Bahnschrift" panose="020B0502040204020203" pitchFamily="34" charset="0"/>
              </a:rPr>
              <a:t>Sam is a university student who is reliant on Youth Allowance to meet his needs.</a:t>
            </a:r>
          </a:p>
          <a:p>
            <a:pPr marL="90000" indent="-90000" fontAlgn="base"/>
            <a:endParaRPr lang="en-AU" dirty="0">
              <a:latin typeface="Bahnschrift" panose="020B0502040204020203" pitchFamily="34" charset="0"/>
            </a:endParaRPr>
          </a:p>
          <a:p>
            <a:pPr marL="90000" indent="-90000" fontAlgn="base"/>
            <a:r>
              <a:rPr lang="en-AU" dirty="0">
                <a:latin typeface="Bahnschrift" panose="020B0502040204020203" pitchFamily="34" charset="0"/>
              </a:rPr>
              <a:t>He received a fine for running a red light. It is his first demerit offence.</a:t>
            </a:r>
          </a:p>
          <a:p>
            <a:endParaRPr lang="en-AU" dirty="0"/>
          </a:p>
        </p:txBody>
      </p:sp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BDD7C5AA-B507-1842-989E-D8007896B7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677425" y="6343264"/>
            <a:ext cx="4676375" cy="138499"/>
          </a:xfrm>
        </p:spPr>
        <p:txBody>
          <a:bodyPr/>
          <a:lstStyle/>
          <a:p>
            <a:r>
              <a:rPr lang="en-AU" dirty="0">
                <a:latin typeface="Bahnschrift" panose="020B0502040204020203" pitchFamily="34" charset="0"/>
              </a:rPr>
              <a:t>Fines &amp; Penalty Notices 2 - November 2023</a:t>
            </a:r>
          </a:p>
        </p:txBody>
      </p:sp>
      <p:sp>
        <p:nvSpPr>
          <p:cNvPr id="7" name="Rectangle 6"/>
          <p:cNvSpPr/>
          <p:nvPr/>
        </p:nvSpPr>
        <p:spPr>
          <a:xfrm>
            <a:off x="290945" y="6116584"/>
            <a:ext cx="1203210" cy="540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777" y="6067200"/>
            <a:ext cx="1017842" cy="5699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35D413-8900-7A2C-112F-6516CCA151CF}"/>
              </a:ext>
            </a:extLst>
          </p:cNvPr>
          <p:cNvSpPr txBox="1"/>
          <p:nvPr/>
        </p:nvSpPr>
        <p:spPr>
          <a:xfrm>
            <a:off x="5053013" y="3218459"/>
            <a:ext cx="542184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Bahnschrift" panose="020B0502040204020203" pitchFamily="34" charset="0"/>
              </a:rPr>
              <a:t>If Sam’s difficulty with paying is related to financial hardship only, he may be suited for a payment plan. $10-$15 per fortnight via </a:t>
            </a:r>
            <a:r>
              <a:rPr lang="en-US" dirty="0" err="1">
                <a:solidFill>
                  <a:schemeClr val="accent2"/>
                </a:solidFill>
                <a:latin typeface="Bahnschrift" panose="020B0502040204020203" pitchFamily="34" charset="0"/>
              </a:rPr>
              <a:t>Centrepay</a:t>
            </a:r>
            <a:r>
              <a:rPr lang="en-US" dirty="0">
                <a:solidFill>
                  <a:schemeClr val="accent2"/>
                </a:solidFill>
                <a:latin typeface="Bahnschrift" panose="020B0502040204020203" pitchFamily="34" charset="0"/>
              </a:rPr>
              <a:t> may be accepted.</a:t>
            </a:r>
          </a:p>
          <a:p>
            <a:endParaRPr lang="en-US" dirty="0">
              <a:solidFill>
                <a:schemeClr val="accent2"/>
              </a:solidFill>
              <a:latin typeface="Bahnschrift" panose="020B0502040204020203" pitchFamily="34" charset="0"/>
            </a:endParaRPr>
          </a:p>
          <a:p>
            <a:r>
              <a:rPr lang="en-US" dirty="0">
                <a:solidFill>
                  <a:schemeClr val="accent2"/>
                </a:solidFill>
                <a:latin typeface="Bahnschrift" panose="020B0502040204020203" pitchFamily="34" charset="0"/>
              </a:rPr>
              <a:t>He cannot apply for a 50% reduction as it is a red light offence.</a:t>
            </a:r>
          </a:p>
          <a:p>
            <a:endParaRPr lang="en-US" dirty="0">
              <a:solidFill>
                <a:schemeClr val="accent2"/>
              </a:solidFill>
              <a:latin typeface="Bahnschrift" panose="020B0502040204020203" pitchFamily="34" charset="0"/>
            </a:endParaRPr>
          </a:p>
          <a:p>
            <a:r>
              <a:rPr lang="en-US" dirty="0">
                <a:solidFill>
                  <a:schemeClr val="accent2"/>
                </a:solidFill>
                <a:latin typeface="Bahnschrift" panose="020B0502040204020203" pitchFamily="34" charset="0"/>
              </a:rPr>
              <a:t>With his consent we can apply for a stay of enforcement while he gathers documents for his application, or before his advice appointment.</a:t>
            </a:r>
            <a:endParaRPr lang="en-AU" dirty="0">
              <a:solidFill>
                <a:schemeClr val="accent2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2211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C86F9-2204-2681-62D3-DBEAB9227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hnschrift SemiBold Condensed" panose="020B0502040204020203" pitchFamily="34" charset="0"/>
              </a:rPr>
              <a:t>Case Study: Kira</a:t>
            </a:r>
            <a:endParaRPr lang="en-AU" dirty="0">
              <a:latin typeface="Bahnschrift SemiBold Condensed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10DE2D-1E14-AD9F-0055-E8E225F4EF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dirty="0">
                <a:latin typeface="Bahnschrift" panose="020B0502040204020203" pitchFamily="34" charset="0"/>
              </a:rPr>
              <a:t>Fines &amp; Penalty Notices 2 - November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71A1B2-ED92-C902-CD7E-EABD049DD1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22</a:t>
            </a:fld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4F7FBF-C1AD-15C2-4B6B-D6371B4393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5" y="1421394"/>
            <a:ext cx="10874374" cy="4508626"/>
          </a:xfrm>
        </p:spPr>
        <p:txBody>
          <a:bodyPr numCol="3"/>
          <a:lstStyle/>
          <a:p>
            <a:r>
              <a:rPr lang="en-US" sz="2000" dirty="0">
                <a:latin typeface="Bahnschrift" panose="020B0502040204020203" pitchFamily="34" charset="0"/>
              </a:rPr>
              <a:t>Kira comes in with her case worker as she has recently tried to apply to renew her </a:t>
            </a:r>
            <a:r>
              <a:rPr lang="en-US" sz="2000" dirty="0" err="1">
                <a:latin typeface="Bahnschrift" panose="020B0502040204020203" pitchFamily="34" charset="0"/>
              </a:rPr>
              <a:t>licence</a:t>
            </a:r>
            <a:r>
              <a:rPr lang="en-US" sz="2000" dirty="0">
                <a:latin typeface="Bahnschrift" panose="020B0502040204020203" pitchFamily="34" charset="0"/>
              </a:rPr>
              <a:t> and has been told there is a customer business restriction in place.</a:t>
            </a:r>
          </a:p>
          <a:p>
            <a:r>
              <a:rPr lang="en-US" sz="2000" dirty="0">
                <a:latin typeface="Bahnschrift" panose="020B0502040204020203" pitchFamily="34" charset="0"/>
              </a:rPr>
              <a:t>She doesn’t know how many fines she has and she cannot pay any amount. She is currently in transitional housing and has been diagnosed with schizophrenia.</a:t>
            </a:r>
            <a:endParaRPr lang="en-AU" sz="2000" dirty="0">
              <a:latin typeface="Bahnschrift" panose="020B0502040204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9663D8-F50D-7549-B632-E20794731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9451" y="0"/>
            <a:ext cx="56825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3747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C86F9-2204-2681-62D3-DBEAB9227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hnschrift SemiBold Condensed" panose="020B0502040204020203" pitchFamily="34" charset="0"/>
              </a:rPr>
              <a:t>Case Study: Kira</a:t>
            </a:r>
            <a:endParaRPr lang="en-AU" dirty="0">
              <a:latin typeface="Bahnschrift SemiBold Condensed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10DE2D-1E14-AD9F-0055-E8E225F4EF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dirty="0">
                <a:latin typeface="Bahnschrift" panose="020B0502040204020203" pitchFamily="34" charset="0"/>
              </a:rPr>
              <a:t>Fines &amp; Penalty Notices 2 - November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71A1B2-ED92-C902-CD7E-EABD049DD1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23</a:t>
            </a:fld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4F7FBF-C1AD-15C2-4B6B-D6371B4393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5" y="1421394"/>
            <a:ext cx="10874374" cy="4481465"/>
          </a:xfrm>
        </p:spPr>
        <p:txBody>
          <a:bodyPr numCol="3"/>
          <a:lstStyle/>
          <a:p>
            <a:r>
              <a:rPr lang="en-US" sz="2000" dirty="0">
                <a:latin typeface="Bahnschrift" panose="020B0502040204020203" pitchFamily="34" charset="0"/>
              </a:rPr>
              <a:t>Kira comes with her case worker as she has recently tried to apply to renew her </a:t>
            </a:r>
            <a:r>
              <a:rPr lang="en-US" sz="2000" dirty="0" err="1">
                <a:latin typeface="Bahnschrift" panose="020B0502040204020203" pitchFamily="34" charset="0"/>
              </a:rPr>
              <a:t>licence</a:t>
            </a:r>
            <a:r>
              <a:rPr lang="en-US" sz="2000" dirty="0">
                <a:latin typeface="Bahnschrift" panose="020B0502040204020203" pitchFamily="34" charset="0"/>
              </a:rPr>
              <a:t> and has been told there is a customer business restriction in place.</a:t>
            </a:r>
          </a:p>
          <a:p>
            <a:r>
              <a:rPr lang="en-US" sz="2000" dirty="0">
                <a:latin typeface="Bahnschrift" panose="020B0502040204020203" pitchFamily="34" charset="0"/>
              </a:rPr>
              <a:t>She doesn’t know how many fines she has and she cannot pay any amount. She is currently in transitional housing and has been diagnosed with schizophrenia.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  <a:latin typeface="Bahnschrift" panose="020B0502040204020203" pitchFamily="34" charset="0"/>
              </a:rPr>
              <a:t>Obtain a copy of her client  statement from Revenue NSW.</a:t>
            </a:r>
          </a:p>
          <a:p>
            <a:r>
              <a:rPr lang="en-US" sz="2000" dirty="0">
                <a:solidFill>
                  <a:schemeClr val="accent2"/>
                </a:solidFill>
                <a:latin typeface="Bahnschrift" panose="020B0502040204020203" pitchFamily="34" charset="0"/>
              </a:rPr>
              <a:t>This confirms there are five fines dating back the last six years.</a:t>
            </a:r>
            <a:br>
              <a:rPr lang="en-US" sz="2000" dirty="0">
                <a:solidFill>
                  <a:schemeClr val="accent2"/>
                </a:solidFill>
                <a:latin typeface="Bahnschrift" panose="020B0502040204020203" pitchFamily="34" charset="0"/>
              </a:rPr>
            </a:br>
            <a:endParaRPr lang="en-US" sz="2000" dirty="0">
              <a:solidFill>
                <a:schemeClr val="accent2"/>
              </a:solidFill>
              <a:latin typeface="Bahnschrift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  <a:latin typeface="Bahnschrift" panose="020B0502040204020203" pitchFamily="34" charset="0"/>
              </a:rPr>
              <a:t>Seek a stay of enforcement to give time to consider what options Kira has.</a:t>
            </a:r>
          </a:p>
          <a:p>
            <a:endParaRPr lang="en-US" sz="2000" dirty="0">
              <a:solidFill>
                <a:schemeClr val="accent2"/>
              </a:solidFill>
              <a:latin typeface="Bahnschrift" panose="020B0502040204020203" pitchFamily="34" charset="0"/>
            </a:endParaRPr>
          </a:p>
          <a:p>
            <a:endParaRPr lang="en-AU" sz="2000" dirty="0">
              <a:solidFill>
                <a:schemeClr val="accent2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362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C86F9-2204-2681-62D3-DBEAB9227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hnschrift SemiBold Condensed" panose="020B0502040204020203" pitchFamily="34" charset="0"/>
              </a:rPr>
              <a:t>Case Study: Kira</a:t>
            </a:r>
            <a:endParaRPr lang="en-AU" dirty="0">
              <a:latin typeface="Bahnschrift SemiBold Condensed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10DE2D-1E14-AD9F-0055-E8E225F4EF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dirty="0">
                <a:latin typeface="Bahnschrift" panose="020B0502040204020203" pitchFamily="34" charset="0"/>
              </a:rPr>
              <a:t>Fines &amp; Penalty Notices 2 - November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71A1B2-ED92-C902-CD7E-EABD049DD1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24</a:t>
            </a:fld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4F7FBF-C1AD-15C2-4B6B-D6371B4393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5" y="1421394"/>
            <a:ext cx="10874374" cy="4481465"/>
          </a:xfrm>
        </p:spPr>
        <p:txBody>
          <a:bodyPr numCol="3"/>
          <a:lstStyle/>
          <a:p>
            <a:r>
              <a:rPr lang="en-US" sz="2000" dirty="0">
                <a:latin typeface="Bahnschrift" panose="020B0502040204020203" pitchFamily="34" charset="0"/>
              </a:rPr>
              <a:t>Kira comes with her case worker as she has recently tried to apply to renew her </a:t>
            </a:r>
            <a:r>
              <a:rPr lang="en-US" sz="2000" dirty="0" err="1">
                <a:latin typeface="Bahnschrift" panose="020B0502040204020203" pitchFamily="34" charset="0"/>
              </a:rPr>
              <a:t>licence</a:t>
            </a:r>
            <a:r>
              <a:rPr lang="en-US" sz="2000" dirty="0">
                <a:latin typeface="Bahnschrift" panose="020B0502040204020203" pitchFamily="34" charset="0"/>
              </a:rPr>
              <a:t> and has been told there is a customer business restriction in place.</a:t>
            </a:r>
          </a:p>
          <a:p>
            <a:r>
              <a:rPr lang="en-US" sz="2000" dirty="0">
                <a:latin typeface="Bahnschrift" panose="020B0502040204020203" pitchFamily="34" charset="0"/>
              </a:rPr>
              <a:t>She doesn’t know how many fines she has and she cannot pay any amount. She is currently in transitional housing and has been diagnosed with schizophrenia.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  <a:latin typeface="Bahnschrift" panose="020B0502040204020203" pitchFamily="34" charset="0"/>
              </a:rPr>
              <a:t>Obtain a copy of her client  statement from Revenue NSW.</a:t>
            </a:r>
          </a:p>
          <a:p>
            <a:r>
              <a:rPr lang="en-US" sz="2000" dirty="0">
                <a:solidFill>
                  <a:schemeClr val="accent2"/>
                </a:solidFill>
                <a:latin typeface="Bahnschrift" panose="020B0502040204020203" pitchFamily="34" charset="0"/>
              </a:rPr>
              <a:t>This confirms there are five fines dating back the last six years.</a:t>
            </a:r>
            <a:br>
              <a:rPr lang="en-US" sz="2000" dirty="0">
                <a:solidFill>
                  <a:schemeClr val="accent2"/>
                </a:solidFill>
                <a:latin typeface="Bahnschrift" panose="020B0502040204020203" pitchFamily="34" charset="0"/>
              </a:rPr>
            </a:br>
            <a:endParaRPr lang="en-US" sz="2000" dirty="0">
              <a:solidFill>
                <a:schemeClr val="accent2"/>
              </a:solidFill>
              <a:latin typeface="Bahnschrift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  <a:latin typeface="Bahnschrift" panose="020B0502040204020203" pitchFamily="34" charset="0"/>
              </a:rPr>
              <a:t>Seek a stay of enforcement to give time to consider what options Kira has.</a:t>
            </a:r>
          </a:p>
          <a:p>
            <a:endParaRPr lang="en-US" sz="2000" dirty="0">
              <a:solidFill>
                <a:schemeClr val="accent2"/>
              </a:solidFill>
              <a:latin typeface="Bahnschrift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  <a:latin typeface="Bahnschrift" panose="020B0502040204020203" pitchFamily="34" charset="0"/>
              </a:rPr>
              <a:t>Does her case worker’s organization provide WDOs?</a:t>
            </a:r>
            <a:br>
              <a:rPr lang="en-US" sz="2000" dirty="0">
                <a:solidFill>
                  <a:schemeClr val="accent2"/>
                </a:solidFill>
                <a:latin typeface="Bahnschrift" panose="020B0502040204020203" pitchFamily="34" charset="0"/>
              </a:rPr>
            </a:br>
            <a:endParaRPr lang="en-US" sz="2000" dirty="0">
              <a:solidFill>
                <a:schemeClr val="accent2"/>
              </a:solidFill>
              <a:latin typeface="Bahnschrift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  <a:latin typeface="Bahnschrift" panose="020B0502040204020203" pitchFamily="34" charset="0"/>
              </a:rPr>
              <a:t>If not, is there evidence which meets the criteria for a write-off which Kira can reasonably obtain?</a:t>
            </a:r>
          </a:p>
          <a:p>
            <a:endParaRPr lang="en-AU" sz="2000" dirty="0">
              <a:solidFill>
                <a:schemeClr val="accent2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7482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1FEF3-5513-EAB5-BFCF-36FB83E54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2781300"/>
            <a:ext cx="3231442" cy="1218795"/>
          </a:xfrm>
        </p:spPr>
        <p:txBody>
          <a:bodyPr/>
          <a:lstStyle/>
          <a:p>
            <a:r>
              <a:rPr lang="en-US" sz="4400" b="1" dirty="0">
                <a:latin typeface="Bahnschrift SemiBold Condensed" panose="020B0502040204020203" pitchFamily="34" charset="0"/>
              </a:rPr>
              <a:t>Questions and More Information</a:t>
            </a:r>
            <a:endParaRPr lang="en-AU" sz="3200" dirty="0">
              <a:latin typeface="Bahnschrift SemiBold Condensed" panose="020B05020402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085E7B-A964-6B45-9EE0-1935CBB468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4633" y="1983625"/>
            <a:ext cx="6499166" cy="487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378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4C3AA-DB03-91CB-5DFA-506BC8C5B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hnschrift SemiBold Condensed" panose="020B0502040204020203" pitchFamily="34" charset="0"/>
              </a:rPr>
              <a:t>Questions?</a:t>
            </a:r>
            <a:endParaRPr lang="en-AU" dirty="0">
              <a:latin typeface="Bahnschrift SemiBold Condensed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F11ACC-9727-0542-D75B-3FDAC06EA2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dirty="0">
                <a:latin typeface="Bahnschrift" panose="020B0502040204020203" pitchFamily="34" charset="0"/>
              </a:rPr>
              <a:t>Fines &amp; Penalty Notices 2 - November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132B68-D41C-5974-C709-7D8A1E5C67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26</a:t>
            </a:fld>
            <a:endParaRPr lang="en-AU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F02D1362-5031-7C7B-2A6D-243E24A2E87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39488" y="1916113"/>
            <a:ext cx="2973086" cy="3997325"/>
          </a:xfr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6A79B6E-F9CC-6AAB-02FE-2E9FEE580B2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5" y="1916113"/>
            <a:ext cx="7380288" cy="3852862"/>
          </a:xfrm>
          <a:prstGeom prst="rect">
            <a:avLst/>
          </a:prstGeom>
          <a:solidFill>
            <a:srgbClr val="FFFFFF"/>
          </a:solidFill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numCol="1" anchor="ctr">
            <a:normAutofit/>
          </a:bodyPr>
          <a:lstStyle/>
          <a:p>
            <a:pPr>
              <a:defRPr sz="2800" b="1"/>
            </a:pPr>
            <a:r>
              <a:rPr lang="en-US" dirty="0">
                <a:latin typeface="Bahnschrift" panose="020B0502040204020203" pitchFamily="34" charset="0"/>
              </a:rPr>
              <a:t>Resources</a:t>
            </a:r>
            <a:r>
              <a:rPr lang="en-US" dirty="0">
                <a:solidFill>
                  <a:srgbClr val="FFFFFF"/>
                </a:solidFill>
                <a:latin typeface="Bahnschrift" panose="020B0502040204020203" pitchFamily="34" charset="0"/>
              </a:rPr>
              <a:t>: </a:t>
            </a:r>
            <a:r>
              <a:rPr lang="en-US" u="sng" dirty="0">
                <a:solidFill>
                  <a:srgbClr val="229CD0"/>
                </a:solidFill>
                <a:uFill>
                  <a:solidFill>
                    <a:srgbClr val="229CD0"/>
                  </a:solidFill>
                </a:uFill>
                <a:latin typeface="Bahnschrift" panose="020B0502040204020203" pitchFamily="34" charset="0"/>
                <a:hlinkClick r:id="rId3"/>
              </a:rPr>
              <a:t>www.rlc.org.au/training/resources/fines</a:t>
            </a:r>
            <a:endParaRPr lang="en-US" u="sng" dirty="0">
              <a:solidFill>
                <a:srgbClr val="229CD0"/>
              </a:solidFill>
              <a:uFill>
                <a:solidFill>
                  <a:srgbClr val="229CD0"/>
                </a:solidFill>
              </a:uFill>
              <a:latin typeface="Bahnschrift" panose="020B0502040204020203" pitchFamily="34" charset="0"/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29307511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D5763-8931-3698-F9AC-71C5E7C4C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68300"/>
            <a:ext cx="11233150" cy="609398"/>
          </a:xfrm>
        </p:spPr>
        <p:txBody>
          <a:bodyPr/>
          <a:lstStyle/>
          <a:p>
            <a:r>
              <a:rPr lang="en-US" sz="4400" dirty="0">
                <a:latin typeface="Bahnschrift SemiBold Condensed" panose="020B0502040204020203" pitchFamily="34" charset="0"/>
              </a:rPr>
              <a:t>Where to get free confidential legal advice on fines in NSW</a:t>
            </a:r>
            <a:endParaRPr lang="en-AU" dirty="0">
              <a:latin typeface="Bahnschrift SemiBold Condensed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EC6EDF-EE1E-24E4-4AA5-13774B6C47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dirty="0">
                <a:latin typeface="Bahnschrift" panose="020B0502040204020203" pitchFamily="34" charset="0"/>
              </a:rPr>
              <a:t>Fines &amp; Penalty Notices 2 - November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47B580-C0A6-C0BC-1D21-07A02DF0C0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27</a:t>
            </a:fld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46FB3F-556A-EA02-0034-6DC7D0CE19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4" y="1330859"/>
            <a:ext cx="11063743" cy="4438116"/>
          </a:xfrm>
        </p:spPr>
        <p:txBody>
          <a:bodyPr/>
          <a:lstStyle/>
          <a:p>
            <a:pPr marL="457200" indent="-457200">
              <a:lnSpc>
                <a:spcPct val="11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en-US" sz="2400" dirty="0">
                <a:latin typeface="Bahnschrift" panose="020B0502040204020203" pitchFamily="34" charset="0"/>
              </a:rPr>
              <a:t>Most local </a:t>
            </a:r>
            <a:r>
              <a:rPr lang="en-US" sz="2400" b="1" dirty="0">
                <a:latin typeface="Bahnschrift" panose="020B0502040204020203" pitchFamily="34" charset="0"/>
              </a:rPr>
              <a:t>community legal </a:t>
            </a:r>
            <a:r>
              <a:rPr lang="en-US" sz="2400" b="1" dirty="0" err="1">
                <a:latin typeface="Bahnschrift" panose="020B0502040204020203" pitchFamily="34" charset="0"/>
              </a:rPr>
              <a:t>centres</a:t>
            </a:r>
            <a:r>
              <a:rPr lang="en-US" sz="2400" dirty="0">
                <a:latin typeface="Bahnschrift" panose="020B0502040204020203" pitchFamily="34" charset="0"/>
              </a:rPr>
              <a:t>: </a:t>
            </a:r>
            <a:br>
              <a:rPr lang="en-US" sz="2400" dirty="0">
                <a:latin typeface="Bahnschrift" panose="020B0502040204020203" pitchFamily="34" charset="0"/>
              </a:rPr>
            </a:br>
            <a:r>
              <a:rPr lang="en-AU" sz="2400" dirty="0">
                <a:latin typeface="Bahnschrift" panose="020B0502040204020203" pitchFamily="34" charset="0"/>
                <a:hlinkClick r:id="rId2"/>
              </a:rPr>
              <a:t>www.clcs.org.au/legal-help</a:t>
            </a:r>
            <a:endParaRPr lang="en-AU" sz="2400" dirty="0">
              <a:latin typeface="Bahnschrift" panose="020B0502040204020203" pitchFamily="34" charset="0"/>
            </a:endParaRPr>
          </a:p>
          <a:p>
            <a:pPr marL="457200" indent="-457200">
              <a:lnSpc>
                <a:spcPct val="11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en-US" sz="2400" b="1" dirty="0">
                <a:latin typeface="Bahnschrift" panose="020B0502040204020203" pitchFamily="34" charset="0"/>
              </a:rPr>
              <a:t>Legal Aid </a:t>
            </a:r>
            <a:r>
              <a:rPr lang="en-US" sz="2400" dirty="0">
                <a:latin typeface="Bahnschrift" panose="020B0502040204020203" pitchFamily="34" charset="0"/>
              </a:rPr>
              <a:t>NSW</a:t>
            </a:r>
            <a:br>
              <a:rPr lang="en-US" sz="2400" dirty="0">
                <a:latin typeface="Bahnschrift" panose="020B0502040204020203" pitchFamily="34" charset="0"/>
              </a:rPr>
            </a:br>
            <a:r>
              <a:rPr lang="en-US" sz="2400" dirty="0">
                <a:latin typeface="Bahnschrift" panose="020B0502040204020203" pitchFamily="34" charset="0"/>
                <a:hlinkClick r:id="rId3"/>
              </a:rPr>
              <a:t>www.legalaid.nsw.gov.au</a:t>
            </a:r>
            <a:endParaRPr lang="en-US" sz="2400" dirty="0">
              <a:latin typeface="Bahnschrift" panose="020B0502040204020203" pitchFamily="34" charset="0"/>
            </a:endParaRPr>
          </a:p>
          <a:p>
            <a:pPr marL="457200" indent="-457200">
              <a:lnSpc>
                <a:spcPct val="11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en-US" sz="2400" b="1" dirty="0">
                <a:latin typeface="Bahnschrift" panose="020B0502040204020203" pitchFamily="34" charset="0"/>
              </a:rPr>
              <a:t>Homeless Persons Legal Service </a:t>
            </a:r>
            <a:br>
              <a:rPr lang="en-US" sz="2400" b="1" dirty="0">
                <a:latin typeface="Bahnschrift" panose="020B0502040204020203" pitchFamily="34" charset="0"/>
              </a:rPr>
            </a:br>
            <a:r>
              <a:rPr lang="en-US" sz="2400" dirty="0">
                <a:solidFill>
                  <a:srgbClr val="000000"/>
                </a:solidFill>
                <a:latin typeface="Bahnschrift" panose="020B0502040204020203" pitchFamily="34" charset="0"/>
                <a:ea typeface="Lucida Grande"/>
                <a:cs typeface="Lucida Grande"/>
                <a:hlinkClick r:id="rId4"/>
              </a:rPr>
              <a:t>https://www.piac.asn.au/legal-help/hpls-clinic-times-locations</a:t>
            </a:r>
            <a:endParaRPr lang="en-US" sz="2400" dirty="0">
              <a:latin typeface="Bahnschrift" panose="020B0502040204020203" pitchFamily="34" charset="0"/>
            </a:endParaRPr>
          </a:p>
          <a:p>
            <a:pPr marL="457200" indent="-457200">
              <a:lnSpc>
                <a:spcPct val="11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en-US" sz="2400" b="1" dirty="0">
                <a:latin typeface="Bahnschrift" panose="020B0502040204020203" pitchFamily="34" charset="0"/>
              </a:rPr>
              <a:t>Shopfront Youth Legal Service </a:t>
            </a:r>
            <a:r>
              <a:rPr lang="en-US" sz="2400" dirty="0">
                <a:latin typeface="Bahnschrift" panose="020B0502040204020203" pitchFamily="34" charset="0"/>
              </a:rPr>
              <a:t>(under 25s) </a:t>
            </a:r>
            <a:br>
              <a:rPr lang="en-US" sz="2400" dirty="0">
                <a:latin typeface="Bahnschrift" panose="020B0502040204020203" pitchFamily="34" charset="0"/>
              </a:rPr>
            </a:br>
            <a:r>
              <a:rPr lang="en-US" sz="2400" dirty="0">
                <a:latin typeface="Bahnschrift" panose="020B0502040204020203" pitchFamily="34" charset="0"/>
                <a:hlinkClick r:id="rId5"/>
              </a:rPr>
              <a:t>www.theshopfront.org</a:t>
            </a:r>
            <a:endParaRPr lang="en-US" sz="2400" dirty="0">
              <a:latin typeface="Bahnschrift" panose="020B0502040204020203" pitchFamily="34" charset="0"/>
            </a:endParaRPr>
          </a:p>
          <a:p>
            <a:pPr marL="457200" indent="-457200">
              <a:lnSpc>
                <a:spcPct val="110000"/>
              </a:lnSpc>
              <a:spcAft>
                <a:spcPts val="1200"/>
              </a:spcAft>
              <a:buFont typeface="Arial" charset="0"/>
              <a:buChar char="•"/>
            </a:pPr>
            <a:endParaRPr lang="en-US" sz="2400" dirty="0">
              <a:latin typeface="Bahnschrift" panose="020B0502040204020203" pitchFamily="34" charset="0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438069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48225-3AC1-DD7C-57E1-DDCD147C4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hnschrift SemiBold Condensed" panose="020B0502040204020203" pitchFamily="34" charset="0"/>
              </a:rPr>
              <a:t>Before You Go</a:t>
            </a:r>
            <a:endParaRPr lang="en-AU" dirty="0">
              <a:latin typeface="Bahnschrift SemiBold Condensed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C45AB9-35E4-B507-EBC2-025B23DBD0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dirty="0">
                <a:latin typeface="Bahnschrift" panose="020B0502040204020203" pitchFamily="34" charset="0"/>
              </a:rPr>
              <a:t>Fines &amp; Penalty Notices 2 - November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9794F5-678B-9CF1-9052-10DE914838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 smtClean="0"/>
              <a:pPr/>
              <a:t>28</a:t>
            </a:fld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1B6B46-FCCE-3EA6-6413-97EF7426FA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11682" y="1520824"/>
            <a:ext cx="6300787" cy="4392613"/>
          </a:xfrm>
        </p:spPr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0" kern="12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Helvetica" charset="0"/>
                <a:cs typeface="Helvetica" charset="0"/>
              </a:rPr>
              <a:t>Your feedback </a:t>
            </a:r>
            <a:r>
              <a:rPr lang="en-US" sz="2400" b="0" i="0" kern="12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Helvetica" charset="0"/>
                <a:cs typeface="Helvetica" charset="0"/>
              </a:rPr>
              <a:t>helps us improve</a:t>
            </a:r>
            <a:r>
              <a:rPr lang="en-US" sz="2400" b="0" i="0" kern="1200" baseline="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Helvetica" charset="0"/>
                <a:cs typeface="Helvetica" charset="0"/>
              </a:rPr>
              <a:t> our training.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i="0" kern="1200" baseline="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Helvetica" charset="0"/>
                <a:cs typeface="Helvetica" charset="0"/>
              </a:rPr>
              <a:t>Please stay with us for another 60 seconds</a:t>
            </a:r>
            <a:r>
              <a:rPr lang="is-IS" sz="2400" b="0" i="0" kern="1200" baseline="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Helvetica" charset="0"/>
                <a:cs typeface="Helvetica" charset="0"/>
              </a:rPr>
              <a:t>…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s-IS" sz="1800" b="0" i="0" kern="1200" baseline="0" dirty="0">
              <a:solidFill>
                <a:schemeClr val="tx1"/>
              </a:solidFill>
              <a:effectLst/>
              <a:latin typeface="Bahnschrift" panose="020B0502040204020203" pitchFamily="34" charset="0"/>
              <a:ea typeface="Helvetica" charset="0"/>
              <a:cs typeface="Helvetica" charset="0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s-IS" dirty="0">
              <a:latin typeface="Bahnschrift" panose="020B0502040204020203" pitchFamily="34" charset="0"/>
              <a:ea typeface="Helvetica" charset="0"/>
              <a:cs typeface="Helvetica" charset="0"/>
            </a:endParaRPr>
          </a:p>
          <a:p>
            <a:pPr marL="0" marR="0" indent="314166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i="0" kern="12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Helvetica" charset="0"/>
                <a:cs typeface="Helvetica" charset="0"/>
              </a:rPr>
              <a:t>Training: </a:t>
            </a:r>
            <a:r>
              <a:rPr lang="en-US" sz="1800" b="1" i="0" kern="12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Helvetica" charset="0"/>
                <a:cs typeface="Helvetica" charset="0"/>
                <a:hlinkClick r:id="rId2"/>
              </a:rPr>
              <a:t>rlc.org.au/training</a:t>
            </a:r>
            <a:endParaRPr lang="en-US" sz="1800" b="1" i="0" kern="1200" dirty="0">
              <a:solidFill>
                <a:schemeClr val="tx1"/>
              </a:solidFill>
              <a:effectLst/>
              <a:latin typeface="Bahnschrift" panose="020B0502040204020203" pitchFamily="34" charset="0"/>
              <a:ea typeface="Helvetica" charset="0"/>
              <a:cs typeface="Helvetica" charset="0"/>
            </a:endParaRPr>
          </a:p>
          <a:p>
            <a:pPr marL="0" marR="0" indent="314166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kern="12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Helvetica" charset="0"/>
                <a:cs typeface="Helvetica" charset="0"/>
              </a:rPr>
              <a:t>Enquiries: Nic</a:t>
            </a:r>
            <a:r>
              <a:rPr lang="en-US" sz="1800" b="0" i="0" kern="1200" baseline="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Helvetica" charset="0"/>
                <a:cs typeface="Helvetica" charset="0"/>
              </a:rPr>
              <a:t>k Manning</a:t>
            </a:r>
          </a:p>
          <a:p>
            <a:pPr marL="0" marR="0" indent="314166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kern="1200" baseline="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Helvetica" charset="0"/>
                <a:cs typeface="Helvetica" charset="0"/>
                <a:hlinkClick r:id="rId3"/>
              </a:rPr>
              <a:t>education@rlc.org.au</a:t>
            </a:r>
            <a:endParaRPr lang="en-US" sz="1800" b="0" i="0" kern="1200" baseline="0" dirty="0">
              <a:solidFill>
                <a:schemeClr val="tx1"/>
              </a:solidFill>
              <a:effectLst/>
              <a:latin typeface="Bahnschrift" panose="020B0502040204020203" pitchFamily="34" charset="0"/>
              <a:ea typeface="Helvetica" charset="0"/>
              <a:cs typeface="Helvetica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i="0" dirty="0">
              <a:latin typeface="Bahnschrift" panose="020B0502040204020203" pitchFamily="34" charset="0"/>
              <a:ea typeface="Helvetica" charset="0"/>
              <a:cs typeface="Helvetica" charset="0"/>
            </a:endParaRPr>
          </a:p>
          <a:p>
            <a:pPr marL="0" indent="0" algn="ctr">
              <a:lnSpc>
                <a:spcPct val="100000"/>
              </a:lnSpc>
              <a:defRPr/>
            </a:pPr>
            <a:endParaRPr lang="en-US" sz="1800" b="0" i="0" kern="1200" dirty="0">
              <a:solidFill>
                <a:schemeClr val="tx1"/>
              </a:solidFill>
              <a:effectLst/>
              <a:latin typeface="Bahnschrift" panose="020B0502040204020203" pitchFamily="34" charset="0"/>
              <a:ea typeface="Helvetica" charset="0"/>
              <a:cs typeface="Helvetica" charset="0"/>
            </a:endParaRPr>
          </a:p>
          <a:p>
            <a:pPr marL="0" indent="0" algn="ctr">
              <a:lnSpc>
                <a:spcPct val="100000"/>
              </a:lnSpc>
              <a:defRPr/>
            </a:pPr>
            <a:endParaRPr lang="en-US" sz="1800" b="0" i="0" kern="1200" dirty="0">
              <a:solidFill>
                <a:schemeClr val="tx1"/>
              </a:solidFill>
              <a:effectLst/>
              <a:latin typeface="Bahnschrift" panose="020B0502040204020203" pitchFamily="34" charset="0"/>
              <a:ea typeface="Helvetica" charset="0"/>
              <a:cs typeface="Helvetica" charset="0"/>
            </a:endParaRPr>
          </a:p>
          <a:p>
            <a:pPr marL="0" indent="0" algn="ctr">
              <a:lnSpc>
                <a:spcPct val="100000"/>
              </a:lnSpc>
              <a:defRPr/>
            </a:pPr>
            <a:r>
              <a:rPr lang="en-US" sz="1800" b="0" i="0" kern="12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Helvetica" charset="0"/>
                <a:cs typeface="Helvetica" charset="0"/>
              </a:rPr>
              <a:t> This workshop is a guide to the law in NSW, Australia. It is not a substitute for legal advice. If you have a legal problem, seek legal advice from a legal </a:t>
            </a:r>
            <a:r>
              <a:rPr lang="en-US" sz="1800" b="0" i="0" kern="1200" dirty="0" err="1">
                <a:solidFill>
                  <a:schemeClr val="tx1"/>
                </a:solidFill>
                <a:effectLst/>
                <a:latin typeface="Bahnschrift" panose="020B0502040204020203" pitchFamily="34" charset="0"/>
                <a:ea typeface="Helvetica" charset="0"/>
                <a:cs typeface="Helvetica" charset="0"/>
              </a:rPr>
              <a:t>centre</a:t>
            </a:r>
            <a:r>
              <a:rPr lang="en-US" sz="1800" b="0" i="0" kern="1200" dirty="0">
                <a:solidFill>
                  <a:schemeClr val="tx1"/>
                </a:solidFill>
                <a:effectLst/>
                <a:latin typeface="Bahnschrift" panose="020B0502040204020203" pitchFamily="34" charset="0"/>
                <a:ea typeface="Helvetica" charset="0"/>
                <a:cs typeface="Helvetica" charset="0"/>
              </a:rPr>
              <a:t> or Legal Aid. </a:t>
            </a:r>
            <a:endParaRPr lang="en-US" sz="1800" b="0" i="0" dirty="0">
              <a:latin typeface="Bahnschrift" panose="020B0502040204020203" pitchFamily="34" charset="0"/>
              <a:ea typeface="Helvetica" charset="0"/>
              <a:cs typeface="Helvetica" charset="0"/>
            </a:endParaRPr>
          </a:p>
          <a:p>
            <a:endParaRPr lang="en-AU" dirty="0">
              <a:latin typeface="Bahnschrift" panose="020B0502040204020203" pitchFamily="34" charset="0"/>
            </a:endParaRPr>
          </a:p>
        </p:txBody>
      </p:sp>
      <p:pic>
        <p:nvPicPr>
          <p:cNvPr id="6" name="Picture Placeholder 3">
            <a:extLst>
              <a:ext uri="{FF2B5EF4-FFF2-40B4-BE49-F238E27FC236}">
                <a16:creationId xmlns:a16="http://schemas.microsoft.com/office/drawing/2014/main" id="{98561322-ECEA-3257-26ED-94984B75C56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12547" y="2575753"/>
            <a:ext cx="1824360" cy="186802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6017309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EFE0F-74EF-F718-4B9C-B0FC1DE11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9952" y="3429000"/>
            <a:ext cx="6543847" cy="564001"/>
          </a:xfrm>
        </p:spPr>
        <p:txBody>
          <a:bodyPr/>
          <a:lstStyle/>
          <a:p>
            <a:pPr marL="90000" indent="-90000" algn="ctr">
              <a:lnSpc>
                <a:spcPct val="110000"/>
              </a:lnSpc>
              <a:spcBef>
                <a:spcPts val="0"/>
              </a:spcBef>
            </a:pPr>
            <a:r>
              <a:rPr lang="en-US" sz="3600" dirty="0">
                <a:latin typeface="Bahnschrift SemiBold Condensed" panose="020B0502040204020203" pitchFamily="34" charset="0"/>
                <a:ea typeface="+mn-ea"/>
                <a:cs typeface="+mn-cs"/>
              </a:rPr>
              <a:t>Thank you!</a:t>
            </a:r>
            <a:endParaRPr lang="en-AU" sz="3600" dirty="0">
              <a:latin typeface="Bahnschrift SemiBold Condensed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5043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EFE0F-74EF-F718-4B9C-B0FC1DE11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9952" y="3429000"/>
            <a:ext cx="6543847" cy="564001"/>
          </a:xfrm>
        </p:spPr>
        <p:txBody>
          <a:bodyPr/>
          <a:lstStyle/>
          <a:p>
            <a:pPr marL="90000" indent="-90000" algn="ctr">
              <a:lnSpc>
                <a:spcPct val="110000"/>
              </a:lnSpc>
              <a:spcBef>
                <a:spcPts val="0"/>
              </a:spcBef>
            </a:pPr>
            <a:r>
              <a:rPr lang="en-US" sz="3600" dirty="0">
                <a:latin typeface="Bahnschrift SemiBold Condensed" panose="020B0502040204020203" pitchFamily="34" charset="0"/>
                <a:ea typeface="+mn-ea"/>
                <a:cs typeface="+mn-cs"/>
              </a:rPr>
              <a:t>Acknowledgement of Country</a:t>
            </a:r>
            <a:endParaRPr lang="en-AU" sz="3600" dirty="0">
              <a:latin typeface="Bahnschrift SemiBold Condensed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0334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7512E7F-DF88-C54E-831E-28445888C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68300"/>
            <a:ext cx="5061840" cy="609398"/>
          </a:xfrm>
        </p:spPr>
        <p:txBody>
          <a:bodyPr/>
          <a:lstStyle/>
          <a:p>
            <a:r>
              <a:rPr lang="en-AU" dirty="0">
                <a:latin typeface="Bahnschrift SemiBold Condensed" panose="020B0502040204020203" pitchFamily="34" charset="0"/>
              </a:rPr>
              <a:t>Outline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B6C668E-D3A8-6240-A803-AFA8D91DD8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>
                <a:latin typeface="Bahnschrift" panose="020B0502040204020203" pitchFamily="34" charset="0"/>
              </a:rPr>
              <a:pPr/>
              <a:t>4</a:t>
            </a:fld>
            <a:endParaRPr lang="en-AU" dirty="0">
              <a:latin typeface="Bahnschrift" panose="020B0502040204020203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7DF731F-78E1-4A44-AE53-21B183085F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AU" dirty="0">
                <a:latin typeface="Bahnschrift" panose="020B0502040204020203" pitchFamily="34" charset="0"/>
              </a:rPr>
              <a:t>Fines &amp; Penalty Notices	</a:t>
            </a:r>
          </a:p>
          <a:p>
            <a:pPr marL="342900" indent="-342900">
              <a:buFont typeface="+mj-lt"/>
              <a:buAutoNum type="arabicPeriod"/>
            </a:pPr>
            <a:r>
              <a:rPr lang="en-AU" dirty="0">
                <a:latin typeface="Bahnschrift" panose="020B0502040204020203" pitchFamily="34" charset="0"/>
              </a:rPr>
              <a:t>Fine Collection Process	</a:t>
            </a:r>
          </a:p>
          <a:p>
            <a:pPr marL="342900" indent="-342900">
              <a:buFont typeface="+mj-lt"/>
              <a:buAutoNum type="arabicPeriod"/>
            </a:pPr>
            <a:r>
              <a:rPr lang="en-AU" dirty="0">
                <a:latin typeface="Bahnschrift" panose="020B0502040204020203" pitchFamily="34" charset="0"/>
              </a:rPr>
              <a:t>Revenue NSW Advocacy Hotline	</a:t>
            </a:r>
          </a:p>
          <a:p>
            <a:pPr marL="342900" indent="-342900">
              <a:buFont typeface="+mj-lt"/>
              <a:buAutoNum type="arabicPeriod"/>
            </a:pPr>
            <a:r>
              <a:rPr lang="en-AU" dirty="0">
                <a:latin typeface="Bahnschrift" panose="020B0502040204020203" pitchFamily="34" charset="0"/>
              </a:rPr>
              <a:t>Options for managing fines	</a:t>
            </a:r>
          </a:p>
          <a:p>
            <a:pPr marL="342900" indent="-342900">
              <a:buFont typeface="+mj-lt"/>
              <a:buAutoNum type="arabicPeriod"/>
            </a:pPr>
            <a:r>
              <a:rPr lang="en-AU" dirty="0">
                <a:latin typeface="Bahnschrift" panose="020B0502040204020203" pitchFamily="34" charset="0"/>
              </a:rPr>
              <a:t>Questions and more information	</a:t>
            </a:r>
          </a:p>
          <a:p>
            <a:endParaRPr lang="en-AU" dirty="0">
              <a:latin typeface="Bahnschrift" panose="020B0502040204020203" pitchFamily="34" charset="0"/>
            </a:endParaRPr>
          </a:p>
          <a:p>
            <a:endParaRPr lang="en-AU" dirty="0">
              <a:latin typeface="Bahnschrift" panose="020B0502040204020203" pitchFamily="34" charset="0"/>
            </a:endParaRPr>
          </a:p>
          <a:p>
            <a:endParaRPr lang="en-AU" dirty="0">
              <a:latin typeface="Bahnschrift" panose="020B0502040204020203" pitchFamily="34" charset="0"/>
            </a:endParaRPr>
          </a:p>
          <a:p>
            <a:r>
              <a:rPr lang="en-AU" b="1" dirty="0">
                <a:latin typeface="Bahnschrift" panose="020B0502040204020203" pitchFamily="34" charset="0"/>
              </a:rPr>
              <a:t>RESOURCES</a:t>
            </a:r>
            <a:r>
              <a:rPr lang="en-AU" dirty="0">
                <a:latin typeface="Bahnschrift" panose="020B0502040204020203" pitchFamily="34" charset="0"/>
              </a:rPr>
              <a:t>: www.rlc.org.au/training/resources/fines</a:t>
            </a:r>
          </a:p>
        </p:txBody>
      </p:sp>
      <p:sp>
        <p:nvSpPr>
          <p:cNvPr id="10" name="Footer Placeholder 6">
            <a:extLst>
              <a:ext uri="{FF2B5EF4-FFF2-40B4-BE49-F238E27FC236}">
                <a16:creationId xmlns:a16="http://schemas.microsoft.com/office/drawing/2014/main" id="{BDD7C5AA-B507-1842-989E-D8007896B7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00605" y="6352222"/>
            <a:ext cx="4676375" cy="138499"/>
          </a:xfrm>
        </p:spPr>
        <p:txBody>
          <a:bodyPr/>
          <a:lstStyle/>
          <a:p>
            <a:r>
              <a:rPr lang="en-AU" dirty="0">
                <a:latin typeface="Bahnschrift" panose="020B0502040204020203" pitchFamily="34" charset="0"/>
              </a:rPr>
              <a:t>Fines &amp; Penalty Notices 2 - November 2023 </a:t>
            </a:r>
          </a:p>
        </p:txBody>
      </p:sp>
      <p:sp>
        <p:nvSpPr>
          <p:cNvPr id="4" name="Rectangle 3"/>
          <p:cNvSpPr/>
          <p:nvPr/>
        </p:nvSpPr>
        <p:spPr>
          <a:xfrm>
            <a:off x="290945" y="6116584"/>
            <a:ext cx="1203210" cy="540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777" y="6067200"/>
            <a:ext cx="1017842" cy="56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241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1FEF3-5513-EAB5-BFCF-36FB83E54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2781300"/>
            <a:ext cx="3110213" cy="1218795"/>
          </a:xfrm>
        </p:spPr>
        <p:txBody>
          <a:bodyPr/>
          <a:lstStyle/>
          <a:p>
            <a:r>
              <a:rPr lang="en-US" sz="4400" b="1" dirty="0">
                <a:latin typeface="Bahnschrift SemiBold Condensed" panose="020B0502040204020203" pitchFamily="34" charset="0"/>
              </a:rPr>
              <a:t>Fines &amp; Penalty Notices</a:t>
            </a:r>
            <a:endParaRPr lang="en-AU" sz="3200" dirty="0">
              <a:latin typeface="Bahnschrift SemiBold Condensed" panose="020B05020402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1DD95A-A84B-B647-B654-D38A3E90CB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1752" y="2269374"/>
            <a:ext cx="6882938" cy="458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177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3CCEED3-B2F8-354B-927A-DE312B602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Bahnschrift SemiBold Condensed" panose="020B0502040204020203" pitchFamily="34" charset="0"/>
              </a:rPr>
              <a:t>Fines &amp; Penalty Notices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93186CB-6B1D-2D43-8C07-AF1325C498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/>
              <a:pPr/>
              <a:t>6</a:t>
            </a:fld>
            <a:endParaRPr lang="en-AU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FBD3221-6F11-D443-BF27-3F04C6DBAE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54633" y="2388093"/>
            <a:ext cx="6896821" cy="3525344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000000"/>
                </a:solidFill>
                <a:latin typeface="Bahnschrift" panose="020B0502040204020203" pitchFamily="34" charset="0"/>
              </a:rPr>
              <a:t>Three types of fines: </a:t>
            </a:r>
          </a:p>
          <a:p>
            <a:pPr marL="806450" lvl="1" indent="-457200">
              <a:lnSpc>
                <a:spcPct val="120000"/>
              </a:lnSpc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Bahnschrift" panose="020B0502040204020203" pitchFamily="34" charset="0"/>
              </a:rPr>
              <a:t>Court Fines</a:t>
            </a:r>
          </a:p>
          <a:p>
            <a:pPr marL="806450" lvl="1" indent="-457200">
              <a:lnSpc>
                <a:spcPct val="120000"/>
              </a:lnSpc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Bahnschrift" panose="020B0502040204020203" pitchFamily="34" charset="0"/>
              </a:rPr>
              <a:t>Victims Restitution Orders</a:t>
            </a:r>
          </a:p>
          <a:p>
            <a:pPr marL="806450" lvl="1" indent="-457200">
              <a:lnSpc>
                <a:spcPct val="120000"/>
              </a:lnSpc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Bahnschrift" panose="020B0502040204020203" pitchFamily="34" charset="0"/>
              </a:rPr>
              <a:t>Penalty Notices (or Fines).</a:t>
            </a:r>
          </a:p>
          <a:p>
            <a:pPr marL="12700">
              <a:lnSpc>
                <a:spcPct val="120000"/>
              </a:lnSpc>
            </a:pPr>
            <a:r>
              <a:rPr lang="en-US" sz="2800" dirty="0">
                <a:solidFill>
                  <a:srgbClr val="000000"/>
                </a:solidFill>
                <a:latin typeface="Bahnschrift" panose="020B0502040204020203" pitchFamily="34" charset="0"/>
              </a:rPr>
              <a:t>Revenue NSW (formally State Debt Recovery) receive, process and enforce fines. </a:t>
            </a:r>
            <a:r>
              <a:rPr lang="en-US" sz="2800" dirty="0">
                <a:latin typeface="Bahnschrift" panose="020B0502040204020203" pitchFamily="34" charset="0"/>
                <a:hlinkClick r:id="rId2"/>
              </a:rPr>
              <a:t>www.revenue.nsw.gov.au</a:t>
            </a:r>
            <a:r>
              <a:rPr lang="en-US" sz="2800" dirty="0">
                <a:latin typeface="Bahnschrift" panose="020B0502040204020203" pitchFamily="34" charset="0"/>
              </a:rPr>
              <a:t> </a:t>
            </a:r>
            <a:endParaRPr lang="en-AU" sz="2800" b="1" dirty="0">
              <a:latin typeface="Bahnschrift" panose="020B0502040204020203" pitchFamily="34" charset="0"/>
            </a:endParaRPr>
          </a:p>
        </p:txBody>
      </p:sp>
      <p:sp>
        <p:nvSpPr>
          <p:cNvPr id="10" name="Footer Placeholder 6">
            <a:extLst>
              <a:ext uri="{FF2B5EF4-FFF2-40B4-BE49-F238E27FC236}">
                <a16:creationId xmlns:a16="http://schemas.microsoft.com/office/drawing/2014/main" id="{BDD7C5AA-B507-1842-989E-D8007896B7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677425" y="6343264"/>
            <a:ext cx="4676375" cy="138499"/>
          </a:xfrm>
        </p:spPr>
        <p:txBody>
          <a:bodyPr/>
          <a:lstStyle/>
          <a:p>
            <a:r>
              <a:rPr lang="en-AU" dirty="0">
                <a:latin typeface="Bahnschrift" panose="020B0502040204020203" pitchFamily="34" charset="0"/>
              </a:rPr>
              <a:t>Fines &amp; Penalty Notices 2 - November 2023 </a:t>
            </a:r>
          </a:p>
        </p:txBody>
      </p:sp>
      <p:sp>
        <p:nvSpPr>
          <p:cNvPr id="7" name="Rectangle 6"/>
          <p:cNvSpPr/>
          <p:nvPr/>
        </p:nvSpPr>
        <p:spPr>
          <a:xfrm>
            <a:off x="290945" y="6116584"/>
            <a:ext cx="1203210" cy="540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777" y="6067200"/>
            <a:ext cx="1017842" cy="56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381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9DE533C-A041-B347-AB18-C841C6B8A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368300"/>
            <a:ext cx="11233150" cy="1218795"/>
          </a:xfrm>
        </p:spPr>
        <p:txBody>
          <a:bodyPr/>
          <a:lstStyle/>
          <a:p>
            <a:r>
              <a:rPr lang="en-AU" dirty="0">
                <a:latin typeface="Bahnschrift SemiBold Condensed" panose="020B0502040204020203" pitchFamily="34" charset="0"/>
              </a:rPr>
              <a:t>Revenue NSW </a:t>
            </a:r>
            <a:br>
              <a:rPr lang="en-AU" dirty="0">
                <a:latin typeface="Bahnschrift SemiBold Condensed" panose="020B0502040204020203" pitchFamily="34" charset="0"/>
              </a:rPr>
            </a:br>
            <a:r>
              <a:rPr lang="en-AU" dirty="0">
                <a:latin typeface="Bahnschrift SemiBold Condensed" panose="020B0502040204020203" pitchFamily="34" charset="0"/>
              </a:rPr>
              <a:t>language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40FA6E-E7C4-B047-9D4E-E0C78B42BC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/>
              <a:pPr/>
              <a:t>7</a:t>
            </a:fld>
            <a:endParaRPr lang="en-AU"/>
          </a:p>
        </p:txBody>
      </p:sp>
      <p:sp>
        <p:nvSpPr>
          <p:cNvPr id="10" name="Footer Placeholder 6">
            <a:extLst>
              <a:ext uri="{FF2B5EF4-FFF2-40B4-BE49-F238E27FC236}">
                <a16:creationId xmlns:a16="http://schemas.microsoft.com/office/drawing/2014/main" id="{BDD7C5AA-B507-1842-989E-D8007896B7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677425" y="6343264"/>
            <a:ext cx="4676375" cy="138499"/>
          </a:xfrm>
        </p:spPr>
        <p:txBody>
          <a:bodyPr/>
          <a:lstStyle/>
          <a:p>
            <a:r>
              <a:rPr lang="en-AU" dirty="0">
                <a:latin typeface="Bahnschrift" panose="020B0502040204020203" pitchFamily="34" charset="0"/>
              </a:rPr>
              <a:t>Fines &amp; Penalty Notices 2 - November 2023</a:t>
            </a:r>
            <a:endParaRPr lang="en-AU" dirty="0"/>
          </a:p>
        </p:txBody>
      </p:sp>
      <p:sp>
        <p:nvSpPr>
          <p:cNvPr id="8" name="Rectangle 7"/>
          <p:cNvSpPr/>
          <p:nvPr/>
        </p:nvSpPr>
        <p:spPr>
          <a:xfrm>
            <a:off x="290945" y="6116584"/>
            <a:ext cx="1203210" cy="540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777" y="6067200"/>
            <a:ext cx="1017842" cy="569991"/>
          </a:xfrm>
          <a:prstGeom prst="rect">
            <a:avLst/>
          </a:prstGeom>
        </p:spPr>
      </p:pic>
      <p:pic>
        <p:nvPicPr>
          <p:cNvPr id="16" name="Picture 15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C0FBB7AE-2650-C9AA-EB36-E140C36C5A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3130" y="0"/>
            <a:ext cx="8028870" cy="591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813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CC11D82-63FA-924F-B8CF-D9649F621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260" y="362798"/>
            <a:ext cx="11233150" cy="609398"/>
          </a:xfrm>
        </p:spPr>
        <p:txBody>
          <a:bodyPr/>
          <a:lstStyle/>
          <a:p>
            <a:r>
              <a:rPr lang="en-AU" dirty="0">
                <a:latin typeface="Bahnschrift SemiBold Condensed" panose="020B0502040204020203" pitchFamily="34" charset="0"/>
              </a:rPr>
              <a:t>Revenue NSW – other fees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365C4E-9F47-A148-8CC0-B8AFF10E0D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C1D5F-4A97-7B42-9D87-24EE203E0E60}" type="slidenum">
              <a:rPr lang="en-AU"/>
              <a:pPr/>
              <a:t>8</a:t>
            </a:fld>
            <a:endParaRPr lang="en-AU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9548409-A15E-1440-AC4B-7C944A6731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20075" y="1393794"/>
            <a:ext cx="3492499" cy="4243526"/>
          </a:xfrm>
        </p:spPr>
        <p:txBody>
          <a:bodyPr/>
          <a:lstStyle/>
          <a:p>
            <a:pPr lvl="4" fontAlgn="base"/>
            <a:r>
              <a:rPr lang="en-US" sz="2400" b="0" dirty="0">
                <a:latin typeface="Bahnschrift" panose="020B0502040204020203" pitchFamily="34" charset="0"/>
              </a:rPr>
              <a:t>These fees are not governed by the Fines Act and not all of the options in this webinar apply to these fees.</a:t>
            </a:r>
          </a:p>
          <a:p>
            <a:pPr lvl="4" fontAlgn="base"/>
            <a:r>
              <a:rPr lang="en-US" sz="2400" b="0" dirty="0">
                <a:latin typeface="Bahnschrift" panose="020B0502040204020203" pitchFamily="34" charset="0"/>
              </a:rPr>
              <a:t>Please contact </a:t>
            </a:r>
            <a:r>
              <a:rPr lang="en-US" sz="2400" b="0" dirty="0">
                <a:latin typeface="Bahnschrift" panose="020B0502040204020203" pitchFamily="34" charset="0"/>
                <a:hlinkClick r:id="rId3"/>
              </a:rPr>
              <a:t>credit@rlc.org.au</a:t>
            </a:r>
            <a:r>
              <a:rPr lang="en-US" sz="2400" b="0" dirty="0">
                <a:latin typeface="Bahnschrift" panose="020B0502040204020203" pitchFamily="34" charset="0"/>
              </a:rPr>
              <a:t> if you have any questions about enforcement of these fees.</a:t>
            </a:r>
            <a:endParaRPr lang="en-AU" sz="2400" b="0" dirty="0">
              <a:latin typeface="Bahnschrift" panose="020B0502040204020203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091677-DEC9-3B43-8DF7-B851311181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83728" y="1459214"/>
            <a:ext cx="3775985" cy="4657369"/>
          </a:xfrm>
        </p:spPr>
        <p:txBody>
          <a:bodyPr/>
          <a:lstStyle/>
          <a:p>
            <a:pPr marL="457200" indent="-457200" fontAlgn="base">
              <a:buFont typeface="+mj-lt"/>
              <a:buAutoNum type="arabicPeriod"/>
            </a:pPr>
            <a:r>
              <a:rPr lang="en-US" dirty="0">
                <a:latin typeface="Bahnschrift" panose="020B0502040204020203" pitchFamily="34" charset="0"/>
              </a:rPr>
              <a:t>S</a:t>
            </a:r>
            <a:r>
              <a:rPr lang="en-AU" dirty="0" err="1">
                <a:latin typeface="Bahnschrift" panose="020B0502040204020203" pitchFamily="34" charset="0"/>
              </a:rPr>
              <a:t>tate</a:t>
            </a:r>
            <a:r>
              <a:rPr lang="en-AU" dirty="0">
                <a:latin typeface="Bahnschrift" panose="020B0502040204020203" pitchFamily="34" charset="0"/>
              </a:rPr>
              <a:t> government fees </a:t>
            </a:r>
            <a:r>
              <a:rPr lang="en-AU" dirty="0" err="1">
                <a:latin typeface="Bahnschrift" panose="020B0502040204020203" pitchFamily="34" charset="0"/>
              </a:rPr>
              <a:t>eg</a:t>
            </a:r>
            <a:r>
              <a:rPr lang="en-AU" dirty="0">
                <a:latin typeface="Bahnschrift" panose="020B0502040204020203" pitchFamily="34" charset="0"/>
              </a:rPr>
              <a:t>:</a:t>
            </a:r>
          </a:p>
          <a:p>
            <a:pPr marL="465750" lvl="1" indent="-285750" fontAlgn="base"/>
            <a:r>
              <a:rPr lang="en-AU" sz="1600" dirty="0">
                <a:latin typeface="Bahnschrift" panose="020B0502040204020203" pitchFamily="34" charset="0"/>
              </a:rPr>
              <a:t>Hotel quarantine fees</a:t>
            </a:r>
          </a:p>
          <a:p>
            <a:pPr marL="465750" lvl="1" indent="-285750" fontAlgn="base"/>
            <a:r>
              <a:rPr lang="en-AU" sz="1600" dirty="0">
                <a:latin typeface="Bahnschrift" panose="020B0502040204020203" pitchFamily="34" charset="0"/>
              </a:rPr>
              <a:t>Service NSW</a:t>
            </a:r>
          </a:p>
          <a:p>
            <a:pPr marL="465750" lvl="1" indent="-285750" fontAlgn="base"/>
            <a:r>
              <a:rPr lang="en-AU" sz="1600" dirty="0">
                <a:latin typeface="Bahnschrift" panose="020B0502040204020203" pitchFamily="34" charset="0"/>
              </a:rPr>
              <a:t>Births, Deaths and Marriages.</a:t>
            </a:r>
            <a:br>
              <a:rPr lang="en-AU" sz="1600" dirty="0">
                <a:latin typeface="Bahnschrift" panose="020B0502040204020203" pitchFamily="34" charset="0"/>
              </a:rPr>
            </a:br>
            <a:endParaRPr lang="en-AU" sz="1600" dirty="0">
              <a:latin typeface="Bahnschrift" panose="020B0502040204020203" pitchFamily="34" charset="0"/>
            </a:endParaRPr>
          </a:p>
          <a:p>
            <a:pPr marL="457200" indent="-457200" fontAlgn="base">
              <a:buFont typeface="+mj-lt"/>
              <a:buAutoNum type="arabicPeriod"/>
            </a:pPr>
            <a:r>
              <a:rPr lang="en-AU" dirty="0">
                <a:latin typeface="Bahnschrift" panose="020B0502040204020203" pitchFamily="34" charset="0"/>
              </a:rPr>
              <a:t>Utilities fees </a:t>
            </a:r>
            <a:r>
              <a:rPr lang="en-AU" dirty="0" err="1">
                <a:latin typeface="Bahnschrift" panose="020B0502040204020203" pitchFamily="34" charset="0"/>
              </a:rPr>
              <a:t>eg</a:t>
            </a:r>
            <a:r>
              <a:rPr lang="en-AU" dirty="0">
                <a:latin typeface="Bahnschrift" panose="020B0502040204020203" pitchFamily="34" charset="0"/>
              </a:rPr>
              <a:t>:</a:t>
            </a:r>
          </a:p>
          <a:p>
            <a:pPr marL="637200" lvl="1" indent="-457200" fontAlgn="base"/>
            <a:r>
              <a:rPr lang="en-AU" sz="1600" dirty="0">
                <a:latin typeface="Bahnschrift" panose="020B0502040204020203" pitchFamily="34" charset="0"/>
              </a:rPr>
              <a:t>Water NSW.</a:t>
            </a:r>
            <a:br>
              <a:rPr lang="en-AU" sz="1600" dirty="0">
                <a:latin typeface="Bahnschrift" panose="020B0502040204020203" pitchFamily="34" charset="0"/>
              </a:rPr>
            </a:br>
            <a:endParaRPr lang="en-AU" sz="1600" dirty="0">
              <a:latin typeface="Bahnschrift" panose="020B0502040204020203" pitchFamily="34" charset="0"/>
            </a:endParaRPr>
          </a:p>
          <a:p>
            <a:pPr marL="457200" indent="-457200" fontAlgn="base">
              <a:buFont typeface="+mj-lt"/>
              <a:buAutoNum type="arabicPeriod"/>
            </a:pPr>
            <a:r>
              <a:rPr lang="en-AU" dirty="0">
                <a:latin typeface="Bahnschrift" panose="020B0502040204020203" pitchFamily="34" charset="0"/>
              </a:rPr>
              <a:t>Some Councils </a:t>
            </a:r>
            <a:r>
              <a:rPr lang="en-AU" dirty="0" err="1">
                <a:latin typeface="Bahnschrift" panose="020B0502040204020203" pitchFamily="34" charset="0"/>
              </a:rPr>
              <a:t>eg</a:t>
            </a:r>
            <a:r>
              <a:rPr lang="en-AU" dirty="0">
                <a:latin typeface="Bahnschrift" panose="020B0502040204020203" pitchFamily="34" charset="0"/>
              </a:rPr>
              <a:t>:</a:t>
            </a:r>
          </a:p>
          <a:p>
            <a:pPr marL="637200" lvl="1" indent="-457200" fontAlgn="base"/>
            <a:r>
              <a:rPr lang="en-AU" sz="1600" dirty="0">
                <a:latin typeface="Bahnschrift" panose="020B0502040204020203" pitchFamily="34" charset="0"/>
              </a:rPr>
              <a:t>Mosman</a:t>
            </a:r>
          </a:p>
          <a:p>
            <a:pPr marL="637200" lvl="1" indent="-457200" fontAlgn="base"/>
            <a:r>
              <a:rPr lang="en-AU" sz="1600" dirty="0">
                <a:latin typeface="Bahnschrift" panose="020B0502040204020203" pitchFamily="34" charset="0"/>
              </a:rPr>
              <a:t>Shellharbour</a:t>
            </a:r>
          </a:p>
          <a:p>
            <a:pPr marL="637200" lvl="1" indent="-457200" fontAlgn="base"/>
            <a:r>
              <a:rPr lang="en-AU" sz="1600" dirty="0">
                <a:latin typeface="Bahnschrift" panose="020B0502040204020203" pitchFamily="34" charset="0"/>
              </a:rPr>
              <a:t>Central Coast.</a:t>
            </a:r>
          </a:p>
        </p:txBody>
      </p:sp>
      <p:sp>
        <p:nvSpPr>
          <p:cNvPr id="11" name="Footer Placeholder 6">
            <a:extLst>
              <a:ext uri="{FF2B5EF4-FFF2-40B4-BE49-F238E27FC236}">
                <a16:creationId xmlns:a16="http://schemas.microsoft.com/office/drawing/2014/main" id="{BDD7C5AA-B507-1842-989E-D8007896B7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677425" y="6343264"/>
            <a:ext cx="4676375" cy="138499"/>
          </a:xfrm>
        </p:spPr>
        <p:txBody>
          <a:bodyPr/>
          <a:lstStyle/>
          <a:p>
            <a:r>
              <a:rPr lang="en-AU" dirty="0">
                <a:latin typeface="Bahnschrift" panose="020B0502040204020203" pitchFamily="34" charset="0"/>
              </a:rPr>
              <a:t>Fines &amp; Penalty Notices 2 - November 2023</a:t>
            </a:r>
          </a:p>
        </p:txBody>
      </p:sp>
      <p:sp>
        <p:nvSpPr>
          <p:cNvPr id="8" name="Rectangle 7"/>
          <p:cNvSpPr/>
          <p:nvPr/>
        </p:nvSpPr>
        <p:spPr>
          <a:xfrm>
            <a:off x="290945" y="6116584"/>
            <a:ext cx="1510146" cy="5403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777" y="6067200"/>
            <a:ext cx="1017842" cy="56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583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1FEF3-5513-EAB5-BFCF-36FB83E54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2781300"/>
            <a:ext cx="3110213" cy="1218795"/>
          </a:xfrm>
        </p:spPr>
        <p:txBody>
          <a:bodyPr/>
          <a:lstStyle/>
          <a:p>
            <a:r>
              <a:rPr lang="en-US" sz="4400" b="1" dirty="0">
                <a:latin typeface="Bahnschrift SemiBold Condensed" panose="020B0502040204020203" pitchFamily="34" charset="0"/>
              </a:rPr>
              <a:t>Fine Collection Process</a:t>
            </a:r>
            <a:endParaRPr lang="en-AU" sz="3200" dirty="0">
              <a:latin typeface="Bahnschrift SemiBold Condensed" panose="020B05020402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463F09-06AA-B04B-A5AE-ACADEF121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9156" y="1134645"/>
            <a:ext cx="4742379" cy="572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293339"/>
      </p:ext>
    </p:extLst>
  </p:cSld>
  <p:clrMapOvr>
    <a:masterClrMapping/>
  </p:clrMapOvr>
</p:sld>
</file>

<file path=ppt/theme/theme1.xml><?xml version="1.0" encoding="utf-8"?>
<a:theme xmlns:a="http://schemas.openxmlformats.org/drawingml/2006/main" name="RLC">
  <a:themeElements>
    <a:clrScheme name="RLC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6936"/>
      </a:accent1>
      <a:accent2>
        <a:srgbClr val="FF8A3B"/>
      </a:accent2>
      <a:accent3>
        <a:srgbClr val="FFD311"/>
      </a:accent3>
      <a:accent4>
        <a:srgbClr val="58EDFF"/>
      </a:accent4>
      <a:accent5>
        <a:srgbClr val="F3ECE3"/>
      </a:accent5>
      <a:accent6>
        <a:srgbClr val="898A89"/>
      </a:accent6>
      <a:hlink>
        <a:srgbClr val="0563C1"/>
      </a:hlink>
      <a:folHlink>
        <a:srgbClr val="954F72"/>
      </a:folHlink>
    </a:clrScheme>
    <a:fontScheme name="Office">
      <a:majorFont>
        <a:latin typeface="Archivo ExtraCondensed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rchivo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LC" id="{B0915262-531C-5845-94A4-FD9DC241C526}" vid="{BEBFF8F9-1A98-604A-B56F-9CD60D02790C}"/>
    </a:ext>
  </a:extLst>
</a:theme>
</file>

<file path=ppt/theme/theme2.xml><?xml version="1.0" encoding="utf-8"?>
<a:theme xmlns:a="http://schemas.openxmlformats.org/drawingml/2006/main" name="1_Covers">
  <a:themeElements>
    <a:clrScheme name="RLC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6936"/>
      </a:accent1>
      <a:accent2>
        <a:srgbClr val="FF8A3B"/>
      </a:accent2>
      <a:accent3>
        <a:srgbClr val="FFD311"/>
      </a:accent3>
      <a:accent4>
        <a:srgbClr val="58EDFF"/>
      </a:accent4>
      <a:accent5>
        <a:srgbClr val="F3ECE3"/>
      </a:accent5>
      <a:accent6>
        <a:srgbClr val="898A89"/>
      </a:accent6>
      <a:hlink>
        <a:srgbClr val="0563C1"/>
      </a:hlink>
      <a:folHlink>
        <a:srgbClr val="954F72"/>
      </a:folHlink>
    </a:clrScheme>
    <a:fontScheme name="Office">
      <a:majorFont>
        <a:latin typeface="Archivo ExtraCondensed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rchivo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LC" id="{D09C1DB6-9879-0140-A316-6F00C0CD5050}" vid="{47E20F5E-067E-AB4A-A403-192A1DBFF29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19DAD0E7AC3845A0A0083754B6B71F" ma:contentTypeVersion="19" ma:contentTypeDescription="Create a new document." ma:contentTypeScope="" ma:versionID="5660e65f7996b3c51b570f9b690fa2e7">
  <xsd:schema xmlns:xsd="http://www.w3.org/2001/XMLSchema" xmlns:xs="http://www.w3.org/2001/XMLSchema" xmlns:p="http://schemas.microsoft.com/office/2006/metadata/properties" xmlns:ns2="e88dee37-cd86-4693-a0b5-0a72a84ad183" xmlns:ns3="3d041eb7-80fd-4008-ac2e-210b386c0e11" targetNamespace="http://schemas.microsoft.com/office/2006/metadata/properties" ma:root="true" ma:fieldsID="559b8a0db95b38d70ebf3fc8f475c5a8" ns2:_="" ns3:_="">
    <xsd:import namespace="e88dee37-cd86-4693-a0b5-0a72a84ad183"/>
    <xsd:import namespace="3d041eb7-80fd-4008-ac2e-210b386c0e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2:Ye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8dee37-cd86-4693-a0b5-0a72a84ad1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Yes" ma:index="19" nillable="true" ma:displayName="Yes" ma:default="1" ma:format="Dropdown" ma:internalName="Yes">
      <xsd:simpleType>
        <xsd:restriction base="dms:Text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be92c9f-cbd9-40b6-b43f-917124bfc7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041eb7-80fd-4008-ac2e-210b386c0e11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ec05da14-1a8a-4e63-a072-57f16b81ed05}" ma:internalName="TaxCatchAll" ma:showField="CatchAllData" ma:web="3d041eb7-80fd-4008-ac2e-210b386c0e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d041eb7-80fd-4008-ac2e-210b386c0e11" xsi:nil="true"/>
    <lcf76f155ced4ddcb4097134ff3c332f xmlns="e88dee37-cd86-4693-a0b5-0a72a84ad183">
      <Terms xmlns="http://schemas.microsoft.com/office/infopath/2007/PartnerControls"/>
    </lcf76f155ced4ddcb4097134ff3c332f>
    <Yes xmlns="e88dee37-cd86-4693-a0b5-0a72a84ad183">1</Yes>
    <MediaLengthInSeconds xmlns="e88dee37-cd86-4693-a0b5-0a72a84ad183" xsi:nil="true"/>
  </documentManagement>
</p:properties>
</file>

<file path=customXml/itemProps1.xml><?xml version="1.0" encoding="utf-8"?>
<ds:datastoreItem xmlns:ds="http://schemas.openxmlformats.org/officeDocument/2006/customXml" ds:itemID="{E19CA2EA-EEA5-45FE-A772-5730CED354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8dee37-cd86-4693-a0b5-0a72a84ad183"/>
    <ds:schemaRef ds:uri="3d041eb7-80fd-4008-ac2e-210b386c0e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1CF6537-2B6C-4C11-A5C9-D538CC3FA2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D730066-3341-4D6C-84AA-584EE8295B85}">
  <ds:schemaRefs>
    <ds:schemaRef ds:uri="http://schemas.microsoft.com/office/2006/metadata/properties"/>
    <ds:schemaRef ds:uri="http://schemas.microsoft.com/office/infopath/2007/PartnerControls"/>
    <ds:schemaRef ds:uri="3d041eb7-80fd-4008-ac2e-210b386c0e11"/>
    <ds:schemaRef ds:uri="e88dee37-cd86-4693-a0b5-0a72a84ad18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RLC</Template>
  <TotalTime>881</TotalTime>
  <Words>1484</Words>
  <Application>Microsoft Macintosh PowerPoint</Application>
  <PresentationFormat>Widescreen</PresentationFormat>
  <Paragraphs>218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Archivo</vt:lpstr>
      <vt:lpstr>Archivo ExtraCondensed</vt:lpstr>
      <vt:lpstr>Archivo Light</vt:lpstr>
      <vt:lpstr>Arial</vt:lpstr>
      <vt:lpstr>Bahnschrift</vt:lpstr>
      <vt:lpstr>Bahnschrift SemiBold Condensed</vt:lpstr>
      <vt:lpstr>Calibri</vt:lpstr>
      <vt:lpstr>System Font Regular</vt:lpstr>
      <vt:lpstr>RLC</vt:lpstr>
      <vt:lpstr>1_Covers</vt:lpstr>
      <vt:lpstr>Fines &amp; Penalty Notices 2: Instalments, Waivers &amp; WDOs</vt:lpstr>
      <vt:lpstr>PowerPoint Presentation</vt:lpstr>
      <vt:lpstr>Acknowledgement of Country</vt:lpstr>
      <vt:lpstr>Outline</vt:lpstr>
      <vt:lpstr>Fines &amp; Penalty Notices</vt:lpstr>
      <vt:lpstr>Fines &amp; Penalty Notices</vt:lpstr>
      <vt:lpstr>Revenue NSW  language</vt:lpstr>
      <vt:lpstr>Revenue NSW – other fees</vt:lpstr>
      <vt:lpstr>Fine Collection Process</vt:lpstr>
      <vt:lpstr>Fine Collection Process</vt:lpstr>
      <vt:lpstr>Enforcement Options</vt:lpstr>
      <vt:lpstr>Revenue NSW Advocacy Hotline</vt:lpstr>
      <vt:lpstr>Advocacy Hotline</vt:lpstr>
      <vt:lpstr>Options for Managing Fines</vt:lpstr>
      <vt:lpstr>Payment Options</vt:lpstr>
      <vt:lpstr>Non-Payment Options – Part 1</vt:lpstr>
      <vt:lpstr>Non-Payment Options – Part 2</vt:lpstr>
      <vt:lpstr>Non-Payment Options – Part 3</vt:lpstr>
      <vt:lpstr>Review Option</vt:lpstr>
      <vt:lpstr>Case Study: Sam</vt:lpstr>
      <vt:lpstr>Case Study: Sam</vt:lpstr>
      <vt:lpstr>Case Study: Kira</vt:lpstr>
      <vt:lpstr>Case Study: Kira</vt:lpstr>
      <vt:lpstr>Case Study: Kira</vt:lpstr>
      <vt:lpstr>Questions and More Information</vt:lpstr>
      <vt:lpstr>Questions?</vt:lpstr>
      <vt:lpstr>Where to get free confidential legal advice on fines in NSW</vt:lpstr>
      <vt:lpstr>Before You Go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Magus</dc:creator>
  <cp:lastModifiedBy>Microsoft Office User</cp:lastModifiedBy>
  <cp:revision>43</cp:revision>
  <dcterms:created xsi:type="dcterms:W3CDTF">2022-01-17T21:59:26Z</dcterms:created>
  <dcterms:modified xsi:type="dcterms:W3CDTF">2023-11-28T22:51:03Z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0x0101005F19DAD0E7AC3845A0A0083754B6B71F</vt:lpwstr>
  </property>
  <property fmtid="{D5CDD505-2E9C-101B-9397-08002B2CF9AE}" pid="3" name="Order">
    <vt:lpwstr>28300.0000000000</vt:lpwstr>
  </property>
  <property fmtid="{D5CDD505-2E9C-101B-9397-08002B2CF9AE}" pid="4" name="xd_ProgID">
    <vt:lpwstr/>
  </property>
  <property fmtid="{D5CDD505-2E9C-101B-9397-08002B2CF9AE}" pid="5" name="MediaServiceImageTags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  <property fmtid="{D5CDD505-2E9C-101B-9397-08002B2CF9AE}" pid="12" name="xd_Signature">
    <vt:lpwstr/>
  </property>
</Properties>
</file>