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4" r:id="rId4"/>
    <p:sldMasterId id="2147483674" r:id="rId5"/>
  </p:sldMasterIdLst>
  <p:notesMasterIdLst>
    <p:notesMasterId r:id="rId48"/>
  </p:notesMasterIdLst>
  <p:sldIdLst>
    <p:sldId id="256" r:id="rId6"/>
    <p:sldId id="279" r:id="rId7"/>
    <p:sldId id="281" r:id="rId8"/>
    <p:sldId id="258" r:id="rId9"/>
    <p:sldId id="282" r:id="rId10"/>
    <p:sldId id="821" r:id="rId11"/>
    <p:sldId id="809" r:id="rId12"/>
    <p:sldId id="823" r:id="rId13"/>
    <p:sldId id="824" r:id="rId14"/>
    <p:sldId id="825" r:id="rId15"/>
    <p:sldId id="826" r:id="rId16"/>
    <p:sldId id="827" r:id="rId17"/>
    <p:sldId id="828" r:id="rId18"/>
    <p:sldId id="829" r:id="rId19"/>
    <p:sldId id="830" r:id="rId20"/>
    <p:sldId id="831" r:id="rId21"/>
    <p:sldId id="832" r:id="rId22"/>
    <p:sldId id="290" r:id="rId23"/>
    <p:sldId id="833" r:id="rId24"/>
    <p:sldId id="834" r:id="rId25"/>
    <p:sldId id="835" r:id="rId26"/>
    <p:sldId id="836" r:id="rId27"/>
    <p:sldId id="837" r:id="rId28"/>
    <p:sldId id="838" r:id="rId29"/>
    <p:sldId id="840" r:id="rId30"/>
    <p:sldId id="839" r:id="rId31"/>
    <p:sldId id="841" r:id="rId32"/>
    <p:sldId id="842" r:id="rId33"/>
    <p:sldId id="804" r:id="rId34"/>
    <p:sldId id="843" r:id="rId35"/>
    <p:sldId id="844" r:id="rId36"/>
    <p:sldId id="813" r:id="rId37"/>
    <p:sldId id="845" r:id="rId38"/>
    <p:sldId id="846" r:id="rId39"/>
    <p:sldId id="847" r:id="rId40"/>
    <p:sldId id="848" r:id="rId41"/>
    <p:sldId id="812" r:id="rId42"/>
    <p:sldId id="849" r:id="rId43"/>
    <p:sldId id="800" r:id="rId44"/>
    <p:sldId id="801" r:id="rId45"/>
    <p:sldId id="806" r:id="rId46"/>
    <p:sldId id="80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/>
    <p:restoredTop sz="85737" autoAdjust="0"/>
  </p:normalViewPr>
  <p:slideViewPr>
    <p:cSldViewPr snapToGrid="0" snapToObjects="1">
      <p:cViewPr varScale="1">
        <p:scale>
          <a:sx n="91" d="100"/>
          <a:sy n="91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FB9C-0483-5A4F-B4AD-316C73C75140}" type="datetimeFigureOut">
              <a:t>10/17/24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B0-4CEF-4140-A6BB-6C55C960CF9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1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25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05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38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98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82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930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82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7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46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239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162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563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219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414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904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617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438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066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761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45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581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515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500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555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978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802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31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497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94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4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  <a:tabLst/>
              <a:defRPr/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4AB0-4CEF-4140-A6BB-6C55C960C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30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85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7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09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20CDDF-34BB-4249-9B7E-10F15436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5061840" cy="609398"/>
          </a:xfrm>
        </p:spPr>
        <p:txBody>
          <a:bodyPr wrap="square">
            <a:spAutoFit/>
          </a:bodyPr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375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393" y="1916113"/>
            <a:ext cx="4114800" cy="3852862"/>
          </a:xfrm>
        </p:spPr>
        <p:txBody>
          <a:bodyPr numCol="1" spcCol="360000"/>
          <a:lstStyle>
            <a:lvl1pPr defTabSz="1440000">
              <a:spcBef>
                <a:spcPts val="1200"/>
              </a:spcBef>
              <a:tabLst>
                <a:tab pos="4140000" algn="r"/>
              </a:tabLst>
              <a:defRPr sz="1600"/>
            </a:lvl1pPr>
          </a:lstStyle>
          <a:p>
            <a:pPr lvl="0"/>
            <a:r>
              <a:rPr lang="en-AU"/>
              <a:t>Click to add TOC text 	(+ tab to page no.)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7BBC-EB0B-0D4F-9396-CF5FD895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AC023-321D-AF48-9F7D-B84E0376E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715" y="0"/>
            <a:ext cx="61462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5" y="593940"/>
            <a:ext cx="5328680" cy="6264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6372C-CB01-3740-9A1B-D47B6733C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4" r="-4254" b="32935"/>
          <a:stretch/>
        </p:blipFill>
        <p:spPr>
          <a:xfrm>
            <a:off x="5699351" y="61782"/>
            <a:ext cx="6280271" cy="67962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DF3FF3-72EA-194B-8CAB-A961FF683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4" y="-982310"/>
            <a:ext cx="8352211" cy="98183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5A10AC-D068-C743-ADAA-8D754413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11233150" cy="3852862"/>
          </a:xfrm>
        </p:spPr>
        <p:txBody>
          <a:bodyPr numCol="3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51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7380288" cy="3852862"/>
          </a:xfrm>
        </p:spPr>
        <p:txBody>
          <a:bodyPr numCol="2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9488" y="1916113"/>
            <a:ext cx="2973086" cy="3997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04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66B51-9725-AB49-B197-23453E7E14E5}"/>
              </a:ext>
            </a:extLst>
          </p:cNvPr>
          <p:cNvSpPr/>
          <p:nvPr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591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2C9FA-C14F-7646-87CC-4F824F3F5EBD}"/>
              </a:ext>
            </a:extLst>
          </p:cNvPr>
          <p:cNvSpPr/>
          <p:nvPr userDrawn="1"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1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48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4E27895-6A95-B64D-959B-FF4CD047704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32288" y="1916113"/>
            <a:ext cx="7380287" cy="3997325"/>
          </a:xfrm>
        </p:spPr>
        <p:txBody>
          <a:bodyPr anchor="ctr" anchorCtr="1"/>
          <a:lstStyle/>
          <a:p>
            <a:r>
              <a:rPr lang="en-AU"/>
              <a:t>Click to place chart</a:t>
            </a:r>
          </a:p>
        </p:txBody>
      </p:sp>
    </p:spTree>
    <p:extLst>
      <p:ext uri="{BB962C8B-B14F-4D97-AF65-F5344CB8AC3E}">
        <p14:creationId xmlns:p14="http://schemas.microsoft.com/office/powerpoint/2010/main" val="50996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D9BF6D-C6BB-4E41-A04F-CC137372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075" y="1520825"/>
            <a:ext cx="3492499" cy="3848400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459215"/>
            <a:ext cx="3527425" cy="3848400"/>
          </a:xfrm>
        </p:spPr>
        <p:txBody>
          <a:bodyPr numCol="1" spcCol="360000"/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98C0C0-FC5D-C444-B677-A69ABA08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3A5C0A-E530-1741-8863-203E4C4E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31FBB0-4C3E-8F4D-AEC8-577F7ABB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399035-DDD3-164F-8220-5F850DB4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520824"/>
            <a:ext cx="6300787" cy="4392613"/>
          </a:xfrm>
        </p:spPr>
        <p:txBody>
          <a:bodyPr numCol="1" spcCol="360000" anchor="ctr" anchorCtr="0"/>
          <a:lstStyle>
            <a:lvl1pPr marL="90000" indent="-90000">
              <a:spcBef>
                <a:spcPts val="0"/>
              </a:spcBef>
              <a:defRPr sz="18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AB1F0-F226-2B45-A328-790DB206C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66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52A869-5953-384C-9B7F-7F538FB1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4F8D-6C1E-4140-BE34-6B8CF108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77E157-074F-C64F-A72E-F3A8469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5106B6-E23C-9740-9923-D9235EC4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6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08743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22894"/>
            <a:ext cx="1087437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C52-26D3-6A4F-9DF1-AEFE2E7F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3478"/>
            <a:ext cx="41148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CE2-1F98-C348-9D4F-FABB227F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00000"/>
            <a:ext cx="360362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01C550-4534-9C49-89BD-E9386D668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35FA58-95B8-4941-9855-3C636D49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65">
          <p15:clr>
            <a:srgbClr val="F26B43"/>
          </p15:clr>
        </p15:guide>
        <p15:guide id="8" pos="5178">
          <p15:clr>
            <a:srgbClr val="F26B43"/>
          </p15:clr>
        </p15:guide>
        <p15:guide id="9" pos="4951">
          <p15:clr>
            <a:srgbClr val="F26B43"/>
          </p15:clr>
        </p15:guide>
        <p15:guide id="10" pos="2729">
          <p15:clr>
            <a:srgbClr val="F26B43"/>
          </p15:clr>
        </p15:guide>
        <p15:guide id="11" pos="25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92266"/>
            <a:ext cx="4852517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8584" y="2003213"/>
            <a:ext cx="3494087" cy="1218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825DC-6C7A-9641-AC60-A3D80364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3264582"/>
            <a:ext cx="2743200" cy="416831"/>
          </a:xfrm>
          <a:prstGeom prst="rect">
            <a:avLst/>
          </a:prstGeom>
          <a:noFill/>
        </p:spPr>
        <p:txBody>
          <a:bodyPr vert="horz" lIns="0" tIns="0" rIns="0" bIns="108000" rtlCol="0" anchor="b" anchorCtr="0">
            <a:sp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/>
              <a:t>18 January 2022</a:t>
            </a:r>
          </a:p>
        </p:txBody>
      </p:sp>
    </p:spTree>
    <p:extLst>
      <p:ext uri="{BB962C8B-B14F-4D97-AF65-F5344CB8AC3E}">
        <p14:creationId xmlns:p14="http://schemas.microsoft.com/office/powerpoint/2010/main" val="12613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awcodes.judcom.nsw.gov.a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/resources/fine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rlc.org.au/training/resources/fines" TargetMode="External"/><Relationship Id="rId3" Type="http://schemas.openxmlformats.org/officeDocument/2006/relationships/hyperlink" Target="http://www.clcs.org.au/legal-help" TargetMode="External"/><Relationship Id="rId7" Type="http://schemas.openxmlformats.org/officeDocument/2006/relationships/hyperlink" Target="http://www.piac.asn.au/legal-help/hpls-clinic-times-location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lsnswact.org.au/" TargetMode="External"/><Relationship Id="rId5" Type="http://schemas.openxmlformats.org/officeDocument/2006/relationships/hyperlink" Target="https://www.theshopfront.org/" TargetMode="External"/><Relationship Id="rId4" Type="http://schemas.openxmlformats.org/officeDocument/2006/relationships/hyperlink" Target="http://www.legalaid.nsw.gov.a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feedbac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F039B2-2643-1D43-9B02-99C1E31E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22929"/>
            <a:ext cx="5107337" cy="3227037"/>
          </a:xfrm>
        </p:spPr>
        <p:txBody>
          <a:bodyPr/>
          <a:lstStyle/>
          <a:p>
            <a:r>
              <a:rPr lang="en-AU" sz="2000" b="0" dirty="0">
                <a:latin typeface="+mn-lt"/>
              </a:rPr>
              <a:t> 17 October 2024</a:t>
            </a:r>
            <a:br>
              <a:rPr lang="en-AU" sz="2000" b="0" dirty="0">
                <a:latin typeface="+mn-lt"/>
              </a:rPr>
            </a:br>
            <a:br>
              <a:rPr lang="en-AU" sz="1800" b="0" dirty="0"/>
            </a:br>
            <a:r>
              <a:rPr lang="en-AU" sz="4800" b="1" dirty="0"/>
              <a:t>Fines and Penalty Notices in NSW (part 1): </a:t>
            </a:r>
            <a:br>
              <a:rPr lang="en-AU" sz="4800" b="1" dirty="0"/>
            </a:br>
            <a:r>
              <a:rPr lang="en-AU" sz="4800" b="1" dirty="0"/>
              <a:t>Disputing the Fine</a:t>
            </a:r>
            <a:br>
              <a:rPr lang="en-AU" sz="4800" dirty="0"/>
            </a:br>
            <a:r>
              <a:rPr lang="en-AU" sz="300" dirty="0"/>
              <a:t>  </a:t>
            </a:r>
            <a:endParaRPr lang="en-A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994392"/>
          </a:xfrm>
        </p:spPr>
        <p:txBody>
          <a:bodyPr/>
          <a:lstStyle/>
          <a:p>
            <a:r>
              <a:rPr lang="en-US" sz="4800" b="1" dirty="0"/>
              <a:t>2</a:t>
            </a:r>
            <a:br>
              <a:rPr lang="en-US" sz="4800" b="1" dirty="0"/>
            </a:br>
            <a:r>
              <a:rPr lang="en-US" sz="4800" dirty="0"/>
              <a:t>Internal Review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6" name="Picture 5" descr="A close-up of a person's hands on a computer keyboard&#10;&#10;Description automatically generated">
            <a:extLst>
              <a:ext uri="{FF2B5EF4-FFF2-40B4-BE49-F238E27FC236}">
                <a16:creationId xmlns:a16="http://schemas.microsoft.com/office/drawing/2014/main" id="{5D54C28C-7EC2-99F7-2529-EE635E122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099" y="0"/>
            <a:ext cx="8275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Internal Review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fontAlgn="base">
              <a:buClr>
                <a:schemeClr val="accent1"/>
              </a:buClr>
            </a:pPr>
            <a:r>
              <a:rPr lang="en-US" sz="2400" b="1" dirty="0"/>
              <a:t>Time limits:</a:t>
            </a:r>
            <a:endParaRPr lang="en-US" sz="2400" b="1"/>
          </a:p>
          <a:p>
            <a:pPr fontAlgn="base">
              <a:buClr>
                <a:schemeClr val="accent1"/>
              </a:buClr>
            </a:pPr>
            <a:endParaRPr lang="en-US"/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Anytime, even after payment or when an enforcement order has been issued.</a:t>
            </a:r>
          </a:p>
          <a:p>
            <a:pPr fontAlgn="base">
              <a:buClr>
                <a:schemeClr val="accent1"/>
              </a:buClr>
            </a:pPr>
            <a:endParaRPr lang="en-US" sz="2400" dirty="0"/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Exception: </a:t>
            </a:r>
            <a:r>
              <a:rPr lang="en-US" sz="2400" dirty="0"/>
              <a:t>If you </a:t>
            </a:r>
            <a:r>
              <a:rPr lang="en-US" sz="2400" dirty="0">
                <a:solidFill>
                  <a:srgbClr val="FF6936"/>
                </a:solidFill>
              </a:rPr>
              <a:t>paid in full </a:t>
            </a:r>
            <a:r>
              <a:rPr lang="en-US" sz="2400" dirty="0"/>
              <a:t>and haven’t received a </a:t>
            </a:r>
            <a:r>
              <a:rPr lang="en-US" sz="2400" dirty="0">
                <a:solidFill>
                  <a:srgbClr val="FF6936"/>
                </a:solidFill>
              </a:rPr>
              <a:t>Penalty Reminder Notice</a:t>
            </a:r>
            <a:r>
              <a:rPr lang="en-US" sz="2400" dirty="0"/>
              <a:t>, you have 60 days from the date the Penalty Notice was issued.</a:t>
            </a:r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80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Why would you request a review?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Penalty notice issued contrary to law 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Mistaken identity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Exceptional circumstances - eg. medical emergency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Intellectual disability, cognitive impairment, mental illness</a:t>
            </a:r>
          </a:p>
          <a:p>
            <a:pPr fontAlgn="base">
              <a:buClr>
                <a:schemeClr val="accent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927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13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3AE3E-67F3-A5D9-7C5D-09063971D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54" y="-360218"/>
            <a:ext cx="5249141" cy="733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8CFBA-9C52-64CC-40A0-E597F62D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387" y="1007137"/>
            <a:ext cx="6960613" cy="48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14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69F8D-6046-0354-5080-1D473AAD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4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Evidence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permits (eg. disability permit)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Service NSW receipt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photo of parking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police reports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medical evidence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/>
              <a:t>proof of vehicle repairs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statutory </a:t>
            </a:r>
            <a:r>
              <a:rPr lang="en-AU" sz="2400" dirty="0"/>
              <a:t>declaration or statement </a:t>
            </a:r>
            <a:endParaRPr lang="en-US" sz="2400" dirty="0"/>
          </a:p>
          <a:p>
            <a:pPr fontAlgn="base">
              <a:buClr>
                <a:schemeClr val="accent1"/>
              </a:buClr>
            </a:pPr>
            <a:endParaRPr lang="en-US" sz="2400" dirty="0"/>
          </a:p>
        </p:txBody>
      </p:sp>
      <p:pic>
        <p:nvPicPr>
          <p:cNvPr id="3" name="Picture 2" descr="A child in a safety vest holding a stop sign&#10;&#10;Description automatically generated">
            <a:extLst>
              <a:ext uri="{FF2B5EF4-FFF2-40B4-BE49-F238E27FC236}">
                <a16:creationId xmlns:a16="http://schemas.microsoft.com/office/drawing/2014/main" id="{A84F7713-0CF6-B662-A799-EDD01D02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364" y="1913112"/>
            <a:ext cx="4510632" cy="38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16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080873-A406-A0A2-BB30-4A0F6ABC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Paula’s internal review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F5839C-0D29-D46D-8B9C-36023B86F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546412"/>
            <a:ext cx="11233150" cy="4222563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Paula was feeling unwell and got a COVID test. She was required to isolate after taking the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arrived home and parked in a 2-hour parking spot as there were no other all-day spots available.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later received a fine for parking in the spot for longer than two hours.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Paula applied for internal review.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Fine withdrawn.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29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17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4B4CF-C78F-4CB4-FD93-01049BFAD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" y="13855"/>
            <a:ext cx="10419395" cy="58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3933384"/>
          </a:xfrm>
        </p:spPr>
        <p:txBody>
          <a:bodyPr/>
          <a:lstStyle/>
          <a:p>
            <a:r>
              <a:rPr lang="en-US" sz="4800" b="1" dirty="0"/>
              <a:t>2</a:t>
            </a:r>
            <a:br>
              <a:rPr lang="en-US" sz="4800" b="1" dirty="0"/>
            </a:br>
            <a:r>
              <a:rPr lang="en-US" sz="4800" dirty="0"/>
              <a:t>Electing to go to court</a:t>
            </a:r>
            <a:br>
              <a:rPr lang="en-US" sz="48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                               </a:t>
            </a:r>
            <a:r>
              <a:rPr lang="en-AU" sz="1400" dirty="0"/>
              <a:t>Graphic: Tom Parsons on   </a:t>
            </a:r>
            <a:br>
              <a:rPr lang="en-AU" sz="1400" dirty="0"/>
            </a:br>
            <a:r>
              <a:rPr lang="en-AU" sz="1400" dirty="0"/>
              <a:t>                                       https://unsplash.com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707BC-4A43-6B32-AF49-13E400CAA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290" y="0"/>
            <a:ext cx="8722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Time limits: Electing to go to court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fontAlgn="base">
              <a:buClr>
                <a:schemeClr val="accent1"/>
              </a:buClr>
            </a:pPr>
            <a:r>
              <a:rPr lang="en-US" sz="2400" dirty="0"/>
              <a:t>If you </a:t>
            </a:r>
            <a:r>
              <a:rPr lang="en-US" sz="2400" dirty="0">
                <a:solidFill>
                  <a:srgbClr val="FF6936"/>
                </a:solidFill>
              </a:rPr>
              <a:t>have not </a:t>
            </a:r>
            <a:r>
              <a:rPr lang="en-US" sz="2400" dirty="0"/>
              <a:t>applied for an internal review:  </a:t>
            </a:r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no payment or part-paid: must elect </a:t>
            </a:r>
            <a:r>
              <a:rPr lang="en-US" sz="2400" dirty="0">
                <a:solidFill>
                  <a:srgbClr val="FF6936"/>
                </a:solidFill>
              </a:rPr>
              <a:t>before the due date </a:t>
            </a:r>
            <a:r>
              <a:rPr lang="en-US" sz="2400" dirty="0"/>
              <a:t>on Penalty Reminder Notice.</a:t>
            </a:r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paid in full, you have </a:t>
            </a:r>
            <a:r>
              <a:rPr lang="en-US" sz="2400" dirty="0">
                <a:solidFill>
                  <a:srgbClr val="FF6936"/>
                </a:solidFill>
              </a:rPr>
              <a:t>90 days </a:t>
            </a:r>
            <a:r>
              <a:rPr lang="en-US" sz="2400" dirty="0"/>
              <a:t>from when the Penalty Notice was received.</a:t>
            </a:r>
          </a:p>
          <a:p>
            <a:pPr fontAlgn="base">
              <a:buClr>
                <a:schemeClr val="accent1"/>
              </a:buClr>
            </a:pPr>
            <a:endParaRPr lang="en-US" sz="2400" dirty="0"/>
          </a:p>
          <a:p>
            <a:pPr fontAlgn="base">
              <a:buClr>
                <a:schemeClr val="accent1"/>
              </a:buClr>
            </a:pPr>
            <a:r>
              <a:rPr lang="en-US" sz="2400" dirty="0"/>
              <a:t>If you </a:t>
            </a:r>
            <a:r>
              <a:rPr lang="en-US" sz="2400" dirty="0">
                <a:solidFill>
                  <a:srgbClr val="FF6936"/>
                </a:solidFill>
              </a:rPr>
              <a:t>have</a:t>
            </a:r>
            <a:r>
              <a:rPr lang="en-US" sz="2400" dirty="0"/>
              <a:t> applied for review: </a:t>
            </a:r>
          </a:p>
          <a:p>
            <a: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Before the due date </a:t>
            </a:r>
            <a:r>
              <a:rPr lang="en-US" sz="2400" dirty="0"/>
              <a:t>of the new Penalty Reminder Notice issued.</a:t>
            </a:r>
          </a:p>
        </p:txBody>
      </p:sp>
    </p:spTree>
    <p:extLst>
      <p:ext uri="{BB962C8B-B14F-4D97-AF65-F5344CB8AC3E}">
        <p14:creationId xmlns:p14="http://schemas.microsoft.com/office/powerpoint/2010/main" val="27720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BB5EE-3CD5-A1E8-CE10-AC9647647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Google Shape;271;p42">
            <a:extLst>
              <a:ext uri="{FF2B5EF4-FFF2-40B4-BE49-F238E27FC236}">
                <a16:creationId xmlns:a16="http://schemas.microsoft.com/office/drawing/2014/main" id="{EB703317-9FFF-1E0F-415A-3869EB4DD224}"/>
              </a:ext>
            </a:extLst>
          </p:cNvPr>
          <p:cNvSpPr txBox="1">
            <a:spLocks/>
          </p:cNvSpPr>
          <p:nvPr/>
        </p:nvSpPr>
        <p:spPr>
          <a:xfrm>
            <a:off x="4144709" y="2632991"/>
            <a:ext cx="3902579" cy="114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AU" sz="1800" dirty="0">
              <a:ea typeface="+mj-ea"/>
              <a:cs typeface="+mj-cs"/>
            </a:endParaRPr>
          </a:p>
        </p:txBody>
      </p:sp>
      <p:sp>
        <p:nvSpPr>
          <p:cNvPr id="9" name="Google Shape;273;p42">
            <a:extLst>
              <a:ext uri="{FF2B5EF4-FFF2-40B4-BE49-F238E27FC236}">
                <a16:creationId xmlns:a16="http://schemas.microsoft.com/office/drawing/2014/main" id="{083B3120-9698-8486-F7B7-ADC8D5F93AA5}"/>
              </a:ext>
            </a:extLst>
          </p:cNvPr>
          <p:cNvSpPr txBox="1">
            <a:spLocks/>
          </p:cNvSpPr>
          <p:nvPr/>
        </p:nvSpPr>
        <p:spPr>
          <a:xfrm>
            <a:off x="4144710" y="1398494"/>
            <a:ext cx="3902579" cy="397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4800" b="1" dirty="0">
                <a:latin typeface="+mj-lt"/>
                <a:ea typeface="+mj-ea"/>
                <a:cs typeface="+mj-cs"/>
                <a:sym typeface="Bebas Neue"/>
              </a:rPr>
              <a:t>Samantha Lee</a:t>
            </a:r>
            <a:br>
              <a:rPr lang="en-AU" sz="2400" dirty="0">
                <a:latin typeface="+mn-lt"/>
              </a:rPr>
            </a:br>
            <a:endParaRPr lang="en-AU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latin typeface="+mn-lt"/>
              </a:rPr>
              <a:t>Supervising Solicitor</a:t>
            </a:r>
            <a:br>
              <a:rPr lang="en-AU" sz="2400" dirty="0">
                <a:latin typeface="+mn-lt"/>
              </a:rPr>
            </a:b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>Police Powers and Administrative Law</a:t>
            </a:r>
            <a:br>
              <a:rPr lang="en-AU" sz="2400" dirty="0">
                <a:latin typeface="+mn-lt"/>
              </a:rPr>
            </a:br>
            <a:br>
              <a:rPr lang="en-AU" sz="2400" dirty="0">
                <a:latin typeface="+mn-lt"/>
              </a:rPr>
            </a:br>
            <a:r>
              <a:rPr lang="en-AU" sz="2400" dirty="0">
                <a:ea typeface="+mj-ea"/>
                <a:cs typeface="+mj-cs"/>
              </a:rPr>
              <a:t>Redfern Legal Centre</a:t>
            </a:r>
          </a:p>
        </p:txBody>
      </p:sp>
      <p:sp>
        <p:nvSpPr>
          <p:cNvPr id="17" name="AutoShape 2" descr="Jasmine Opdam">
            <a:extLst>
              <a:ext uri="{FF2B5EF4-FFF2-40B4-BE49-F238E27FC236}">
                <a16:creationId xmlns:a16="http://schemas.microsoft.com/office/drawing/2014/main" id="{CAD72C32-556C-CFB3-9DE6-8416575E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8727" y="3051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Why would you take a Penalty Notice </a:t>
            </a:r>
            <a:br>
              <a:rPr lang="en-US" sz="4800" dirty="0"/>
            </a:br>
            <a:r>
              <a:rPr lang="en-US" sz="4800" dirty="0"/>
              <a:t>to court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916113"/>
            <a:ext cx="8156576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Don’t believe you broke the law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Seeking a more lenient penalty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Loss of demerit points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algn="r"/>
            <a:r>
              <a:rPr lang="en-AU" sz="1200" dirty="0"/>
              <a:t>Graphic: Tom Parsons on   </a:t>
            </a:r>
            <a:br>
              <a:rPr lang="en-AU" sz="1200" dirty="0"/>
            </a:br>
            <a:r>
              <a:rPr lang="en-AU" sz="1200" dirty="0"/>
              <a:t>                                       https://unsplash.com</a:t>
            </a:r>
            <a:endParaRPr lang="en-US" sz="1200" dirty="0"/>
          </a:p>
        </p:txBody>
      </p:sp>
      <p:pic>
        <p:nvPicPr>
          <p:cNvPr id="3" name="Picture Placeholder 9" descr="A road going through a forest&#10;&#10;Description automatically generated">
            <a:extLst>
              <a:ext uri="{FF2B5EF4-FFF2-40B4-BE49-F238E27FC236}">
                <a16:creationId xmlns:a16="http://schemas.microsoft.com/office/drawing/2014/main" id="{46B5EE4A-F25F-0DEF-FC53-0CCB98882B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488" y="1759667"/>
            <a:ext cx="2973086" cy="3997325"/>
          </a:xfrm>
        </p:spPr>
      </p:pic>
    </p:spTree>
    <p:extLst>
      <p:ext uri="{BB962C8B-B14F-4D97-AF65-F5344CB8AC3E}">
        <p14:creationId xmlns:p14="http://schemas.microsoft.com/office/powerpoint/2010/main" val="399969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Going to court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916113"/>
            <a:ext cx="8169276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Once the Court Attendance Notice is issued, there is </a:t>
            </a:r>
            <a:br>
              <a:rPr lang="en-US" sz="2400" dirty="0"/>
            </a:br>
            <a:r>
              <a:rPr lang="en-US" sz="2400" dirty="0"/>
              <a:t>no turning back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Guilty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Not guilty</a:t>
            </a:r>
          </a:p>
          <a:p>
            <a:pPr marL="457200" indent="-457200">
              <a:buFont typeface="Arial"/>
              <a:buChar char="•"/>
            </a:pPr>
            <a:endParaRPr lang="en-US" sz="1200" dirty="0"/>
          </a:p>
          <a:p>
            <a:endParaRPr lang="en-US" sz="24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D40AE3-E2A9-2A9B-97CD-4A2D1CD2B6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8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The dangers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Cost and time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‘Strict liability’ offences </a:t>
            </a:r>
          </a:p>
          <a:p>
            <a:pPr marL="457200" indent="-457200">
              <a:buFont typeface="Arial"/>
              <a:buChar char="•"/>
            </a:pPr>
            <a:r>
              <a:rPr lang="en-AU" sz="2400" dirty="0"/>
              <a:t>A defence is only an explanation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Criminal record/ traffic record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May not obtain the outcome you seek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Potential higher penalty</a:t>
            </a:r>
          </a:p>
        </p:txBody>
      </p:sp>
      <p:pic>
        <p:nvPicPr>
          <p:cNvPr id="13" name="Picture 12" descr="A close-up of a court sign&#10;&#10;Description automatically generated">
            <a:extLst>
              <a:ext uri="{FF2B5EF4-FFF2-40B4-BE49-F238E27FC236}">
                <a16:creationId xmlns:a16="http://schemas.microsoft.com/office/drawing/2014/main" id="{78EA4202-EBDD-7077-C2F2-88871ABD0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727" y="1916113"/>
            <a:ext cx="5039460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Court costs levy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r>
              <a:rPr lang="en-AU" sz="2400"/>
              <a:t>A </a:t>
            </a:r>
            <a:r>
              <a:rPr lang="en-AU" sz="2400" b="1">
                <a:solidFill>
                  <a:srgbClr val="FF6936"/>
                </a:solidFill>
              </a:rPr>
              <a:t>court costs levy </a:t>
            </a:r>
            <a:r>
              <a:rPr lang="en-AU" sz="2400"/>
              <a:t>is a fee for having your case heard at court. </a:t>
            </a:r>
          </a:p>
          <a:p>
            <a:r>
              <a:rPr lang="en-AU" sz="2400"/>
              <a:t>If you plead guilty or are found guilty of any offence, the court will order you to pay mandatory court costs of </a:t>
            </a:r>
            <a:r>
              <a:rPr lang="en-AU" sz="2400" b="1">
                <a:solidFill>
                  <a:srgbClr val="FF6936"/>
                </a:solidFill>
              </a:rPr>
              <a:t>$85 </a:t>
            </a:r>
            <a:r>
              <a:rPr lang="en-AU" sz="2400"/>
              <a:t>(as at July 2024) unless you: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are convicted in the Drug Court or the Children's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get a section 10(1)(a) dismissal for an offence that does not impose a prison sentence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receive a prison sentence (other than a suspended sentence).</a:t>
            </a:r>
          </a:p>
        </p:txBody>
      </p:sp>
    </p:spTree>
    <p:extLst>
      <p:ext uri="{BB962C8B-B14F-4D97-AF65-F5344CB8AC3E}">
        <p14:creationId xmlns:p14="http://schemas.microsoft.com/office/powerpoint/2010/main" val="190193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Victims Support Levy (VSL)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 amount imposed on people who plead guilty or are found guilty in court. 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money goes to the </a:t>
            </a:r>
            <a:r>
              <a:rPr lang="en-US" sz="2400" b="1">
                <a:solidFill>
                  <a:srgbClr val="FF6936"/>
                </a:solidFill>
              </a:rPr>
              <a:t>Victims Support Fund</a:t>
            </a:r>
            <a:r>
              <a:rPr lang="en-US" sz="2400" b="1"/>
              <a:t>.</a:t>
            </a:r>
            <a:br>
              <a:rPr lang="en-US" sz="2400" b="1"/>
            </a:b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you plead guilty or are found guilty of a summary offence, you will need to pay a VSL of </a:t>
            </a:r>
            <a:r>
              <a:rPr lang="en-US" sz="2400" b="1">
                <a:solidFill>
                  <a:srgbClr val="FF6936"/>
                </a:solidFill>
              </a:rPr>
              <a:t>$90 </a:t>
            </a:r>
            <a:r>
              <a:rPr lang="en-US" sz="2400"/>
              <a:t>(as of July 2022). </a:t>
            </a:r>
          </a:p>
        </p:txBody>
      </p:sp>
    </p:spTree>
    <p:extLst>
      <p:ext uri="{BB962C8B-B14F-4D97-AF65-F5344CB8AC3E}">
        <p14:creationId xmlns:p14="http://schemas.microsoft.com/office/powerpoint/2010/main" val="427284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Higher Penalty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2146" y="1916113"/>
            <a:ext cx="8276649" cy="664797"/>
          </a:xfrm>
        </p:spPr>
        <p:txBody>
          <a:bodyPr numCol="1"/>
          <a:lstStyle/>
          <a:p>
            <a:r>
              <a:rPr lang="en-US" sz="2400" b="1">
                <a:solidFill>
                  <a:srgbClr val="FF6936"/>
                </a:solidFill>
              </a:rPr>
              <a:t>Check Lawcodes:  </a:t>
            </a:r>
            <a:r>
              <a:rPr lang="en-US" sz="2400">
                <a:hlinkClick r:id="rId3"/>
              </a:rPr>
              <a:t>https://lawcodes.judcom.nsw.gov.au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D3E10-B8E7-3507-8182-60189619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223" y="2566196"/>
            <a:ext cx="7533576" cy="2920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BE289-882B-E0BE-5F85-B8287A313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4" y="1282988"/>
            <a:ext cx="2970357" cy="3332456"/>
          </a:xfrm>
          <a:prstGeom prst="rect">
            <a:avLst/>
          </a:prstGeom>
        </p:spPr>
      </p:pic>
      <p:sp>
        <p:nvSpPr>
          <p:cNvPr id="13" name="Doughnut 12">
            <a:extLst>
              <a:ext uri="{FF2B5EF4-FFF2-40B4-BE49-F238E27FC236}">
                <a16:creationId xmlns:a16="http://schemas.microsoft.com/office/drawing/2014/main" id="{03062D1B-149E-8352-E486-F4374B0381E5}"/>
              </a:ext>
            </a:extLst>
          </p:cNvPr>
          <p:cNvSpPr/>
          <p:nvPr/>
        </p:nvSpPr>
        <p:spPr>
          <a:xfrm>
            <a:off x="1499017" y="4062335"/>
            <a:ext cx="899409" cy="89941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3818AB-3065-870F-6841-3AF165F72836}"/>
              </a:ext>
            </a:extLst>
          </p:cNvPr>
          <p:cNvCxnSpPr>
            <a:cxnSpLocks/>
          </p:cNvCxnSpPr>
          <p:nvPr/>
        </p:nvCxnSpPr>
        <p:spPr>
          <a:xfrm flipV="1">
            <a:off x="2428410" y="3567664"/>
            <a:ext cx="509665" cy="553109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26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AE219C-2618-0A71-1563-3483307C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36" y="-1719"/>
            <a:ext cx="7134210" cy="68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Strict liability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 strict liability crime is a crime that requires no 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i="1" dirty="0" err="1">
                <a:solidFill>
                  <a:srgbClr val="FF6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AU" sz="2400" b="1" i="1" dirty="0">
                <a:solidFill>
                  <a:srgbClr val="FF6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That is, a crime that requires no proof that you intended to commit an offence.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 speeding, drink driving. 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Defence: honest and reasonable mistake.</a:t>
            </a:r>
          </a:p>
        </p:txBody>
      </p:sp>
    </p:spTree>
    <p:extLst>
      <p:ext uri="{BB962C8B-B14F-4D97-AF65-F5344CB8AC3E}">
        <p14:creationId xmlns:p14="http://schemas.microsoft.com/office/powerpoint/2010/main" val="36115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Best matters to take to court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Clear evidence that you did not break </a:t>
            </a:r>
            <a:br>
              <a:rPr lang="en-US" sz="2400" dirty="0"/>
            </a:br>
            <a:r>
              <a:rPr lang="en-US" sz="2400" dirty="0"/>
              <a:t>the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Good driving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Exceptional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are willing to plead guilty, but </a:t>
            </a:r>
            <a:br>
              <a:rPr lang="en-US" sz="2400" dirty="0"/>
            </a:br>
            <a:r>
              <a:rPr lang="en-US" sz="2400" dirty="0"/>
              <a:t>seek leniency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are about to lose your </a:t>
            </a:r>
            <a:r>
              <a:rPr lang="en-US" sz="2400" dirty="0" err="1"/>
              <a:t>licence</a:t>
            </a:r>
            <a:endParaRPr lang="en-US" sz="2400" dirty="0"/>
          </a:p>
        </p:txBody>
      </p:sp>
      <p:pic>
        <p:nvPicPr>
          <p:cNvPr id="13" name="Picture 12" descr="A close-up of a court sign&#10;&#10;Description automatically generated">
            <a:extLst>
              <a:ext uri="{FF2B5EF4-FFF2-40B4-BE49-F238E27FC236}">
                <a16:creationId xmlns:a16="http://schemas.microsoft.com/office/drawing/2014/main" id="{78EA4202-EBDD-7077-C2F2-88871ABD0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727" y="1972326"/>
            <a:ext cx="5039460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9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Leniency: What will the court consider?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760836"/>
            <a:ext cx="10628287" cy="3852862"/>
          </a:xfrm>
        </p:spPr>
        <p:txBody>
          <a:bodyPr numCol="2"/>
          <a:lstStyle/>
          <a:p>
            <a:pPr marL="1143000" indent="-1143000">
              <a:buFont typeface="Arial"/>
              <a:buChar char="•"/>
            </a:pPr>
            <a:r>
              <a:rPr lang="en-US" sz="2400" dirty="0"/>
              <a:t>Seriousness of the offence (safety)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Circumstances surrounding the offence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Financial situation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Age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How long you have been driving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Full </a:t>
            </a:r>
            <a:r>
              <a:rPr lang="en-US" sz="2400" dirty="0" err="1"/>
              <a:t>licence </a:t>
            </a:r>
            <a:r>
              <a:rPr lang="en-US" sz="2400" dirty="0"/>
              <a:t>/ Provisional / Learner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Traffic record history</a:t>
            </a:r>
            <a:br>
              <a:rPr lang="en-US" sz="2400" dirty="0"/>
            </a:br>
            <a:endParaRPr lang="en-US" sz="2400" dirty="0"/>
          </a:p>
          <a:p>
            <a:pPr marL="1143000" indent="-1143000">
              <a:buFont typeface="Arial"/>
              <a:buChar char="•"/>
            </a:pPr>
            <a:r>
              <a:rPr lang="en-US" sz="2400" dirty="0"/>
              <a:t>Contrition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16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564001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  <a:ea typeface="+mn-ea"/>
                <a:cs typeface="+mn-cs"/>
              </a:rPr>
              <a:t>Acknowledgement of Country</a:t>
            </a:r>
            <a:endParaRPr lang="en-AU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6618-A6B7-6A18-7EE1-840892D39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33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What can the court decide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8276649" cy="3852862"/>
          </a:xfrm>
        </p:spPr>
        <p:txBody>
          <a:bodyPr numCol="1"/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Find you not guilty </a:t>
            </a:r>
            <a:br>
              <a:rPr lang="en-US" sz="2400"/>
            </a:br>
            <a:r>
              <a:rPr lang="en-US" sz="2400"/>
              <a:t>– offence dismissed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Find you guilty, dismissal and </a:t>
            </a:r>
            <a:br>
              <a:rPr lang="en-US" sz="2400"/>
            </a:br>
            <a:r>
              <a:rPr lang="en-US" sz="2400"/>
              <a:t>no conviction - s10(1)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Remove any demerit points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Reduce the cost of the fine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Impose a more significant fine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Nothing. Fine stands. </a:t>
            </a:r>
          </a:p>
        </p:txBody>
      </p:sp>
      <p:pic>
        <p:nvPicPr>
          <p:cNvPr id="13" name="Picture 12" descr="A close-up of a court sign&#10;&#10;Description automatically generated">
            <a:extLst>
              <a:ext uri="{FF2B5EF4-FFF2-40B4-BE49-F238E27FC236}">
                <a16:creationId xmlns:a16="http://schemas.microsoft.com/office/drawing/2014/main" id="{78EA4202-EBDD-7077-C2F2-88871ABD0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727" y="1972326"/>
            <a:ext cx="5039460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0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3046988"/>
          </a:xfrm>
        </p:spPr>
        <p:txBody>
          <a:bodyPr/>
          <a:lstStyle/>
          <a:p>
            <a:r>
              <a:rPr lang="en-US" sz="4800" b="1" dirty="0"/>
              <a:t>3</a:t>
            </a:r>
            <a:br>
              <a:rPr lang="en-US" sz="4800" b="1" dirty="0"/>
            </a:br>
            <a:r>
              <a:rPr lang="en-US" sz="4800" dirty="0"/>
              <a:t>Court-imposed fines</a:t>
            </a:r>
            <a:br>
              <a:rPr lang="en-US" sz="4800" dirty="0"/>
            </a:br>
            <a:br>
              <a:rPr lang="en-US" sz="1400" dirty="0"/>
            </a:br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31</a:t>
            </a:fld>
            <a:endParaRPr lang="en-AU"/>
          </a:p>
        </p:txBody>
      </p:sp>
      <p:pic>
        <p:nvPicPr>
          <p:cNvPr id="6" name="Picture 5" descr="A close-up of a court sign&#10;&#10;Description automatically generated">
            <a:extLst>
              <a:ext uri="{FF2B5EF4-FFF2-40B4-BE49-F238E27FC236}">
                <a16:creationId xmlns:a16="http://schemas.microsoft.com/office/drawing/2014/main" id="{25584201-627A-72C1-1B77-454B73985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886" y="0"/>
            <a:ext cx="89701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Contesting a court fine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Appealing to the District Court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Applying to the court for annulment</a:t>
            </a:r>
          </a:p>
        </p:txBody>
      </p:sp>
    </p:spTree>
    <p:extLst>
      <p:ext uri="{BB962C8B-B14F-4D97-AF65-F5344CB8AC3E}">
        <p14:creationId xmlns:p14="http://schemas.microsoft.com/office/powerpoint/2010/main" val="981640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Time limits: Appealing to the District Court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>
                <a:latin typeface="+mn-lt"/>
              </a:rPr>
              <a:t>Must lodge a Notice of Appeal no more than </a:t>
            </a:r>
            <a:r>
              <a:rPr lang="en-AU" sz="2400" b="1">
                <a:solidFill>
                  <a:srgbClr val="FF6936"/>
                </a:solidFill>
                <a:latin typeface="+mn-lt"/>
              </a:rPr>
              <a:t>28 days </a:t>
            </a:r>
            <a:r>
              <a:rPr lang="en-AU" sz="2400">
                <a:latin typeface="+mn-lt"/>
              </a:rPr>
              <a:t>after the sentence date.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40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>
                <a:latin typeface="+mn-lt"/>
              </a:rPr>
              <a:t>You can lodge an appeal up to </a:t>
            </a:r>
            <a:r>
              <a:rPr lang="en-AU" sz="2400" b="1">
                <a:solidFill>
                  <a:srgbClr val="FF6936"/>
                </a:solidFill>
                <a:latin typeface="+mn-lt"/>
              </a:rPr>
              <a:t>3 months </a:t>
            </a:r>
            <a:r>
              <a:rPr lang="en-AU" sz="2400">
                <a:latin typeface="+mn-lt"/>
              </a:rPr>
              <a:t>from the sentence date if you get leave (permission) from the court.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40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>
                <a:latin typeface="+mn-lt"/>
              </a:rPr>
              <a:t>Fee: </a:t>
            </a:r>
            <a:r>
              <a:rPr lang="en-AU" sz="2400" b="1">
                <a:solidFill>
                  <a:srgbClr val="FF6936"/>
                </a:solidFill>
                <a:latin typeface="+mn-lt"/>
              </a:rPr>
              <a:t>$126 </a:t>
            </a:r>
          </a:p>
        </p:txBody>
      </p:sp>
    </p:spTree>
    <p:extLst>
      <p:ext uri="{BB962C8B-B14F-4D97-AF65-F5344CB8AC3E}">
        <p14:creationId xmlns:p14="http://schemas.microsoft.com/office/powerpoint/2010/main" val="4227563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Annulment: not present when fine imposed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r>
              <a:rPr lang="en-US" sz="2400"/>
              <a:t>If you were convicted or sentenced in the Local Court </a:t>
            </a:r>
            <a:r>
              <a:rPr lang="en-US" sz="2400" b="1">
                <a:solidFill>
                  <a:srgbClr val="FF6936"/>
                </a:solidFill>
              </a:rPr>
              <a:t>less than 2 years ago</a:t>
            </a:r>
            <a:r>
              <a:rPr lang="en-US" sz="2400" b="1"/>
              <a:t>,</a:t>
            </a:r>
            <a:r>
              <a:rPr lang="en-US" sz="2400"/>
              <a:t> and </a:t>
            </a:r>
            <a:r>
              <a:rPr lang="en-US" sz="2400" b="1">
                <a:solidFill>
                  <a:srgbClr val="FF6936"/>
                </a:solidFill>
              </a:rPr>
              <a:t>you weren’t present</a:t>
            </a:r>
            <a:r>
              <a:rPr lang="en-US" sz="2400"/>
              <a:t>, you can apply to have the sentence or conviction annulled.</a:t>
            </a:r>
          </a:p>
        </p:txBody>
      </p:sp>
    </p:spTree>
    <p:extLst>
      <p:ext uri="{BB962C8B-B14F-4D97-AF65-F5344CB8AC3E}">
        <p14:creationId xmlns:p14="http://schemas.microsoft.com/office/powerpoint/2010/main" val="1621085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Proof for annulment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were not aware of the original case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were unable to attend for a good reason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It is in the interests of justice to do so</a:t>
            </a:r>
          </a:p>
        </p:txBody>
      </p:sp>
    </p:spTree>
    <p:extLst>
      <p:ext uri="{BB962C8B-B14F-4D97-AF65-F5344CB8AC3E}">
        <p14:creationId xmlns:p14="http://schemas.microsoft.com/office/powerpoint/2010/main" val="2898703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2382191"/>
          </a:xfrm>
        </p:spPr>
        <p:txBody>
          <a:bodyPr/>
          <a:lstStyle/>
          <a:p>
            <a:r>
              <a:rPr lang="en-US" sz="4800" b="1" dirty="0"/>
              <a:t>4</a:t>
            </a:r>
            <a:br>
              <a:rPr lang="en-US" sz="4800" b="1" dirty="0"/>
            </a:br>
            <a:r>
              <a:rPr lang="en-US" sz="4800" dirty="0"/>
              <a:t>Children and fines</a:t>
            </a:r>
            <a:br>
              <a:rPr lang="en-US" sz="4800" dirty="0"/>
            </a:br>
            <a:br>
              <a:rPr lang="en-US" sz="1400" dirty="0"/>
            </a:br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36</a:t>
            </a:fld>
            <a:endParaRPr lang="en-AU"/>
          </a:p>
        </p:txBody>
      </p:sp>
      <p:pic>
        <p:nvPicPr>
          <p:cNvPr id="5" name="Picture 4" descr="Close-up of several credit cards&#10;&#10;Description automatically generated">
            <a:extLst>
              <a:ext uri="{FF2B5EF4-FFF2-40B4-BE49-F238E27FC236}">
                <a16:creationId xmlns:a16="http://schemas.microsoft.com/office/drawing/2014/main" id="{62A4F6A2-85B0-2AD2-7FB1-8A375E52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002" y="328156"/>
            <a:ext cx="9163987" cy="65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5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Children (under 18)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1465158" cy="3852862"/>
          </a:xfrm>
        </p:spPr>
        <p:txBody>
          <a:bodyPr numCol="1"/>
          <a:lstStyle/>
          <a:p>
            <a:r>
              <a:rPr lang="en-US" sz="2400" b="1" dirty="0"/>
              <a:t>Electing to go to court: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Matter heard in the </a:t>
            </a:r>
            <a:r>
              <a:rPr lang="en-US" sz="2400" b="1" dirty="0">
                <a:solidFill>
                  <a:srgbClr val="FF6936"/>
                </a:solidFill>
              </a:rPr>
              <a:t>Children’s Court </a:t>
            </a:r>
          </a:p>
          <a:p>
            <a:br>
              <a:rPr lang="en-US" sz="2400" b="1" dirty="0"/>
            </a:br>
            <a:r>
              <a:rPr lang="en-US" sz="2400" b="1" dirty="0">
                <a:solidFill>
                  <a:srgbClr val="FF6936"/>
                </a:solidFill>
              </a:rPr>
              <a:t>Exception</a:t>
            </a:r>
            <a:r>
              <a:rPr lang="en-US" sz="2400" dirty="0"/>
              <a:t> – traffic offence where the young person </a:t>
            </a:r>
            <a:br>
              <a:rPr lang="en-US" sz="2400" dirty="0"/>
            </a:br>
            <a:r>
              <a:rPr lang="en-US" sz="2400" dirty="0"/>
              <a:t>is old enough to have a </a:t>
            </a:r>
            <a:r>
              <a:rPr lang="en-US" sz="2400" dirty="0" err="1"/>
              <a:t>licence</a:t>
            </a:r>
            <a:r>
              <a:rPr lang="en-US" sz="240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Matter heard in the </a:t>
            </a:r>
            <a:r>
              <a:rPr lang="en-US" sz="2400">
                <a:solidFill>
                  <a:srgbClr val="FF6936"/>
                </a:solidFill>
              </a:rPr>
              <a:t>Local Court</a:t>
            </a:r>
            <a:r>
              <a:rPr lang="en-US" sz="2400"/>
              <a:t>.</a:t>
            </a:r>
          </a:p>
          <a:p>
            <a:pPr marL="457200" indent="-457200">
              <a:buFont typeface="Arial"/>
              <a:buChar char="•"/>
            </a:pPr>
            <a:endParaRPr lang="en-US" sz="2400">
              <a:solidFill>
                <a:srgbClr val="000000"/>
              </a:solidFill>
              <a:latin typeface="Archivo" panose="020F0502020204030204"/>
            </a:endParaRPr>
          </a:p>
          <a:p>
            <a:pPr algn="r"/>
            <a:r>
              <a:rPr lang="en-AU" sz="1800" dirty="0">
                <a:solidFill>
                  <a:srgbClr val="000000"/>
                </a:solidFill>
                <a:latin typeface="Archivo" panose="020F0502020204030204"/>
              </a:rPr>
              <a:t>Image source: Law Access NSW</a:t>
            </a:r>
            <a:endParaRPr lang="en-AU" sz="1800" dirty="0"/>
          </a:p>
        </p:txBody>
      </p:sp>
      <p:pic>
        <p:nvPicPr>
          <p:cNvPr id="12" name="Picture 11" descr="A person sitting at a table with people in the background&#10;&#10;Description automatically generated">
            <a:extLst>
              <a:ext uri="{FF2B5EF4-FFF2-40B4-BE49-F238E27FC236}">
                <a16:creationId xmlns:a16="http://schemas.microsoft.com/office/drawing/2014/main" id="{20D37C6C-10D6-0919-2EFD-37B60CDC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28" y="1916113"/>
            <a:ext cx="4535253" cy="30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What can the Children’s Court decide?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1465158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Refer to Youth Justice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Dismiss the matter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Fine </a:t>
            </a:r>
            <a:br>
              <a:rPr lang="en-US" sz="2400" dirty="0"/>
            </a:br>
            <a:r>
              <a:rPr lang="en-US" sz="2400" dirty="0"/>
              <a:t>- If Children’s Court imposes a fine, the fine </a:t>
            </a:r>
            <a:br>
              <a:rPr lang="en-US" sz="2400" dirty="0"/>
            </a:br>
            <a:r>
              <a:rPr lang="en-US" sz="2400" dirty="0"/>
              <a:t>can’t be more than 10 penalty units ($1,100) </a:t>
            </a:r>
            <a:br>
              <a:rPr lang="en-US" sz="2400" dirty="0"/>
            </a:br>
            <a:r>
              <a:rPr lang="en-US" sz="2400" dirty="0"/>
              <a:t>for one offence.</a:t>
            </a:r>
            <a:endParaRPr lang="en-US" sz="2400">
              <a:solidFill>
                <a:srgbClr val="000000"/>
              </a:solidFill>
              <a:latin typeface="Archivo" panose="020F0502020204030204"/>
            </a:endParaRPr>
          </a:p>
          <a:p>
            <a:pPr algn="r"/>
            <a:r>
              <a:rPr lang="en-AU" sz="1800" dirty="0">
                <a:solidFill>
                  <a:srgbClr val="000000"/>
                </a:solidFill>
                <a:latin typeface="Archivo" panose="020F0502020204030204"/>
              </a:rPr>
              <a:t>Image source: Law Access NSW</a:t>
            </a:r>
            <a:endParaRPr lang="en-AU" sz="1800" dirty="0"/>
          </a:p>
        </p:txBody>
      </p:sp>
      <p:pic>
        <p:nvPicPr>
          <p:cNvPr id="12" name="Picture 11" descr="A person sitting at a table with people in the background&#10;&#10;Description automatically generated">
            <a:extLst>
              <a:ext uri="{FF2B5EF4-FFF2-40B4-BE49-F238E27FC236}">
                <a16:creationId xmlns:a16="http://schemas.microsoft.com/office/drawing/2014/main" id="{20D37C6C-10D6-0919-2EFD-37B60CDC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28" y="1916113"/>
            <a:ext cx="4535253" cy="30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9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127745" cy="3490186"/>
          </a:xfrm>
        </p:spPr>
        <p:txBody>
          <a:bodyPr/>
          <a:lstStyle/>
          <a:p>
            <a:r>
              <a:rPr lang="en-US" sz="4800" b="1" dirty="0"/>
              <a:t>Questions... </a:t>
            </a:r>
            <a:br>
              <a:rPr lang="en-US" sz="4800" b="1" dirty="0"/>
            </a:br>
            <a:r>
              <a:rPr lang="en-US" sz="4800" b="1" dirty="0"/>
              <a:t>&amp; answers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AU" sz="3600" dirty="0"/>
              <a:t>Resources: </a:t>
            </a:r>
            <a:r>
              <a:rPr lang="en-AU" sz="2400" dirty="0">
                <a:hlinkClick r:id="rId3"/>
              </a:rPr>
              <a:t>rlc.org.au/training/resources/fines</a:t>
            </a:r>
            <a:endParaRPr lang="en-AU" sz="3600" dirty="0"/>
          </a:p>
        </p:txBody>
      </p:sp>
      <p:pic>
        <p:nvPicPr>
          <p:cNvPr id="16" name="Picture Placeholder 15" descr="Questions outline">
            <a:extLst>
              <a:ext uri="{FF2B5EF4-FFF2-40B4-BE49-F238E27FC236}">
                <a16:creationId xmlns:a16="http://schemas.microsoft.com/office/drawing/2014/main" id="{72829FF7-3A44-F907-0442-0FDFE0967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462" r="7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8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2E7F-DF88-C54E-831E-28445888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5061840" cy="609398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C668E-D3A8-6240-A803-AFA8D91DD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4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F731F-78E1-4A44-AE53-21B18308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1737" y="2231313"/>
            <a:ext cx="5390838" cy="3852862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n-US" sz="2400" dirty="0"/>
              <a:t>Types of fines</a:t>
            </a:r>
          </a:p>
          <a:p>
            <a:pPr marL="457200" indent="-457200">
              <a:buAutoNum type="arabicPlain"/>
            </a:pPr>
            <a:r>
              <a:rPr lang="en-US" sz="2400" dirty="0"/>
              <a:t>Internal review</a:t>
            </a:r>
          </a:p>
          <a:p>
            <a:pPr marL="457200" indent="-457200">
              <a:buAutoNum type="arabicPlain"/>
            </a:pPr>
            <a:r>
              <a:rPr lang="en-US" sz="2400" dirty="0"/>
              <a:t>Electing to go to court</a:t>
            </a:r>
          </a:p>
          <a:p>
            <a:pPr marL="457200" indent="-457200">
              <a:buAutoNum type="arabicPlain"/>
            </a:pPr>
            <a:r>
              <a:rPr lang="en-US" sz="2400" dirty="0"/>
              <a:t>Court-imposed fines</a:t>
            </a:r>
          </a:p>
          <a:p>
            <a:pPr marL="457200" indent="-457200">
              <a:buAutoNum type="arabicPlain"/>
            </a:pPr>
            <a:r>
              <a:rPr lang="en-US" sz="2400" dirty="0"/>
              <a:t>Children and fines</a:t>
            </a:r>
          </a:p>
          <a:p>
            <a:pPr marL="457200" indent="-457200">
              <a:buAutoNum type="arabicPlain"/>
            </a:pPr>
            <a:r>
              <a:rPr lang="en-US" sz="2400" dirty="0"/>
              <a:t>Questions and more information</a:t>
            </a:r>
            <a:endParaRPr lang="en-AU" sz="2400" dirty="0"/>
          </a:p>
          <a:p>
            <a:r>
              <a:rPr lang="en-AU" sz="2400" dirty="0"/>
              <a:t>Resources: </a:t>
            </a:r>
            <a:br>
              <a:rPr lang="en-AU" sz="2400" dirty="0"/>
            </a:br>
            <a:r>
              <a:rPr lang="en-AU" sz="1800" dirty="0">
                <a:hlinkClick r:id="rId3"/>
              </a:rPr>
              <a:t>rlc.org.au/training/resources/fines</a:t>
            </a:r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4E9D-1489-AA28-F05D-3A8DA1EF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r>
              <a:rPr lang="en-US" sz="4800" dirty="0"/>
              <a:t>		Free, confidential legal advice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0035-D29D-C8F1-41CE-27D27CE28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4BA593-20B9-7D58-A262-AD0023F61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532965"/>
            <a:ext cx="11233149" cy="4236010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Community legal centres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www.clcs.org.au/legal-help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/>
              <a:t>Legal Aid NSW</a:t>
            </a:r>
            <a:r>
              <a:rPr lang="en-US" sz="2400"/>
              <a:t>: </a:t>
            </a:r>
            <a:r>
              <a:rPr lang="en-US" sz="2400" dirty="0">
                <a:hlinkClick r:id="rId4"/>
              </a:rPr>
              <a:t>www.legalaid.nsw.gov.au</a:t>
            </a:r>
            <a:br>
              <a:rPr lang="en-US" sz="2400"/>
            </a:br>
            <a:r>
              <a:rPr lang="en-US" sz="2400"/>
              <a:t>- Law Access 1300 888 529</a:t>
            </a:r>
            <a:br>
              <a:rPr lang="en-US" sz="2400"/>
            </a:br>
            <a:r>
              <a:rPr lang="en-US" sz="2400"/>
              <a:t>- </a:t>
            </a:r>
            <a:r>
              <a:rPr lang="en-AU" sz="2400">
                <a:solidFill>
                  <a:schemeClr val="tx1"/>
                </a:solidFill>
              </a:rPr>
              <a:t>Legal Aid Hotline for Under 18s: 1800 10 18 10</a:t>
            </a:r>
            <a:endParaRPr lang="en-US" sz="240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/>
              <a:t>The Shopfront Youth Legal Centre </a:t>
            </a:r>
            <a:r>
              <a:rPr lang="en-US" sz="2400"/>
              <a:t>(under 25 year olds) </a:t>
            </a:r>
            <a:r>
              <a:rPr lang="en-US" sz="2400">
                <a:hlinkClick r:id="rId5"/>
              </a:rPr>
              <a:t>www.theshopfront.org </a:t>
            </a:r>
            <a:endParaRPr lang="en-US" sz="240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/>
              <a:t>Aboriginal Legal Service (ALS) </a:t>
            </a:r>
            <a:r>
              <a:rPr lang="en-US" sz="2400">
                <a:hlinkClick r:id="rId6"/>
              </a:rPr>
              <a:t>www.alsnswact.org.au</a:t>
            </a:r>
            <a:endParaRPr lang="en-US" sz="240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AU" sz="2400" b="1">
                <a:solidFill>
                  <a:schemeClr val="tx1"/>
                </a:solidFill>
              </a:rPr>
              <a:t>Homeless Persons Legal Service (HPLS)</a:t>
            </a:r>
            <a:br>
              <a:rPr lang="en-AU" sz="2400">
                <a:solidFill>
                  <a:schemeClr val="tx1"/>
                </a:solidFill>
              </a:rPr>
            </a:br>
            <a:r>
              <a:rPr lang="en-AU" sz="2400">
                <a:solidFill>
                  <a:schemeClr val="tx1"/>
                </a:solidFill>
                <a:hlinkClick r:id="rId7"/>
              </a:rPr>
              <a:t>www.piac.asn.au/legal-help/hpls-clinic-times-locations</a:t>
            </a:r>
            <a:endParaRPr lang="en-US" sz="2400" dirty="0"/>
          </a:p>
          <a:p>
            <a:r>
              <a:rPr lang="en-AU" sz="1800" dirty="0"/>
              <a:t>                                    </a:t>
            </a:r>
            <a:r>
              <a:rPr lang="en-AU" sz="1800" dirty="0">
                <a:hlinkClick r:id="rId8"/>
              </a:rPr>
              <a:t>rlc.org.au/training/resources/fines</a:t>
            </a:r>
            <a:endParaRPr lang="en-US" sz="1800" dirty="0">
              <a:solidFill>
                <a:srgbClr val="FF6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82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11353988" cy="3323987"/>
          </a:xfrm>
        </p:spPr>
        <p:txBody>
          <a:bodyPr/>
          <a:lstStyle/>
          <a:p>
            <a:r>
              <a:rPr lang="en-US" sz="4800" b="1" dirty="0"/>
              <a:t>Community legal education - free webinars &amp; recordings</a:t>
            </a:r>
            <a:br>
              <a:rPr lang="en-US" sz="3600" b="1" dirty="0"/>
            </a:br>
            <a:br>
              <a:rPr lang="en-US" sz="2400" b="1" dirty="0"/>
            </a:br>
            <a:r>
              <a:rPr lang="en-US" sz="2400" dirty="0">
                <a:hlinkClick r:id="rId3"/>
              </a:rPr>
              <a:t>rlc.org.au/training</a:t>
            </a:r>
            <a:br>
              <a:rPr lang="en-US" sz="2400" dirty="0"/>
            </a:br>
            <a:br>
              <a:rPr lang="en-US" sz="2400" dirty="0"/>
            </a:br>
            <a:r>
              <a:rPr lang="en-US" sz="3600" dirty="0"/>
              <a:t>Nick Manning: </a:t>
            </a:r>
            <a:br>
              <a:rPr lang="en-US" sz="3600" dirty="0"/>
            </a:br>
            <a:r>
              <a:rPr lang="en-US" sz="3600" dirty="0"/>
              <a:t>education@rlc.org.au</a:t>
            </a:r>
            <a:endParaRPr lang="en-AU" sz="3600" dirty="0"/>
          </a:p>
        </p:txBody>
      </p:sp>
      <p:pic>
        <p:nvPicPr>
          <p:cNvPr id="6" name="Picture 5" descr="A close-up of several images&#10;&#10;Description automatically generated">
            <a:extLst>
              <a:ext uri="{FF2B5EF4-FFF2-40B4-BE49-F238E27FC236}">
                <a16:creationId xmlns:a16="http://schemas.microsoft.com/office/drawing/2014/main" id="{89E33B63-3EE5-5DF3-E25B-E49E9DA57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17" y="3079376"/>
            <a:ext cx="7106354" cy="3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2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396941" cy="3323987"/>
          </a:xfrm>
        </p:spPr>
        <p:txBody>
          <a:bodyPr/>
          <a:lstStyle/>
          <a:p>
            <a:r>
              <a:rPr lang="en-US" sz="4800" b="1" dirty="0"/>
              <a:t>Your feedback is important to us!</a:t>
            </a:r>
            <a:br>
              <a:rPr lang="en-US" sz="4800" b="1" dirty="0"/>
            </a:br>
            <a:br>
              <a:rPr lang="en-US" sz="3600" b="1" dirty="0"/>
            </a:br>
            <a:r>
              <a:rPr lang="en-US" sz="3600" dirty="0">
                <a:hlinkClick r:id="rId3"/>
              </a:rPr>
              <a:t>rlc.org.au/feedback</a:t>
            </a:r>
            <a:br>
              <a:rPr lang="en-US" sz="3600" dirty="0"/>
            </a:br>
            <a:br>
              <a:rPr lang="en-US" sz="3600" dirty="0"/>
            </a:b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05105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330576" cy="1994392"/>
          </a:xfrm>
        </p:spPr>
        <p:txBody>
          <a:bodyPr/>
          <a:lstStyle/>
          <a:p>
            <a:r>
              <a:rPr lang="en-US" sz="4800" b="1" dirty="0"/>
              <a:t>1</a:t>
            </a:r>
            <a:br>
              <a:rPr lang="en-US" sz="4800" dirty="0"/>
            </a:br>
            <a:r>
              <a:rPr lang="en-US" sz="4800" dirty="0"/>
              <a:t>Types of fines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4BE5-A83B-2D3E-9E8D-76C8AF9C4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849" y="-3234"/>
            <a:ext cx="8316133" cy="6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65C4E-9F47-A148-8CC0-B8AFF10E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6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091677-DEC9-3B43-8DF7-B85131118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2288" y="801858"/>
            <a:ext cx="7021511" cy="4505757"/>
          </a:xfrm>
        </p:spPr>
        <p:txBody>
          <a:bodyPr/>
          <a:lstStyle/>
          <a:p>
            <a:pPr fontAlgn="base"/>
            <a:r>
              <a:rPr lang="en-AU" sz="4800" b="1" i="1" dirty="0">
                <a:solidFill>
                  <a:srgbClr val="FF6936"/>
                </a:solidFill>
              </a:rPr>
              <a:t>Types of fines: </a:t>
            </a:r>
            <a:br>
              <a:rPr lang="en-AU" sz="4800" b="1" i="1" dirty="0">
                <a:solidFill>
                  <a:srgbClr val="FF6936"/>
                </a:solidFill>
              </a:rPr>
            </a:br>
            <a:endParaRPr lang="en-AU" sz="4800" b="1" i="1" dirty="0">
              <a:solidFill>
                <a:srgbClr val="FF6936"/>
              </a:solidFill>
            </a:endParaRP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AU" sz="4800" b="1" i="1" dirty="0">
                <a:solidFill>
                  <a:srgbClr val="FF6936"/>
                </a:solidFill>
              </a:rPr>
              <a:t>Penalty Notices</a:t>
            </a:r>
            <a:br>
              <a:rPr lang="en-AU" sz="4800" b="1" i="1" dirty="0">
                <a:solidFill>
                  <a:srgbClr val="FF6936"/>
                </a:solidFill>
              </a:rPr>
            </a:br>
            <a:endParaRPr lang="en-AU" sz="4800" b="1" i="1" dirty="0">
              <a:solidFill>
                <a:srgbClr val="FF6936"/>
              </a:solidFill>
            </a:endParaRP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AU" sz="4800" b="1" i="1" dirty="0">
                <a:solidFill>
                  <a:srgbClr val="FF6936"/>
                </a:solidFill>
              </a:rPr>
              <a:t>Court fines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510146" cy="540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Dispute Resolution Options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lvl="1" fontAlgn="base">
              <a:buFont typeface="Wingdings" pitchFamily="2" charset="2"/>
              <a:buChar char="Ø"/>
            </a:pPr>
            <a:r>
              <a:rPr lang="en-AU" sz="4800" dirty="0"/>
              <a:t> Internal review</a:t>
            </a:r>
            <a:br>
              <a:rPr lang="en-AU" sz="4800" dirty="0"/>
            </a:br>
            <a:endParaRPr lang="en-AU" sz="4800" dirty="0"/>
          </a:p>
          <a:p>
            <a:pPr lvl="1" fontAlgn="base">
              <a:buFont typeface="Wingdings" pitchFamily="2" charset="2"/>
              <a:buChar char="Ø"/>
            </a:pPr>
            <a:r>
              <a:rPr lang="en-AU" sz="4800" dirty="0"/>
              <a:t> Court election</a:t>
            </a:r>
          </a:p>
          <a:p>
            <a:pPr lvl="1" fontAlgn="base"/>
            <a:endParaRPr lang="en-AU" sz="2400" dirty="0"/>
          </a:p>
          <a:p>
            <a:pPr lvl="1" fontAlgn="base"/>
            <a:endParaRPr lang="en-AU" sz="2000" dirty="0"/>
          </a:p>
          <a:p>
            <a:pPr marL="0" lvl="1" indent="0" algn="r" fontAlgn="base">
              <a:buNone/>
            </a:pPr>
            <a:r>
              <a:rPr lang="en-AU" sz="1800" dirty="0"/>
              <a:t>Graphic: Tom Parsons on https://unsplash.com</a:t>
            </a:r>
          </a:p>
        </p:txBody>
      </p:sp>
      <p:pic>
        <p:nvPicPr>
          <p:cNvPr id="10" name="Picture Placeholder 9" descr="A road going through a forest&#10;&#10;Description automatically generated">
            <a:extLst>
              <a:ext uri="{FF2B5EF4-FFF2-40B4-BE49-F238E27FC236}">
                <a16:creationId xmlns:a16="http://schemas.microsoft.com/office/drawing/2014/main" id="{76E6F964-DA4A-766B-2A9A-70E0BFC590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488" y="1648827"/>
            <a:ext cx="2973086" cy="3997325"/>
          </a:xfrm>
        </p:spPr>
      </p:pic>
    </p:spTree>
    <p:extLst>
      <p:ext uri="{BB962C8B-B14F-4D97-AF65-F5344CB8AC3E}">
        <p14:creationId xmlns:p14="http://schemas.microsoft.com/office/powerpoint/2010/main" val="41776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8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B8F66A-7F43-CF03-AD77-0EBE9162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B5A047A9-0CEB-7DA9-89BE-8639BB4D761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99274" y="-20591"/>
            <a:ext cx="13087408" cy="6878591"/>
          </a:xfrm>
        </p:spPr>
      </p:pic>
    </p:spTree>
    <p:extLst>
      <p:ext uri="{BB962C8B-B14F-4D97-AF65-F5344CB8AC3E}">
        <p14:creationId xmlns:p14="http://schemas.microsoft.com/office/powerpoint/2010/main" val="288716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Life Cycle of a Fine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/>
              <a:t>Penalty Notice - </a:t>
            </a:r>
            <a:r>
              <a:rPr lang="en-US" sz="2400" b="1" dirty="0">
                <a:solidFill>
                  <a:schemeClr val="accent1"/>
                </a:solidFill>
              </a:rPr>
              <a:t>21 days to pay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↓</a:t>
            </a:r>
            <a:endParaRPr lang="en-US" sz="3600"/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/>
              <a:t>Penalty Reminder Notice - </a:t>
            </a:r>
            <a:r>
              <a:rPr lang="en-US" sz="2400" b="1" dirty="0">
                <a:solidFill>
                  <a:schemeClr val="accent1"/>
                </a:solidFill>
              </a:rPr>
              <a:t>28 days to pay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↓ </a:t>
            </a:r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/>
              <a:t>Overdue Fine Order (costs increase) - </a:t>
            </a:r>
            <a:r>
              <a:rPr lang="en-US" sz="2400" b="1" dirty="0">
                <a:solidFill>
                  <a:schemeClr val="accent1"/>
                </a:solidFill>
              </a:rPr>
              <a:t>28 days to pay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↓ </a:t>
            </a:r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/>
              <a:t>Enforcement Action (costs increase) - </a:t>
            </a:r>
            <a:r>
              <a:rPr lang="en-US" sz="2400" b="1" dirty="0">
                <a:solidFill>
                  <a:schemeClr val="accent1"/>
                </a:solidFill>
              </a:rPr>
              <a:t>can include Transport for NSW restrictions and garnishee 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866242"/>
      </p:ext>
    </p:extLst>
  </p:cSld>
  <p:clrMapOvr>
    <a:masterClrMapping/>
  </p:clrMapOvr>
</p:sld>
</file>

<file path=ppt/theme/theme1.xml><?xml version="1.0" encoding="utf-8"?>
<a:theme xmlns:a="http://schemas.openxmlformats.org/drawingml/2006/main" name="RLC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B0915262-531C-5845-94A4-FD9DC241C526}" vid="{BEBFF8F9-1A98-604A-B56F-9CD60D02790C}"/>
    </a:ext>
  </a:extLst>
</a:theme>
</file>

<file path=ppt/theme/theme2.xml><?xml version="1.0" encoding="utf-8"?>
<a:theme xmlns:a="http://schemas.openxmlformats.org/drawingml/2006/main" name="1_Covers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D09C1DB6-9879-0140-A316-6F00C0CD5050}" vid="{47E20F5E-067E-AB4A-A403-192A1DBFF2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AAF42204D254B837A298C3A46D6B1" ma:contentTypeVersion="32" ma:contentTypeDescription="Create a new document." ma:contentTypeScope="" ma:versionID="fea1555a31c412c45353b17b024c674f">
  <xsd:schema xmlns:xsd="http://www.w3.org/2001/XMLSchema" xmlns:xs="http://www.w3.org/2001/XMLSchema" xmlns:p="http://schemas.microsoft.com/office/2006/metadata/properties" xmlns:ns2="984492b4-dcc0-406b-bdb6-6c9dc9d86328" xmlns:ns3="3d041eb7-80fd-4008-ac2e-210b386c0e11" targetNamespace="http://schemas.microsoft.com/office/2006/metadata/properties" ma:root="true" ma:fieldsID="bfb675ec85b6e1907a5f5e99fd6ca34b" ns2:_="" ns3:_="">
    <xsd:import namespace="984492b4-dcc0-406b-bdb6-6c9dc9d86328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f9e44963020c446c9b5eef262617a23b" minOccurs="0"/>
                <xsd:element ref="ns3:TaxCatchAll" minOccurs="0"/>
                <xsd:element ref="ns2:b6b7a3ed824d4b1cb34ab84cdca8962c" minOccurs="0"/>
                <xsd:element ref="ns2:SubFunction" minOccurs="0"/>
                <xsd:element ref="ns2:Level4" minOccurs="0"/>
                <xsd:element ref="ns2:Level5" minOccurs="0"/>
                <xsd:element ref="ns2:l310e80b780a42f79a2604d72b247c95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492b4-dcc0-406b-bdb6-6c9dc9d86328" elementFormDefault="qualified">
    <xsd:import namespace="http://schemas.microsoft.com/office/2006/documentManagement/types"/>
    <xsd:import namespace="http://schemas.microsoft.com/office/infopath/2007/PartnerControls"/>
    <xsd:element name="f9e44963020c446c9b5eef262617a23b" ma:index="9" nillable="true" ma:taxonomy="true" ma:internalName="f9e44963020c446c9b5eef262617a23b" ma:taxonomyFieldName="Area" ma:displayName="Area" ma:readOnly="false" ma:default="" ma:fieldId="{f9e44963-020c-446c-9b5e-ef262617a23b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b7a3ed824d4b1cb34ab84cdca8962c" ma:index="12" nillable="true" ma:taxonomy="true" ma:internalName="b6b7a3ed824d4b1cb34ab84cdca8962c" ma:taxonomyFieldName="Function" ma:displayName="Function" ma:indexed="true" ma:readOnly="false" ma:default="" ma:fieldId="{b6b7a3ed-824d-4b1c-b34a-b84cdca8962c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Function" ma:index="13" nillable="true" ma:displayName="SubFunction" ma:indexed="true" ma:internalName="SubFunction">
      <xsd:simpleType>
        <xsd:restriction base="dms:Text">
          <xsd:maxLength value="255"/>
        </xsd:restriction>
      </xsd:simpleType>
    </xsd:element>
    <xsd:element name="Level4" ma:index="14" nillable="true" ma:displayName="Level4" ma:format="Dropdown" ma:internalName="Level4" ma:readOnly="false">
      <xsd:simpleType>
        <xsd:union memberTypes="dms:Text">
          <xsd:simpleType>
            <xsd:restriction base="dms:Choice">
              <xsd:enumeration value="Enter Choice #1"/>
              <xsd:enumeration value="Enter Choice #2"/>
              <xsd:enumeration value="Enter Choice #3"/>
            </xsd:restriction>
          </xsd:simpleType>
        </xsd:union>
      </xsd:simpleType>
    </xsd:element>
    <xsd:element name="Level5" ma:index="15" nillable="true" ma:displayName="Level5" ma:indexed="true" ma:internalName="Level5">
      <xsd:simpleType>
        <xsd:restriction base="dms:Text">
          <xsd:maxLength value="255"/>
        </xsd:restriction>
      </xsd:simpleType>
    </xsd:element>
    <xsd:element name="l310e80b780a42f79a2604d72b247c95" ma:index="17" ma:taxonomy="true" ma:internalName="l310e80b780a42f79a2604d72b247c95" ma:taxonomyFieldName="Year" ma:displayName="Year" ma:default="1349;#2024|3991da85-c7a3-459e-bb58-605b5c926a80" ma:fieldId="{5310e80b-780a-42f7-9a26-04d72b247c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05da14-1a8a-4e63-a072-57f16b81ed05}" ma:internalName="TaxCatchAll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Tags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1eb7-80fd-4008-ac2e-210b386c0e11">
      <Value>23</Value>
      <Value>1349</Value>
    </TaxCatchAll>
    <TaxKeywordTaxHTField xmlns="3d041eb7-80fd-4008-ac2e-210b386c0e11">
      <Terms xmlns="http://schemas.microsoft.com/office/infopath/2007/PartnerControls"/>
    </TaxKeywordTaxHTField>
    <SharedWithUsers xmlns="3d041eb7-80fd-4008-ac2e-210b386c0e11">
      <UserInfo>
        <DisplayName>Rebecca Campbell</DisplayName>
        <AccountId>70</AccountId>
        <AccountType/>
      </UserInfo>
      <UserInfo>
        <DisplayName>Lauren Gillin</DisplayName>
        <AccountId>23049</AccountId>
        <AccountType/>
      </UserInfo>
    </SharedWithUsers>
    <lcf76f155ced4ddcb4097134ff3c332f xmlns="984492b4-dcc0-406b-bdb6-6c9dc9d86328">
      <Terms xmlns="http://schemas.microsoft.com/office/infopath/2007/PartnerControls"/>
    </lcf76f155ced4ddcb4097134ff3c332f>
    <MediaLengthInSeconds xmlns="984492b4-dcc0-406b-bdb6-6c9dc9d86328" xsi:nil="true"/>
    <Level4 xmlns="984492b4-dcc0-406b-bdb6-6c9dc9d86328" xsi:nil="true"/>
    <SubFunction xmlns="984492b4-dcc0-406b-bdb6-6c9dc9d86328">Templates and Forms general</SubFunction>
    <Level5 xmlns="984492b4-dcc0-406b-bdb6-6c9dc9d86328" xsi:nil="true"/>
    <f9e44963020c446c9b5eef262617a23b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/>
          <TermId xmlns="http://schemas.microsoft.com/office/infopath/2007/PartnerControls">b88f941d-73b8-446f-a60b-a49f0f3443cf</TermId>
        </TermInfo>
      </Terms>
    </f9e44963020c446c9b5eef262617a23b>
    <l310e80b780a42f79a2604d72b247c95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3991da85-c7a3-459e-bb58-605b5c926a80</TermId>
        </TermInfo>
      </Terms>
    </l310e80b780a42f79a2604d72b247c95>
    <b6b7a3ed824d4b1cb34ab84cdca8962c xmlns="984492b4-dcc0-406b-bdb6-6c9dc9d86328">
      <Terms xmlns="http://schemas.microsoft.com/office/infopath/2007/PartnerControls"/>
    </b6b7a3ed824d4b1cb34ab84cdca8962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1C933-7332-4B4E-865A-BC2C547F7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492b4-dcc0-406b-bdb6-6c9dc9d86328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30066-3341-4D6C-84AA-584EE8295B8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3d041eb7-80fd-4008-ac2e-210b386c0e11"/>
    <ds:schemaRef ds:uri="http://schemas.openxmlformats.org/package/2006/metadata/core-properties"/>
    <ds:schemaRef ds:uri="9bc76471-e7c2-4473-9fda-01dcc71c3803"/>
    <ds:schemaRef ds:uri="http://schemas.microsoft.com/office/infopath/2007/PartnerControls"/>
    <ds:schemaRef ds:uri="http://purl.org/dc/terms/"/>
    <ds:schemaRef ds:uri="984492b4-dcc0-406b-bdb6-6c9dc9d86328"/>
  </ds:schemaRefs>
</ds:datastoreItem>
</file>

<file path=customXml/itemProps3.xml><?xml version="1.0" encoding="utf-8"?>
<ds:datastoreItem xmlns:ds="http://schemas.openxmlformats.org/officeDocument/2006/customXml" ds:itemID="{71CF6537-2B6C-4C11-A5C9-D538CC3FA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RLC</Template>
  <TotalTime>11724</TotalTime>
  <Words>1390</Words>
  <Application>Microsoft Macintosh PowerPoint</Application>
  <PresentationFormat>Widescreen</PresentationFormat>
  <Paragraphs>234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Archivo</vt:lpstr>
      <vt:lpstr>Archivo ExtraCondensed</vt:lpstr>
      <vt:lpstr>Archivo Light</vt:lpstr>
      <vt:lpstr>Arial</vt:lpstr>
      <vt:lpstr>Calibri</vt:lpstr>
      <vt:lpstr>System Font Regular</vt:lpstr>
      <vt:lpstr>Wingdings</vt:lpstr>
      <vt:lpstr>RLC</vt:lpstr>
      <vt:lpstr>1_Covers</vt:lpstr>
      <vt:lpstr> 17 October 2024  Fines and Penalty Notices in NSW (part 1):  Disputing the Fine   </vt:lpstr>
      <vt:lpstr>PowerPoint Presentation</vt:lpstr>
      <vt:lpstr>Acknowledgement of Country</vt:lpstr>
      <vt:lpstr>Outline</vt:lpstr>
      <vt:lpstr>1 Types of fines</vt:lpstr>
      <vt:lpstr>PowerPoint Presentation</vt:lpstr>
      <vt:lpstr>Dispute Resolution Options</vt:lpstr>
      <vt:lpstr>PowerPoint Presentation</vt:lpstr>
      <vt:lpstr>Life Cycle of a Fine</vt:lpstr>
      <vt:lpstr>2 Internal Review</vt:lpstr>
      <vt:lpstr>Internal Review</vt:lpstr>
      <vt:lpstr>Why would you request a review?</vt:lpstr>
      <vt:lpstr>PowerPoint Presentation</vt:lpstr>
      <vt:lpstr>PowerPoint Presentation</vt:lpstr>
      <vt:lpstr>Evidence</vt:lpstr>
      <vt:lpstr>Paula’s internal review</vt:lpstr>
      <vt:lpstr>PowerPoint Presentation</vt:lpstr>
      <vt:lpstr>2 Electing to go to court                                          Graphic: Tom Parsons on                                           https://unsplash.com</vt:lpstr>
      <vt:lpstr>Time limits: Electing to go to court</vt:lpstr>
      <vt:lpstr>Why would you take a Penalty Notice  to court</vt:lpstr>
      <vt:lpstr>Going to court</vt:lpstr>
      <vt:lpstr>The dangers</vt:lpstr>
      <vt:lpstr>Court costs levy</vt:lpstr>
      <vt:lpstr>Victims Support Levy (VSL)</vt:lpstr>
      <vt:lpstr>Higher Penalty</vt:lpstr>
      <vt:lpstr>PowerPoint Presentation</vt:lpstr>
      <vt:lpstr>Strict liability</vt:lpstr>
      <vt:lpstr>Best matters to take to court</vt:lpstr>
      <vt:lpstr>Leniency: What will the court consider?</vt:lpstr>
      <vt:lpstr>What can the court decide</vt:lpstr>
      <vt:lpstr>3 Court-imposed fines  </vt:lpstr>
      <vt:lpstr>Contesting a court fine</vt:lpstr>
      <vt:lpstr>Time limits: Appealing to the District Court</vt:lpstr>
      <vt:lpstr>Annulment: not present when fine imposed</vt:lpstr>
      <vt:lpstr>Proof for annulment</vt:lpstr>
      <vt:lpstr>4 Children and fines  </vt:lpstr>
      <vt:lpstr>Children (under 18)</vt:lpstr>
      <vt:lpstr>What can the Children’s Court decide?</vt:lpstr>
      <vt:lpstr>Questions...  &amp; answers   Resources: rlc.org.au/training/resources/fines</vt:lpstr>
      <vt:lpstr>  Free, confidential legal advice</vt:lpstr>
      <vt:lpstr>Community legal education - free webinars &amp; recordings  rlc.org.au/training  Nick Manning:  education@rlc.org.au</vt:lpstr>
      <vt:lpstr>Your feedback is important to us!  rlc.org.au/feedback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Magus</dc:creator>
  <cp:lastModifiedBy>Nick Manning</cp:lastModifiedBy>
  <cp:revision>87</cp:revision>
  <dcterms:created xsi:type="dcterms:W3CDTF">2022-01-17T21:59:26Z</dcterms:created>
  <dcterms:modified xsi:type="dcterms:W3CDTF">2024-10-16T22:41:46Z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0x0101004AEAAF42204D254B837A298C3A46D6B1</vt:lpwstr>
  </property>
  <property fmtid="{D5CDD505-2E9C-101B-9397-08002B2CF9AE}" pid="3" name="Order">
    <vt:lpwstr>28300.0000000000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TaxKeyword">
    <vt:lpwstr/>
  </property>
  <property fmtid="{D5CDD505-2E9C-101B-9397-08002B2CF9AE}" pid="12" name="FunctionOrProject">
    <vt:lpwstr>217</vt:lpwstr>
  </property>
  <property fmtid="{D5CDD505-2E9C-101B-9397-08002B2CF9AE}" pid="13" name="Area">
    <vt:lpwstr>23;#|b88f941d-73b8-446f-a60b-a49f0f3443cf</vt:lpwstr>
  </property>
  <property fmtid="{D5CDD505-2E9C-101B-9397-08002B2CF9AE}" pid="14" name="Year">
    <vt:lpwstr>1349;#2024|3991da85-c7a3-459e-bb58-605b5c926a80</vt:lpwstr>
  </property>
  <property fmtid="{D5CDD505-2E9C-101B-9397-08002B2CF9AE}" pid="15" name="Function">
    <vt:lpwstr/>
  </property>
</Properties>
</file>