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4" r:id="rId4"/>
    <p:sldMasterId id="2147483674" r:id="rId5"/>
  </p:sldMasterIdLst>
  <p:notesMasterIdLst>
    <p:notesMasterId r:id="rId44"/>
  </p:notesMasterIdLst>
  <p:sldIdLst>
    <p:sldId id="256" r:id="rId6"/>
    <p:sldId id="279" r:id="rId7"/>
    <p:sldId id="281" r:id="rId8"/>
    <p:sldId id="258" r:id="rId9"/>
    <p:sldId id="282" r:id="rId10"/>
    <p:sldId id="794" r:id="rId11"/>
    <p:sldId id="831" r:id="rId12"/>
    <p:sldId id="832" r:id="rId13"/>
    <p:sldId id="821" r:id="rId14"/>
    <p:sldId id="833" r:id="rId15"/>
    <p:sldId id="290" r:id="rId16"/>
    <p:sldId id="820" r:id="rId17"/>
    <p:sldId id="834" r:id="rId18"/>
    <p:sldId id="835" r:id="rId19"/>
    <p:sldId id="836" r:id="rId20"/>
    <p:sldId id="796" r:id="rId21"/>
    <p:sldId id="837" r:id="rId22"/>
    <p:sldId id="838" r:id="rId23"/>
    <p:sldId id="839" r:id="rId24"/>
    <p:sldId id="840" r:id="rId25"/>
    <p:sldId id="841" r:id="rId26"/>
    <p:sldId id="842" r:id="rId27"/>
    <p:sldId id="843" r:id="rId28"/>
    <p:sldId id="844" r:id="rId29"/>
    <p:sldId id="845" r:id="rId30"/>
    <p:sldId id="828" r:id="rId31"/>
    <p:sldId id="847" r:id="rId32"/>
    <p:sldId id="846" r:id="rId33"/>
    <p:sldId id="848" r:id="rId34"/>
    <p:sldId id="849" r:id="rId35"/>
    <p:sldId id="850" r:id="rId36"/>
    <p:sldId id="851" r:id="rId37"/>
    <p:sldId id="800" r:id="rId38"/>
    <p:sldId id="852" r:id="rId39"/>
    <p:sldId id="853" r:id="rId40"/>
    <p:sldId id="801" r:id="rId41"/>
    <p:sldId id="806" r:id="rId42"/>
    <p:sldId id="80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/>
    <p:restoredTop sz="77958" autoAdjust="0"/>
  </p:normalViewPr>
  <p:slideViewPr>
    <p:cSldViewPr snapToGrid="0" snapToObjects="1">
      <p:cViewPr varScale="1">
        <p:scale>
          <a:sx n="95" d="100"/>
          <a:sy n="95" d="100"/>
        </p:scale>
        <p:origin x="10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2FB9C-0483-5A4F-B4AD-316C73C75140}" type="datetimeFigureOut">
              <a:t>11/26/24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4AB0-4CEF-4140-A6BB-6C55C960CF95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6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571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7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1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636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362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244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092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157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442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601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434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706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2536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051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8213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850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961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32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352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779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569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61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7581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921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978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802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025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985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1318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2497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94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54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588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168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245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68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801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20CDDF-34BB-4249-9B7E-10F15436CD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21501" b="44595"/>
          <a:stretch/>
        </p:blipFill>
        <p:spPr>
          <a:xfrm>
            <a:off x="5541264" y="0"/>
            <a:ext cx="66507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5061840" cy="609398"/>
          </a:xfrm>
        </p:spPr>
        <p:txBody>
          <a:bodyPr wrap="square">
            <a:spAutoFit/>
          </a:bodyPr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375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1393" y="1916113"/>
            <a:ext cx="4114800" cy="3852862"/>
          </a:xfrm>
        </p:spPr>
        <p:txBody>
          <a:bodyPr numCol="1" spcCol="360000"/>
          <a:lstStyle>
            <a:lvl1pPr defTabSz="1440000">
              <a:spcBef>
                <a:spcPts val="1200"/>
              </a:spcBef>
              <a:tabLst>
                <a:tab pos="4140000" algn="r"/>
              </a:tabLst>
              <a:defRPr sz="1600"/>
            </a:lvl1pPr>
          </a:lstStyle>
          <a:p>
            <a:pPr lvl="0"/>
            <a:r>
              <a:rPr lang="en-AU"/>
              <a:t>Click to add TOC text 	(+ tab to page no.)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57BBC-EB0B-0D4F-9396-CF5FD8954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21501" b="44595"/>
          <a:stretch/>
        </p:blipFill>
        <p:spPr>
          <a:xfrm>
            <a:off x="5541264" y="0"/>
            <a:ext cx="665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EAC023-321D-AF48-9F7D-B84E0376E4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5715" y="0"/>
            <a:ext cx="61462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832CE-1048-CC4F-B271-CB078D7F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81413"/>
            <a:ext cx="4660986" cy="149579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presentation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219D3-13B3-B348-9325-B06BC16F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18 January 2022</a:t>
            </a:r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F83B2BBB-E45B-B84B-A0A5-E2F67C60A8C7}"/>
              </a:ext>
            </a:extLst>
          </p:cNvPr>
          <p:cNvSpPr/>
          <p:nvPr userDrawn="1"/>
        </p:nvSpPr>
        <p:spPr>
          <a:xfrm rot="5400000">
            <a:off x="610042" y="5296490"/>
            <a:ext cx="534575" cy="17546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A0799-26DF-0948-A535-1B30945F9493}"/>
              </a:ext>
            </a:extLst>
          </p:cNvPr>
          <p:cNvSpPr txBox="1"/>
          <p:nvPr userDrawn="1"/>
        </p:nvSpPr>
        <p:spPr>
          <a:xfrm>
            <a:off x="479425" y="6017798"/>
            <a:ext cx="8367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600" b="0" i="0">
                <a:solidFill>
                  <a:schemeClr val="bg1"/>
                </a:solidFill>
                <a:latin typeface="Archivo Light" pitchFamily="2" charset="77"/>
                <a:cs typeface="Archivo Light" pitchFamily="2" charset="77"/>
              </a:rPr>
              <a:t>rlc.org.au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5D79DD9-D413-6D4B-B5AE-E5BEA0A9D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5715" y="593940"/>
            <a:ext cx="5328680" cy="62640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6372C-CB01-3740-9A1B-D47B6733C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4" r="-4254" b="32935"/>
          <a:stretch/>
        </p:blipFill>
        <p:spPr>
          <a:xfrm>
            <a:off x="5699351" y="61782"/>
            <a:ext cx="6280271" cy="67962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5DF3FF3-72EA-194B-8CAB-A961FF6839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986" y="321829"/>
            <a:ext cx="1905762" cy="12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2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32CE-1048-CC4F-B271-CB078D7F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81413"/>
            <a:ext cx="4660986" cy="149579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presentation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219D3-13B3-B348-9325-B06BC16F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18 January 2022</a:t>
            </a:r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F83B2BBB-E45B-B84B-A0A5-E2F67C60A8C7}"/>
              </a:ext>
            </a:extLst>
          </p:cNvPr>
          <p:cNvSpPr/>
          <p:nvPr userDrawn="1"/>
        </p:nvSpPr>
        <p:spPr>
          <a:xfrm rot="5400000">
            <a:off x="610042" y="5296490"/>
            <a:ext cx="534575" cy="17546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A0799-26DF-0948-A535-1B30945F9493}"/>
              </a:ext>
            </a:extLst>
          </p:cNvPr>
          <p:cNvSpPr txBox="1"/>
          <p:nvPr userDrawn="1"/>
        </p:nvSpPr>
        <p:spPr>
          <a:xfrm>
            <a:off x="479425" y="6017798"/>
            <a:ext cx="8367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600" b="0" i="0">
                <a:solidFill>
                  <a:schemeClr val="bg1"/>
                </a:solidFill>
                <a:latin typeface="Archivo Light" pitchFamily="2" charset="77"/>
                <a:cs typeface="Archivo Light" pitchFamily="2" charset="77"/>
              </a:rPr>
              <a:t>rlc.org.au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5D79DD9-D413-6D4B-B5AE-E5BEA0A9D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5714" y="-982310"/>
            <a:ext cx="8352211" cy="98183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5A10AC-D068-C743-ADAA-8D754413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4986" y="321829"/>
            <a:ext cx="1905762" cy="12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11233150" cy="3852862"/>
          </a:xfrm>
        </p:spPr>
        <p:txBody>
          <a:bodyPr numCol="3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51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7380288" cy="3852862"/>
          </a:xfrm>
        </p:spPr>
        <p:txBody>
          <a:bodyPr numCol="2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4EA913-F4BB-234C-AAFD-F1AFF61255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9488" y="1916113"/>
            <a:ext cx="2973086" cy="39973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04857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2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566B51-9725-AB49-B197-23453E7E14E5}"/>
              </a:ext>
            </a:extLst>
          </p:cNvPr>
          <p:cNvSpPr/>
          <p:nvPr/>
        </p:nvSpPr>
        <p:spPr>
          <a:xfrm>
            <a:off x="0" y="0"/>
            <a:ext cx="12192000" cy="591343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3492500" cy="3852862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4EA913-F4BB-234C-AAFD-F1AFF61255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591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2C9FA-C14F-7646-87CC-4F824F3F5EBD}"/>
              </a:ext>
            </a:extLst>
          </p:cNvPr>
          <p:cNvSpPr/>
          <p:nvPr userDrawn="1"/>
        </p:nvSpPr>
        <p:spPr>
          <a:xfrm>
            <a:off x="0" y="0"/>
            <a:ext cx="12192000" cy="591343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11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48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3492500" cy="3852862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B4E27895-6A95-B64D-959B-FF4CD047704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332288" y="1916113"/>
            <a:ext cx="7380287" cy="3997325"/>
          </a:xfrm>
        </p:spPr>
        <p:txBody>
          <a:bodyPr anchor="ctr" anchorCtr="1"/>
          <a:lstStyle/>
          <a:p>
            <a:r>
              <a:rPr lang="en-AU"/>
              <a:t>Click to place chart</a:t>
            </a:r>
          </a:p>
        </p:txBody>
      </p:sp>
    </p:spTree>
    <p:extLst>
      <p:ext uri="{BB962C8B-B14F-4D97-AF65-F5344CB8AC3E}">
        <p14:creationId xmlns:p14="http://schemas.microsoft.com/office/powerpoint/2010/main" val="509963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2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BD9BF6D-C6BB-4E41-A04F-CC1373728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732" t="8394" b="47390"/>
          <a:stretch/>
        </p:blipFill>
        <p:spPr>
          <a:xfrm>
            <a:off x="0" y="1"/>
            <a:ext cx="39719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075" y="1520825"/>
            <a:ext cx="3492499" cy="3848400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A0D31AE-DF02-DE4D-A9E4-F933399502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288" y="1459215"/>
            <a:ext cx="3527425" cy="3848400"/>
          </a:xfrm>
        </p:spPr>
        <p:txBody>
          <a:bodyPr numCol="1" spcCol="360000"/>
          <a:lstStyle>
            <a:lvl1pPr>
              <a:spcBef>
                <a:spcPts val="0"/>
              </a:spcBef>
              <a:defRPr sz="2200"/>
            </a:lvl1pPr>
          </a:lstStyle>
          <a:p>
            <a:pPr lvl="0"/>
            <a:r>
              <a:rPr lang="en-GB"/>
              <a:t>Pullout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6ADD135-F08C-B24E-A035-886D92083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E98C0C0-FC5D-C444-B677-A69ABA088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732" t="8394" b="47390"/>
          <a:stretch/>
        </p:blipFill>
        <p:spPr>
          <a:xfrm>
            <a:off x="0" y="1"/>
            <a:ext cx="3971926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33A5C0A-E530-1741-8863-203E4C4E9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7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913">
          <p15:clr>
            <a:srgbClr val="FBAE40"/>
          </p15:clr>
        </p15:guide>
        <p15:guide id="3" pos="30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631FBB0-4C3E-8F4D-AEC8-577F7ABB6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35" b="47303"/>
          <a:stretch/>
        </p:blipFill>
        <p:spPr>
          <a:xfrm>
            <a:off x="3700317" y="0"/>
            <a:ext cx="865627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2399035-DDD3-164F-8220-5F850DB4A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35" b="47303"/>
          <a:stretch/>
        </p:blipFill>
        <p:spPr>
          <a:xfrm>
            <a:off x="3700317" y="0"/>
            <a:ext cx="86562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A0D31AE-DF02-DE4D-A9E4-F933399502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288" y="1520824"/>
            <a:ext cx="6300787" cy="4392613"/>
          </a:xfrm>
        </p:spPr>
        <p:txBody>
          <a:bodyPr numCol="1" spcCol="360000" anchor="ctr" anchorCtr="0"/>
          <a:lstStyle>
            <a:lvl1pPr marL="90000" indent="-90000">
              <a:spcBef>
                <a:spcPts val="0"/>
              </a:spcBef>
              <a:defRPr sz="1800"/>
            </a:lvl1pPr>
          </a:lstStyle>
          <a:p>
            <a:pPr lvl="0"/>
            <a:r>
              <a:rPr lang="en-GB"/>
              <a:t>Pullout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6ADD135-F08C-B24E-A035-886D92083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0AB1F0-F226-2B45-A328-790DB206C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64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913">
          <p15:clr>
            <a:srgbClr val="FBAE40"/>
          </p15:clr>
        </p15:guide>
        <p15:guide id="3" pos="66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652A869-5953-384C-9B7F-7F538FB1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7B4F8D-6C1E-4140-BE34-6B8CF108B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2781300"/>
            <a:ext cx="3110213" cy="1163395"/>
          </a:xfrm>
        </p:spPr>
        <p:txBody>
          <a:bodyPr wrap="square">
            <a:spAutoFit/>
          </a:bodyPr>
          <a:lstStyle>
            <a:lvl1pPr>
              <a:defRPr sz="4200"/>
            </a:lvl1pPr>
          </a:lstStyle>
          <a:p>
            <a:r>
              <a:rPr lang="en-GB"/>
              <a:t>Click to add divider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25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A77E157-074F-C64F-A72E-F3A8469A9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15106B6-E23C-9740-9923-D9235EC4A0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2781300"/>
            <a:ext cx="3110213" cy="1163395"/>
          </a:xfrm>
        </p:spPr>
        <p:txBody>
          <a:bodyPr wrap="square">
            <a:spAutoFit/>
          </a:bodyPr>
          <a:lstStyle>
            <a:lvl1pPr>
              <a:defRPr sz="4200"/>
            </a:lvl1pPr>
          </a:lstStyle>
          <a:p>
            <a:r>
              <a:rPr lang="en-GB"/>
              <a:t>Click to add divider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60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4654C-696F-CC47-A217-D3C6D45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0874375" cy="6093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AC702-3597-BD49-89BE-31F44B38C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8" y="1922894"/>
            <a:ext cx="10874375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88C52-26D3-6A4F-9DF1-AEFE2E7F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3478"/>
            <a:ext cx="4114800" cy="1384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1CE2-1F98-C348-9D4F-FABB227F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3" y="6300000"/>
            <a:ext cx="360362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801C550-4534-9C49-89BD-E9386D668E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35FA58-95B8-4941-9855-3C636D499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Font typeface="System Font Regular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System Font Regular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65">
          <p15:clr>
            <a:srgbClr val="F26B43"/>
          </p15:clr>
        </p15:guide>
        <p15:guide id="8" pos="5178">
          <p15:clr>
            <a:srgbClr val="F26B43"/>
          </p15:clr>
        </p15:guide>
        <p15:guide id="9" pos="4951">
          <p15:clr>
            <a:srgbClr val="F26B43"/>
          </p15:clr>
        </p15:guide>
        <p15:guide id="10" pos="2729">
          <p15:clr>
            <a:srgbClr val="F26B43"/>
          </p15:clr>
        </p15:guide>
        <p15:guide id="11" pos="25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4654C-696F-CC47-A217-D3C6D45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92266"/>
            <a:ext cx="4852517" cy="12187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AC702-3597-BD49-89BE-31F44B38C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8584" y="2003213"/>
            <a:ext cx="3494087" cy="12187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0825DC-6C7A-9641-AC60-A3D80364E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425" y="3264582"/>
            <a:ext cx="2743200" cy="416831"/>
          </a:xfrm>
          <a:prstGeom prst="rect">
            <a:avLst/>
          </a:prstGeom>
          <a:noFill/>
        </p:spPr>
        <p:txBody>
          <a:bodyPr vert="horz" lIns="0" tIns="0" rIns="0" bIns="108000" rtlCol="0" anchor="b" anchorCtr="0">
            <a:spAutoFit/>
          </a:bodyPr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/>
              <a:t>18 January 2022</a:t>
            </a:r>
          </a:p>
        </p:txBody>
      </p:sp>
    </p:spTree>
    <p:extLst>
      <p:ext uri="{BB962C8B-B14F-4D97-AF65-F5344CB8AC3E}">
        <p14:creationId xmlns:p14="http://schemas.microsoft.com/office/powerpoint/2010/main" val="12613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44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Font typeface="System Font Regular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System Font Regular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300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orient="horz" pos="23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ants.org.au/sample/termination-domestic-violenc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hyperlink" Target="https://www.nsw.gov.au/housing-and-construction/rules/ending-a-tenancy-because-of-domestic-violence#toc-sample-domestic-violence-termination-notice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trading.nsw.gov.au/housing-and-property/renting/professionals-who-can-make-a-declaratio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lc.org.au/training/dvtenanc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ants.org.au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feedback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EF039B2-2643-1D43-9B02-99C1E31E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22929"/>
            <a:ext cx="5107337" cy="1925142"/>
          </a:xfrm>
        </p:spPr>
        <p:txBody>
          <a:bodyPr/>
          <a:lstStyle/>
          <a:p>
            <a:r>
              <a:rPr lang="en-AU" sz="2000" b="0" dirty="0">
                <a:latin typeface="+mn-lt"/>
              </a:rPr>
              <a:t> 27 November 2024</a:t>
            </a:r>
            <a:br>
              <a:rPr lang="en-AU" sz="2000" b="0" dirty="0">
                <a:latin typeface="+mn-lt"/>
              </a:rPr>
            </a:br>
            <a:br>
              <a:rPr lang="en-AU" sz="2000" b="0" dirty="0">
                <a:latin typeface="+mn-lt"/>
              </a:rPr>
            </a:br>
            <a:r>
              <a:rPr lang="en-AU" sz="4800" b="1" dirty="0"/>
              <a:t>Domestic Violence &amp; Tenancy in NSW</a:t>
            </a:r>
            <a:br>
              <a:rPr lang="en-AU" sz="4800" b="1" dirty="0"/>
            </a:br>
            <a:r>
              <a:rPr lang="en-AU" sz="300" dirty="0"/>
              <a:t>  </a:t>
            </a:r>
            <a:endParaRPr lang="en-A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1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AU" sz="4800" dirty="0"/>
              <a:t>Understanding the client’s </a:t>
            </a:r>
            <a:br>
              <a:rPr lang="en-AU" sz="4800" dirty="0"/>
            </a:br>
            <a:r>
              <a:rPr lang="en-AU" sz="4800" dirty="0"/>
              <a:t>legal status as a renter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2124221"/>
            <a:ext cx="10141684" cy="3868615"/>
          </a:xfrm>
        </p:spPr>
        <p:txBody>
          <a:bodyPr numCol="1"/>
          <a:lstStyle/>
          <a:p>
            <a:br>
              <a:rPr lang="en-US" sz="2400" b="1" dirty="0">
                <a:solidFill>
                  <a:srgbClr val="FF6936"/>
                </a:solidFill>
              </a:rPr>
            </a:br>
            <a:r>
              <a:rPr lang="en-US" sz="2400" b="1" dirty="0">
                <a:solidFill>
                  <a:srgbClr val="FF6936"/>
                </a:solidFill>
              </a:rPr>
              <a:t>Co-Tenant: </a:t>
            </a:r>
            <a:r>
              <a:rPr lang="en-US" sz="2400" dirty="0"/>
              <a:t>The client and the perpetrator (or others) are named on the 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>
                <a:solidFill>
                  <a:srgbClr val="FF6936"/>
                </a:solidFill>
              </a:rPr>
              <a:t>Sub-Tenant: </a:t>
            </a:r>
            <a:r>
              <a:rPr lang="en-US" sz="2400" dirty="0"/>
              <a:t>The perpetrator is named on the lease but the client is not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6936"/>
                </a:solidFill>
              </a:rPr>
              <a:t>Head-Tenant: </a:t>
            </a:r>
            <a:r>
              <a:rPr lang="en-US" sz="2400" dirty="0"/>
              <a:t>Only the client’s name is on the lease</a:t>
            </a:r>
          </a:p>
        </p:txBody>
      </p:sp>
    </p:spTree>
    <p:extLst>
      <p:ext uri="{BB962C8B-B14F-4D97-AF65-F5344CB8AC3E}">
        <p14:creationId xmlns:p14="http://schemas.microsoft.com/office/powerpoint/2010/main" val="222327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814731"/>
            <a:ext cx="3110213" cy="2659190"/>
          </a:xfrm>
        </p:spPr>
        <p:txBody>
          <a:bodyPr/>
          <a:lstStyle/>
          <a:p>
            <a:r>
              <a:rPr lang="en-US" sz="4800" b="1" dirty="0"/>
              <a:t>2</a:t>
            </a:r>
            <a:br>
              <a:rPr lang="en-US" sz="4800" b="1" dirty="0"/>
            </a:br>
            <a:r>
              <a:rPr lang="en-US" sz="4800" dirty="0"/>
              <a:t>Staying </a:t>
            </a:r>
            <a:br>
              <a:rPr lang="en-US" sz="4800" dirty="0"/>
            </a:br>
            <a:r>
              <a:rPr lang="en-US" sz="4800" dirty="0"/>
              <a:t>in the property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6" name="Picture 5" descr="Townhouses made of brick, with a tree in front">
            <a:extLst>
              <a:ext uri="{FF2B5EF4-FFF2-40B4-BE49-F238E27FC236}">
                <a16:creationId xmlns:a16="http://schemas.microsoft.com/office/drawing/2014/main" id="{E0CBDC0E-8687-DCDA-8625-78AE14742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4303" y="0"/>
            <a:ext cx="8767697" cy="6858000"/>
          </a:xfrm>
          <a:prstGeom prst="rect">
            <a:avLst/>
          </a:prstGeom>
        </p:spPr>
      </p:pic>
      <p:pic>
        <p:nvPicPr>
          <p:cNvPr id="8" name="Picture 7" descr="A brick on a wall&#10;&#10;Description automatically generated">
            <a:extLst>
              <a:ext uri="{FF2B5EF4-FFF2-40B4-BE49-F238E27FC236}">
                <a16:creationId xmlns:a16="http://schemas.microsoft.com/office/drawing/2014/main" id="{402329F0-C473-9E64-7718-4E427BB01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417" y="4277071"/>
            <a:ext cx="3810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1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997196"/>
          </a:xfrm>
        </p:spPr>
        <p:txBody>
          <a:bodyPr/>
          <a:lstStyle/>
          <a:p>
            <a:pPr algn="ctr"/>
            <a:r>
              <a:rPr lang="en-AU" sz="2400" dirty="0"/>
              <a:t>When the client wants to stay: </a:t>
            </a:r>
            <a:br>
              <a:rPr lang="en-AU" sz="4800" dirty="0"/>
            </a:br>
            <a:r>
              <a:rPr lang="en-AU" sz="4800" dirty="0"/>
              <a:t>Client is a co-tenant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866901"/>
            <a:ext cx="10141684" cy="4125936"/>
          </a:xfrm>
        </p:spPr>
        <p:txBody>
          <a:bodyPr numCol="1"/>
          <a:lstStyle/>
          <a:p>
            <a:r>
              <a:rPr lang="en-US" sz="2000" dirty="0"/>
              <a:t>1. Seek an order from NCAT (Tribunal) to end the perpetrator’s</a:t>
            </a:r>
            <a:br>
              <a:rPr lang="en-US" sz="2000" dirty="0"/>
            </a:br>
            <a:r>
              <a:rPr lang="en-US" sz="2000" dirty="0"/>
              <a:t> tenancy (Section 102 of the RT Act)</a:t>
            </a:r>
          </a:p>
          <a:p>
            <a:r>
              <a:rPr lang="en-US" sz="2000" dirty="0"/>
              <a:t>- Termination is discretionary</a:t>
            </a:r>
          </a:p>
          <a:p>
            <a:r>
              <a:rPr lang="en-US" sz="2000" dirty="0"/>
              <a:t>- NCAT must form the opinion it is “appropriate to [terminate] </a:t>
            </a:r>
            <a:br>
              <a:rPr lang="en-US" sz="2000" dirty="0"/>
            </a:br>
            <a:r>
              <a:rPr lang="en-US" sz="2000" dirty="0"/>
              <a:t>in the special circumstances of the case”</a:t>
            </a:r>
          </a:p>
          <a:p>
            <a:endParaRPr lang="en-US" sz="2000" dirty="0"/>
          </a:p>
          <a:p>
            <a:r>
              <a:rPr lang="en-US" sz="2000" dirty="0"/>
              <a:t>2.  AVO preventing the perpetrator from being at the premises </a:t>
            </a:r>
          </a:p>
          <a:p>
            <a:endParaRPr lang="en-US" sz="2000" dirty="0"/>
          </a:p>
          <a:p>
            <a:r>
              <a:rPr lang="en-US" sz="2000" dirty="0"/>
              <a:t>3.  A FINAL AVO which excludes the perpetrator from the premises ends the perpetrator’s tenancy. </a:t>
            </a:r>
            <a:r>
              <a:rPr lang="en-US" sz="2000" dirty="0">
                <a:solidFill>
                  <a:srgbClr val="FF6936"/>
                </a:solidFill>
              </a:rPr>
              <a:t>Make sure the address is included in the order</a:t>
            </a:r>
            <a:r>
              <a:rPr lang="en-US" sz="2000" dirty="0"/>
              <a:t>.  (Section 79 (1) of the RT Act) </a:t>
            </a:r>
          </a:p>
        </p:txBody>
      </p:sp>
      <p:pic>
        <p:nvPicPr>
          <p:cNvPr id="3" name="Picture 2" descr="A tribunal hearing room with an official sitting at the front with people in the background">
            <a:extLst>
              <a:ext uri="{FF2B5EF4-FFF2-40B4-BE49-F238E27FC236}">
                <a16:creationId xmlns:a16="http://schemas.microsoft.com/office/drawing/2014/main" id="{D3F84DCD-0E52-DF2F-F597-FF289AD2A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34" y="1870221"/>
            <a:ext cx="4535253" cy="305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5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997196"/>
          </a:xfrm>
        </p:spPr>
        <p:txBody>
          <a:bodyPr/>
          <a:lstStyle/>
          <a:p>
            <a:pPr algn="ctr"/>
            <a:r>
              <a:rPr lang="en-AU" sz="2400" dirty="0"/>
              <a:t>When the client wants to stay: </a:t>
            </a:r>
            <a:br>
              <a:rPr lang="en-AU" sz="4800" dirty="0"/>
            </a:br>
            <a:r>
              <a:rPr lang="en-AU" sz="4800" dirty="0"/>
              <a:t>Client is a sub-tenant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2124221"/>
            <a:ext cx="10141684" cy="3868615"/>
          </a:xfrm>
        </p:spPr>
        <p:txBody>
          <a:bodyPr numCol="1"/>
          <a:lstStyle/>
          <a:p>
            <a:endParaRPr lang="en-US" sz="2000" dirty="0"/>
          </a:p>
          <a:p>
            <a:r>
              <a:rPr lang="en-US" sz="2000" dirty="0"/>
              <a:t>If the client has a final AVO with an exclusion order, they can apply to NCAT seeking an order to be recognised as a tenant (Section 79 (2) of the RT Act)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6936"/>
                </a:solidFill>
              </a:rPr>
              <a:t>Important note: </a:t>
            </a:r>
          </a:p>
          <a:p>
            <a:r>
              <a:rPr lang="en-US" sz="2000" dirty="0"/>
              <a:t>If NCAT makes an order recognizing the client as a tenant, the client assumes liability for the tenancy – all rent, risk of liability for pre-existing damage. </a:t>
            </a:r>
          </a:p>
        </p:txBody>
      </p:sp>
    </p:spTree>
    <p:extLst>
      <p:ext uri="{BB962C8B-B14F-4D97-AF65-F5344CB8AC3E}">
        <p14:creationId xmlns:p14="http://schemas.microsoft.com/office/powerpoint/2010/main" val="169803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661993"/>
          </a:xfrm>
        </p:spPr>
        <p:txBody>
          <a:bodyPr/>
          <a:lstStyle/>
          <a:p>
            <a:pPr algn="ctr"/>
            <a:r>
              <a:rPr lang="en-AU" sz="2400" dirty="0"/>
              <a:t>When the client wants to stay: </a:t>
            </a:r>
            <a:br>
              <a:rPr lang="en-AU" sz="4800" dirty="0"/>
            </a:br>
            <a:r>
              <a:rPr lang="en-AU" sz="4800" dirty="0"/>
              <a:t>Client is a head-tenant </a:t>
            </a:r>
            <a:br>
              <a:rPr lang="en-AU" sz="4800" dirty="0"/>
            </a:br>
            <a:r>
              <a:rPr lang="en-AU" sz="4800" dirty="0"/>
              <a:t>(perpetrator sub-tenant)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2124221"/>
            <a:ext cx="10141684" cy="3868615"/>
          </a:xfrm>
        </p:spPr>
        <p:txBody>
          <a:bodyPr numCol="1"/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Seek an order from NCAT to end the perpetrator’s tenancy on the basis they have caused </a:t>
            </a:r>
            <a:r>
              <a:rPr lang="en-US" sz="2000" dirty="0">
                <a:solidFill>
                  <a:srgbClr val="FF6936"/>
                </a:solidFill>
              </a:rPr>
              <a:t>serious damage to the premises or injury to the client as head tenant  </a:t>
            </a:r>
            <a:r>
              <a:rPr lang="en-US" sz="2000" dirty="0"/>
              <a:t>(Section 90 of the RT Act)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Seek an order from NCAT to end the perpetrator’s tenancy on the basis they have </a:t>
            </a:r>
            <a:br>
              <a:rPr lang="en-US" sz="2000" dirty="0"/>
            </a:br>
            <a:r>
              <a:rPr lang="en-US" sz="2000" dirty="0">
                <a:solidFill>
                  <a:srgbClr val="FF6936"/>
                </a:solidFill>
              </a:rPr>
              <a:t>threatened, abused, intimidated or harassed </a:t>
            </a:r>
            <a:r>
              <a:rPr lang="en-US" sz="2000" dirty="0"/>
              <a:t>the client (Section 92 of the RT Act)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954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661993"/>
          </a:xfrm>
        </p:spPr>
        <p:txBody>
          <a:bodyPr/>
          <a:lstStyle/>
          <a:p>
            <a:pPr algn="ctr"/>
            <a:r>
              <a:rPr lang="en-AU" sz="2400" dirty="0"/>
              <a:t>When the client wants to stay: </a:t>
            </a:r>
            <a:br>
              <a:rPr lang="en-AU" sz="4800" dirty="0"/>
            </a:br>
            <a:r>
              <a:rPr lang="en-AU" sz="4800" dirty="0"/>
              <a:t>Client is a head-tenant </a:t>
            </a:r>
            <a:br>
              <a:rPr lang="en-AU" sz="4800" dirty="0"/>
            </a:br>
            <a:r>
              <a:rPr lang="en-AU" sz="4800" dirty="0"/>
              <a:t>(perpetrator sub-tenant)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2124221"/>
            <a:ext cx="10141684" cy="3868615"/>
          </a:xfrm>
        </p:spPr>
        <p:txBody>
          <a:bodyPr numCol="1"/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FF6936"/>
                </a:solidFill>
              </a:rPr>
              <a:t>FINAL AVO </a:t>
            </a:r>
            <a:r>
              <a:rPr lang="en-US" sz="2000" dirty="0"/>
              <a:t>which excludes the perpetrator from the premises </a:t>
            </a:r>
            <a:r>
              <a:rPr lang="en-US" sz="2000" dirty="0">
                <a:solidFill>
                  <a:srgbClr val="FF6936"/>
                </a:solidFill>
              </a:rPr>
              <a:t>ends the perpetrator’s tenancy </a:t>
            </a:r>
            <a:r>
              <a:rPr lang="en-US" sz="2000" dirty="0"/>
              <a:t>(Section 79 (1) of the RT Act)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Alternatively, the client can seek an order from NCAT to end the perpetrator’s tenancy:</a:t>
            </a:r>
            <a:br>
              <a:rPr lang="en-US" sz="2000" dirty="0"/>
            </a:br>
            <a:r>
              <a:rPr lang="en-US" sz="2000" dirty="0"/>
              <a:t>- Termination is discretionary</a:t>
            </a:r>
            <a:br>
              <a:rPr lang="en-US" sz="2000" dirty="0"/>
            </a:br>
            <a:r>
              <a:rPr lang="en-US" sz="2000" dirty="0"/>
              <a:t>- Client needs to show they would suffer undue hardship, in the special circumstances of the case (Section 93 of the RT Act)</a:t>
            </a:r>
          </a:p>
        </p:txBody>
      </p:sp>
    </p:spTree>
    <p:extLst>
      <p:ext uri="{BB962C8B-B14F-4D97-AF65-F5344CB8AC3E}">
        <p14:creationId xmlns:p14="http://schemas.microsoft.com/office/powerpoint/2010/main" val="296697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814733"/>
            <a:ext cx="3110213" cy="1994392"/>
          </a:xfrm>
        </p:spPr>
        <p:txBody>
          <a:bodyPr/>
          <a:lstStyle/>
          <a:p>
            <a:r>
              <a:rPr lang="en-US" sz="4800" b="1" dirty="0"/>
              <a:t>3</a:t>
            </a:r>
            <a:br>
              <a:rPr lang="en-US" sz="4800" dirty="0"/>
            </a:br>
            <a:r>
              <a:rPr lang="en-US" sz="4800" dirty="0"/>
              <a:t>Leaving the property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16</a:t>
            </a:fld>
            <a:endParaRPr lang="en-AU"/>
          </a:p>
        </p:txBody>
      </p:sp>
      <p:pic>
        <p:nvPicPr>
          <p:cNvPr id="5" name="Picture 4" descr="Public housing building with palm trees">
            <a:extLst>
              <a:ext uri="{FF2B5EF4-FFF2-40B4-BE49-F238E27FC236}">
                <a16:creationId xmlns:a16="http://schemas.microsoft.com/office/drawing/2014/main" id="{B7C958A9-7890-BF04-350C-266B655DBC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3304" y="0"/>
            <a:ext cx="864869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When the client wants to leave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endParaRPr lang="en-US" sz="2000" dirty="0"/>
          </a:p>
          <a:p>
            <a:r>
              <a:rPr lang="en-US" sz="2000" dirty="0"/>
              <a:t>Options can depend on: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Client’s </a:t>
            </a:r>
            <a:r>
              <a:rPr lang="en-US" sz="2000" dirty="0">
                <a:solidFill>
                  <a:srgbClr val="FF6936"/>
                </a:solidFill>
              </a:rPr>
              <a:t>legal status </a:t>
            </a:r>
            <a:r>
              <a:rPr lang="en-US" sz="2000" dirty="0"/>
              <a:t>- Co-Tenant / Sub-Tenant / Head-Tenant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Whether the agreement is in a </a:t>
            </a:r>
            <a:r>
              <a:rPr lang="en-US" sz="2000" dirty="0">
                <a:solidFill>
                  <a:srgbClr val="FF6936"/>
                </a:solidFill>
              </a:rPr>
              <a:t>fixed term or a periodic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Whether the client has </a:t>
            </a:r>
            <a:r>
              <a:rPr lang="en-US" sz="2000" dirty="0">
                <a:solidFill>
                  <a:srgbClr val="FF6936"/>
                </a:solidFill>
              </a:rPr>
              <a:t>evidence</a:t>
            </a:r>
            <a:r>
              <a:rPr lang="en-US" sz="2000" dirty="0"/>
              <a:t> of the domestic violence</a:t>
            </a:r>
          </a:p>
        </p:txBody>
      </p:sp>
    </p:spTree>
    <p:extLst>
      <p:ext uri="{BB962C8B-B14F-4D97-AF65-F5344CB8AC3E}">
        <p14:creationId xmlns:p14="http://schemas.microsoft.com/office/powerpoint/2010/main" val="968195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AU" sz="4800" dirty="0"/>
              <a:t>Domestic Violence Termination Notice (DVTN)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endParaRPr lang="en-US" sz="2000" dirty="0"/>
          </a:p>
          <a:p>
            <a:r>
              <a:rPr lang="en-US" sz="2000" dirty="0"/>
              <a:t>A Tenant or Co-Tenant can give a DVTN if: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Tenant,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Co-Tenant,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 occupant child who is dependent on the Tenant or a Co-Tenant for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is in </a:t>
            </a:r>
            <a:r>
              <a:rPr lang="en-US" sz="2000" i="1" dirty="0">
                <a:solidFill>
                  <a:srgbClr val="FF6936"/>
                </a:solidFill>
              </a:rPr>
              <a:t>circumstances of domestic violence </a:t>
            </a:r>
            <a:r>
              <a:rPr lang="en-US" sz="2000" dirty="0"/>
              <a:t>(Section 105B of the RT Act).</a:t>
            </a:r>
          </a:p>
        </p:txBody>
      </p:sp>
    </p:spTree>
    <p:extLst>
      <p:ext uri="{BB962C8B-B14F-4D97-AF65-F5344CB8AC3E}">
        <p14:creationId xmlns:p14="http://schemas.microsoft.com/office/powerpoint/2010/main" val="906836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AU" sz="4800" dirty="0"/>
              <a:t>Domestic Violence Termination Notice (DVTN)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Circumstances of domestic violence: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Person was a victim of DV while they were a Tenant of the premises (or dependent child of a Tenant) and the perpetrator has been found guilty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Person protected by ADVO in 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Person protected by Family Law injunction under section 68B or 114 of the Family Law Act 1975.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Person declared by a “competent person” to be a victim of DV during the period of the tenancy agreement </a:t>
            </a:r>
          </a:p>
        </p:txBody>
      </p:sp>
    </p:spTree>
    <p:extLst>
      <p:ext uri="{BB962C8B-B14F-4D97-AF65-F5344CB8AC3E}">
        <p14:creationId xmlns:p14="http://schemas.microsoft.com/office/powerpoint/2010/main" val="9514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BB5EE-3CD5-A1E8-CE10-AC9647647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8" name="Google Shape;271;p42">
            <a:extLst>
              <a:ext uri="{FF2B5EF4-FFF2-40B4-BE49-F238E27FC236}">
                <a16:creationId xmlns:a16="http://schemas.microsoft.com/office/drawing/2014/main" id="{EB703317-9FFF-1E0F-415A-3869EB4DD224}"/>
              </a:ext>
            </a:extLst>
          </p:cNvPr>
          <p:cNvSpPr txBox="1">
            <a:spLocks/>
          </p:cNvSpPr>
          <p:nvPr/>
        </p:nvSpPr>
        <p:spPr>
          <a:xfrm>
            <a:off x="4144709" y="2632991"/>
            <a:ext cx="3902579" cy="1141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System Font Regular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AU" sz="1800" dirty="0">
              <a:ea typeface="+mj-ea"/>
              <a:cs typeface="+mj-cs"/>
            </a:endParaRPr>
          </a:p>
        </p:txBody>
      </p:sp>
      <p:sp>
        <p:nvSpPr>
          <p:cNvPr id="9" name="Google Shape;273;p42">
            <a:extLst>
              <a:ext uri="{FF2B5EF4-FFF2-40B4-BE49-F238E27FC236}">
                <a16:creationId xmlns:a16="http://schemas.microsoft.com/office/drawing/2014/main" id="{083B3120-9698-8486-F7B7-ADC8D5F93AA5}"/>
              </a:ext>
            </a:extLst>
          </p:cNvPr>
          <p:cNvSpPr txBox="1">
            <a:spLocks/>
          </p:cNvSpPr>
          <p:nvPr/>
        </p:nvSpPr>
        <p:spPr>
          <a:xfrm>
            <a:off x="3797300" y="1398494"/>
            <a:ext cx="4249989" cy="3972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System Font Regular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AU" sz="4800" b="1" dirty="0">
                <a:latin typeface="+mj-lt"/>
                <a:ea typeface="+mj-ea"/>
                <a:cs typeface="+mj-cs"/>
                <a:sym typeface="Bebas Neue"/>
              </a:rPr>
              <a:t>Alison Mackey</a:t>
            </a:r>
          </a:p>
          <a:p>
            <a:pPr algn="ctr">
              <a:spcBef>
                <a:spcPts val="0"/>
              </a:spcBef>
            </a:pPr>
            <a:endParaRPr lang="en-AU" sz="2400" dirty="0">
              <a:ea typeface="+mj-ea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en-AU" sz="2400" dirty="0">
                <a:ea typeface="+mj-ea"/>
                <a:cs typeface="+mj-cs"/>
              </a:rPr>
              <a:t>Solicitor &amp; Tenants’ Advocate</a:t>
            </a:r>
          </a:p>
          <a:p>
            <a:pPr algn="ctr">
              <a:spcBef>
                <a:spcPts val="0"/>
              </a:spcBef>
            </a:pPr>
            <a:endParaRPr lang="en-AU" sz="2400" dirty="0">
              <a:ea typeface="+mj-ea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en-AU" sz="2400" dirty="0">
                <a:ea typeface="+mj-ea"/>
                <a:cs typeface="+mj-cs"/>
              </a:rPr>
              <a:t>Inner Sydney Tenants Advice &amp; Advocacy Service</a:t>
            </a:r>
          </a:p>
          <a:p>
            <a:pPr algn="ctr">
              <a:spcBef>
                <a:spcPts val="0"/>
              </a:spcBef>
            </a:pPr>
            <a:endParaRPr lang="en-AU" sz="2400" dirty="0">
              <a:ea typeface="+mj-ea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en-AU" sz="2400" dirty="0">
                <a:ea typeface="+mj-ea"/>
                <a:cs typeface="+mj-cs"/>
              </a:rPr>
              <a:t>Redfern Legal Centre</a:t>
            </a:r>
          </a:p>
        </p:txBody>
      </p:sp>
      <p:sp>
        <p:nvSpPr>
          <p:cNvPr id="17" name="AutoShape 2" descr="Jasmine Opdam">
            <a:extLst>
              <a:ext uri="{FF2B5EF4-FFF2-40B4-BE49-F238E27FC236}">
                <a16:creationId xmlns:a16="http://schemas.microsoft.com/office/drawing/2014/main" id="{CAD72C32-556C-CFB3-9DE6-8416575EEB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8727" y="30515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87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AU" sz="4800" dirty="0"/>
              <a:t>Domestic Violence Termination Notice (DVTN)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936"/>
                </a:solidFill>
              </a:rPr>
              <a:t>General notice requirements</a:t>
            </a:r>
            <a:r>
              <a:rPr lang="en-US" sz="2000" dirty="0"/>
              <a:t>: in writing, signed, specify the date for termination and ground for the notice (ie. Section 105B)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Termination date for DVTN:</a:t>
            </a:r>
          </a:p>
          <a:p>
            <a:pPr lvl="1" indent="0">
              <a:buNone/>
            </a:pPr>
            <a:r>
              <a:rPr lang="en-US" sz="2000" dirty="0"/>
              <a:t>- Can be </a:t>
            </a:r>
            <a:r>
              <a:rPr lang="en-US" sz="2000" dirty="0">
                <a:solidFill>
                  <a:srgbClr val="FF6936"/>
                </a:solidFill>
              </a:rPr>
              <a:t>before</a:t>
            </a:r>
            <a:r>
              <a:rPr lang="en-US" sz="2000" dirty="0"/>
              <a:t> the end of a fixed term </a:t>
            </a:r>
          </a:p>
          <a:p>
            <a:pPr lvl="1" indent="0">
              <a:buNone/>
            </a:pPr>
            <a:r>
              <a:rPr lang="en-US" sz="2000" dirty="0"/>
              <a:t>- Termination date must be </a:t>
            </a:r>
            <a:r>
              <a:rPr lang="en-US" sz="2000" dirty="0">
                <a:solidFill>
                  <a:srgbClr val="FF6936"/>
                </a:solidFill>
              </a:rPr>
              <a:t>on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FF6936"/>
                </a:solidFill>
              </a:rPr>
              <a:t>after</a:t>
            </a:r>
            <a:r>
              <a:rPr lang="en-US" sz="2000" dirty="0"/>
              <a:t> the date notice is given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Must be given to landlord/agent and </a:t>
            </a:r>
            <a:r>
              <a:rPr lang="en-US" sz="2000" dirty="0">
                <a:solidFill>
                  <a:srgbClr val="FF6936"/>
                </a:solidFill>
              </a:rPr>
              <a:t>all</a:t>
            </a:r>
            <a:r>
              <a:rPr lang="en-US" sz="2000" dirty="0"/>
              <a:t> other co-tenants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DVTN given to landlord/agent must have </a:t>
            </a:r>
            <a:r>
              <a:rPr lang="en-US" sz="2000" dirty="0">
                <a:solidFill>
                  <a:srgbClr val="FF6936"/>
                </a:solidFill>
              </a:rPr>
              <a:t>evidence</a:t>
            </a:r>
            <a:r>
              <a:rPr lang="en-US" sz="2000" dirty="0"/>
              <a:t> attached</a:t>
            </a:r>
          </a:p>
          <a:p>
            <a:r>
              <a:rPr lang="en-US" sz="2000" dirty="0"/>
              <a:t>                                                                                                                              (Section 105C of the RT Act)</a:t>
            </a:r>
          </a:p>
        </p:txBody>
      </p:sp>
    </p:spTree>
    <p:extLst>
      <p:ext uri="{BB962C8B-B14F-4D97-AF65-F5344CB8AC3E}">
        <p14:creationId xmlns:p14="http://schemas.microsoft.com/office/powerpoint/2010/main" val="301362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Domestic Violence Termination Notice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4702176" cy="4568770"/>
          </a:xfrm>
        </p:spPr>
        <p:txBody>
          <a:bodyPr numCol="1"/>
          <a:lstStyle/>
          <a:p>
            <a:pPr lvl="0"/>
            <a:r>
              <a:rPr lang="en-AU" sz="2000" dirty="0"/>
              <a:t>DVTN templates available from:</a:t>
            </a:r>
            <a:br>
              <a:rPr lang="en-AU" sz="2000" dirty="0"/>
            </a:br>
            <a:endParaRPr lang="en-AU" sz="2000" dirty="0"/>
          </a:p>
          <a:p>
            <a:pPr lvl="0"/>
            <a:r>
              <a:rPr lang="en-AU" sz="2000" dirty="0"/>
              <a:t>Tenants’ Union </a:t>
            </a:r>
          </a:p>
          <a:p>
            <a:pPr lvl="0"/>
            <a:r>
              <a:rPr lang="en-AU" sz="1200" dirty="0">
                <a:hlinkClick r:id="rId3"/>
              </a:rPr>
              <a:t>https://www.tenants.org.au/sample/termination-domestic-violence</a:t>
            </a:r>
            <a:endParaRPr lang="en-AU" sz="1200" dirty="0"/>
          </a:p>
          <a:p>
            <a:pPr lvl="0"/>
            <a:endParaRPr lang="en-AU" sz="2000" dirty="0"/>
          </a:p>
          <a:p>
            <a:pPr lvl="0"/>
            <a:r>
              <a:rPr lang="en-AU" sz="2000" dirty="0"/>
              <a:t>NSW Fair Trading </a:t>
            </a:r>
            <a:br>
              <a:rPr lang="en-AU" sz="2000" dirty="0"/>
            </a:br>
            <a:r>
              <a:rPr lang="en-AU" sz="1200" dirty="0">
                <a:hlinkClick r:id="rId4"/>
              </a:rPr>
              <a:t>https://www.nsw.gov.au/housing-and-construction/rules/ending-a-tenancy-because-of-domestic-violence#toc-sample-domestic-violence-termination-notices</a:t>
            </a:r>
            <a:r>
              <a:rPr lang="en-AU" sz="1200" dirty="0"/>
              <a:t> </a:t>
            </a:r>
          </a:p>
          <a:p>
            <a:pPr lvl="0"/>
            <a:br>
              <a:rPr lang="en-AU" sz="2000" i="1" dirty="0"/>
            </a:br>
            <a:endParaRPr lang="en-AU" sz="2000" i="1" dirty="0"/>
          </a:p>
          <a:p>
            <a:pPr lvl="0"/>
            <a:br>
              <a:rPr lang="en-AU" sz="2000" i="1" dirty="0"/>
            </a:br>
            <a:endParaRPr lang="en-AU" sz="2000" i="1" dirty="0"/>
          </a:p>
          <a:p>
            <a:pPr lvl="0"/>
            <a:r>
              <a:rPr lang="en-AU" sz="2000" i="1" dirty="0"/>
              <a:t>               Information above is repeated at:</a:t>
            </a:r>
            <a:br>
              <a:rPr lang="en-AU" sz="2000" i="1" dirty="0"/>
            </a:br>
            <a:r>
              <a:rPr lang="en-AU" sz="2000" i="1" dirty="0"/>
              <a:t>               </a:t>
            </a:r>
            <a:r>
              <a:rPr lang="en-AU" sz="2000" dirty="0">
                <a:solidFill>
                  <a:srgbClr val="FF6936"/>
                </a:solidFill>
              </a:rPr>
              <a:t>www.rlc.org.au/training/dvtenancy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5D58A-F471-9854-80F8-EDE7509833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5368" y="1404207"/>
            <a:ext cx="6409398" cy="49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15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Evidence for DVTN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Certificate of </a:t>
            </a:r>
            <a:r>
              <a:rPr lang="en-US" sz="2000" dirty="0">
                <a:solidFill>
                  <a:srgbClr val="FF6936"/>
                </a:solidFill>
              </a:rPr>
              <a:t>conviction</a:t>
            </a:r>
            <a:r>
              <a:rPr lang="en-US" sz="2000" dirty="0"/>
              <a:t> in proceedings against the domestic violence offender, or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Copy of </a:t>
            </a:r>
            <a:r>
              <a:rPr lang="en-US" sz="2000" dirty="0">
                <a:solidFill>
                  <a:srgbClr val="FF6936"/>
                </a:solidFill>
              </a:rPr>
              <a:t>Apprehended Domestic Violence Order</a:t>
            </a:r>
            <a:r>
              <a:rPr lang="en-US" sz="2000" dirty="0"/>
              <a:t>, or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Copy of </a:t>
            </a:r>
            <a:r>
              <a:rPr lang="en-US" sz="2000" dirty="0">
                <a:solidFill>
                  <a:srgbClr val="FF6936"/>
                </a:solidFill>
              </a:rPr>
              <a:t>injunction</a:t>
            </a:r>
            <a:r>
              <a:rPr lang="en-US" sz="2000" dirty="0"/>
              <a:t> granted under section 68B or 114 of the Family Law Act 1975, or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Declaration by a </a:t>
            </a:r>
            <a:r>
              <a:rPr lang="en-US" sz="2000" i="1" dirty="0">
                <a:solidFill>
                  <a:srgbClr val="FF6936"/>
                </a:solidFill>
              </a:rPr>
              <a:t>competent person.</a:t>
            </a:r>
          </a:p>
        </p:txBody>
      </p:sp>
    </p:spTree>
    <p:extLst>
      <p:ext uri="{BB962C8B-B14F-4D97-AF65-F5344CB8AC3E}">
        <p14:creationId xmlns:p14="http://schemas.microsoft.com/office/powerpoint/2010/main" val="247011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Who is a </a:t>
            </a:r>
            <a:r>
              <a:rPr lang="en-AU" sz="4800" i="1" dirty="0"/>
              <a:t>competent person?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 Registered Health Practitioners (includes GP, midwife, occupational therapist, pharmacist, dentist, chiropractor)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Social Worker (member of AASW)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Approved counsellor providing services under the Victims Rights and Support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Employee of government agency providing child protection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Employee of NGO receiving government funding to provide DV or sexual assault services, or refuge or emergency accommodation</a:t>
            </a:r>
          </a:p>
          <a:p>
            <a:pPr marL="0" lvl="1" indent="0">
              <a:buNone/>
            </a:pPr>
            <a:endParaRPr lang="en-US" sz="2000" dirty="0"/>
          </a:p>
          <a:p>
            <a:r>
              <a:rPr lang="en-US" sz="1600" dirty="0">
                <a:hlinkClick r:id="rId3"/>
              </a:rPr>
              <a:t>https://www.fairtrading.nsw.gov.au/housing-and-property/renting/professionals-who-can-make-a-declaration</a:t>
            </a:r>
            <a:endParaRPr lang="en-US" sz="1600" dirty="0"/>
          </a:p>
          <a:p>
            <a:r>
              <a:rPr lang="en-US" sz="1600" i="1" dirty="0"/>
              <a:t>*** The link above is repeated at: </a:t>
            </a:r>
            <a:r>
              <a:rPr lang="en-US" sz="1600" dirty="0">
                <a:solidFill>
                  <a:srgbClr val="FF6936"/>
                </a:solidFill>
              </a:rPr>
              <a:t>www.rlc.org.au/training/dvtenancy</a:t>
            </a:r>
          </a:p>
        </p:txBody>
      </p:sp>
    </p:spTree>
    <p:extLst>
      <p:ext uri="{BB962C8B-B14F-4D97-AF65-F5344CB8AC3E}">
        <p14:creationId xmlns:p14="http://schemas.microsoft.com/office/powerpoint/2010/main" val="411634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Serving the DVTN</a:t>
            </a:r>
            <a:endParaRPr lang="en-AU" sz="4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endParaRPr lang="en-US" sz="2000" dirty="0"/>
          </a:p>
          <a:p>
            <a:r>
              <a:rPr lang="en-US" sz="2000" dirty="0"/>
              <a:t>Important to ensure the Domestic Violence Termination Notice (DVTN) is served correctly: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Hand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Left in letter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By fax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Post (must allow 7 business days)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>
                <a:solidFill>
                  <a:srgbClr val="FF6936"/>
                </a:solidFill>
              </a:rPr>
              <a:t>Important note: </a:t>
            </a:r>
            <a:r>
              <a:rPr lang="en-US" sz="2000" dirty="0"/>
              <a:t>Email can only be used in some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1987599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When the client wants to leave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endParaRPr lang="en-US" sz="2000" dirty="0"/>
          </a:p>
          <a:p>
            <a:r>
              <a:rPr lang="en-US" sz="2000" dirty="0"/>
              <a:t>Alternatives to DVTN: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in a periodic agreement, given 21 days notice of termination to the landlord and all other co-tenants (Section 101 RT Act)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Seek an order from NCAT to end the client’s tenancy (Section 102 of the RT Act):</a:t>
            </a:r>
          </a:p>
          <a:p>
            <a:pPr marL="522900" lvl="1" indent="-342900"/>
            <a:r>
              <a:rPr lang="en-US" sz="2000" dirty="0"/>
              <a:t>Termination is discretionary </a:t>
            </a:r>
          </a:p>
          <a:p>
            <a:pPr marL="522900" lvl="1" indent="-342900"/>
            <a:r>
              <a:rPr lang="en-US" sz="2000" dirty="0"/>
              <a:t>Tribunal must form the opinion that it is appropriate to terminate in the special circumstances of the case.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2949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842868"/>
            <a:ext cx="3241238" cy="4154984"/>
          </a:xfrm>
        </p:spPr>
        <p:txBody>
          <a:bodyPr/>
          <a:lstStyle/>
          <a:p>
            <a:r>
              <a:rPr lang="en-US" sz="4800" b="1" dirty="0"/>
              <a:t>4</a:t>
            </a:r>
            <a:br>
              <a:rPr lang="en-US" sz="4800" dirty="0"/>
            </a:br>
            <a:r>
              <a:rPr lang="en-US" sz="4800" dirty="0"/>
              <a:t>Damage to the property</a:t>
            </a:r>
            <a:br>
              <a:rPr lang="en-US" sz="4800" dirty="0"/>
            </a:br>
            <a:br>
              <a:rPr lang="en-US" sz="4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AU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26</a:t>
            </a:fld>
            <a:endParaRPr lang="en-AU"/>
          </a:p>
        </p:txBody>
      </p:sp>
      <p:pic>
        <p:nvPicPr>
          <p:cNvPr id="5" name="Picture 4" descr="A close-up of a truck&#10;&#10;Description automatically generated">
            <a:extLst>
              <a:ext uri="{FF2B5EF4-FFF2-40B4-BE49-F238E27FC236}">
                <a16:creationId xmlns:a16="http://schemas.microsoft.com/office/drawing/2014/main" id="{47D8CAF3-5E57-3C2A-43C0-D6CD7A764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175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53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Liability for damage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Generally, a Tenant or Co-Tenant can be held responsible for damage caused by others at their property.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Tenant experiencing DV is not responsible if the damage caused to the premises occurs during a DV offence (Section 54 &amp; 54A of the RT Act)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Co-Tenant exemption – if a Tenant experiencing DV has a Co-Tenant that is NOT the perpetrator, then this Co-Tenant is exempt from liability (Section 54 &amp; 54A of the RT Act)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Evidence is key in being able to utilise these exemptions.</a:t>
            </a:r>
          </a:p>
        </p:txBody>
      </p:sp>
    </p:spTree>
    <p:extLst>
      <p:ext uri="{BB962C8B-B14F-4D97-AF65-F5344CB8AC3E}">
        <p14:creationId xmlns:p14="http://schemas.microsoft.com/office/powerpoint/2010/main" val="233039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842868"/>
            <a:ext cx="3241238" cy="4154984"/>
          </a:xfrm>
        </p:spPr>
        <p:txBody>
          <a:bodyPr/>
          <a:lstStyle/>
          <a:p>
            <a:r>
              <a:rPr lang="en-US" sz="4800" b="1" dirty="0"/>
              <a:t>5</a:t>
            </a:r>
            <a:br>
              <a:rPr lang="en-US" sz="4800" dirty="0"/>
            </a:br>
            <a:r>
              <a:rPr lang="en-US" sz="4800" dirty="0"/>
              <a:t>Changing the locks</a:t>
            </a:r>
            <a:br>
              <a:rPr lang="en-US" sz="4800" dirty="0"/>
            </a:br>
            <a:br>
              <a:rPr lang="en-US" sz="4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Image: George Becker, pexels.com</a:t>
            </a:r>
            <a:endParaRPr lang="en-AU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28</a:t>
            </a:fld>
            <a:endParaRPr lang="en-AU"/>
          </a:p>
        </p:txBody>
      </p:sp>
      <p:pic>
        <p:nvPicPr>
          <p:cNvPr id="8" name="Picture 7" descr="A hand opening a door">
            <a:extLst>
              <a:ext uri="{FF2B5EF4-FFF2-40B4-BE49-F238E27FC236}">
                <a16:creationId xmlns:a16="http://schemas.microsoft.com/office/drawing/2014/main" id="{D526C93C-69A0-4A7B-A2B2-1198E089D7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1379" y="-18696"/>
            <a:ext cx="8250621" cy="81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45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Changing the 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endParaRPr lang="en-US" sz="2000" dirty="0"/>
          </a:p>
          <a:p>
            <a:r>
              <a:rPr lang="en-US" sz="2000" dirty="0"/>
              <a:t>A tenant can change the locks only if they have: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landlord’s permission, or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reasonable excuse (Section 71 RT Act)</a:t>
            </a:r>
            <a:br>
              <a:rPr lang="en-US" sz="2000" dirty="0"/>
            </a:br>
            <a:r>
              <a:rPr lang="en-US" sz="2000" dirty="0"/>
              <a:t>Expressly includes circumstances where a Tenant or Occupant is prohibited from entering the premises by AVO</a:t>
            </a:r>
          </a:p>
          <a:p>
            <a:endParaRPr lang="en-US" sz="2000" dirty="0"/>
          </a:p>
          <a:p>
            <a:r>
              <a:rPr lang="en-US" sz="2000" dirty="0"/>
              <a:t>A copy of the new key to be provided to the landlord within 7 days (Section 72 RT Act)</a:t>
            </a:r>
          </a:p>
        </p:txBody>
      </p:sp>
    </p:spTree>
    <p:extLst>
      <p:ext uri="{BB962C8B-B14F-4D97-AF65-F5344CB8AC3E}">
        <p14:creationId xmlns:p14="http://schemas.microsoft.com/office/powerpoint/2010/main" val="361259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FE0F-74EF-F718-4B9C-B0FC1DE1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952" y="3429000"/>
            <a:ext cx="6543847" cy="564001"/>
          </a:xfrm>
        </p:spPr>
        <p:txBody>
          <a:bodyPr/>
          <a:lstStyle/>
          <a:p>
            <a:pPr marL="90000" indent="-90000" algn="ctr"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latin typeface="+mn-lt"/>
                <a:ea typeface="+mn-ea"/>
                <a:cs typeface="+mn-cs"/>
              </a:rPr>
              <a:t>Acknowledgement of Country</a:t>
            </a:r>
            <a:endParaRPr lang="en-AU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B6618-A6B7-6A18-7EE1-840892D39B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334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842868"/>
            <a:ext cx="3241238" cy="4985980"/>
          </a:xfrm>
        </p:spPr>
        <p:txBody>
          <a:bodyPr/>
          <a:lstStyle/>
          <a:p>
            <a:r>
              <a:rPr lang="en-US" sz="4800" b="1" dirty="0"/>
              <a:t>6</a:t>
            </a:r>
            <a:br>
              <a:rPr lang="en-US" sz="4800" dirty="0"/>
            </a:br>
            <a:r>
              <a:rPr lang="en-US" sz="4800" dirty="0"/>
              <a:t>“Bad tenant” database listings</a:t>
            </a:r>
            <a:br>
              <a:rPr lang="en-US" sz="4800" dirty="0"/>
            </a:br>
            <a:br>
              <a:rPr lang="en-US" sz="4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AU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30</a:t>
            </a:fld>
            <a:endParaRPr lang="en-AU"/>
          </a:p>
        </p:txBody>
      </p:sp>
      <p:pic>
        <p:nvPicPr>
          <p:cNvPr id="5" name="Picture 4" descr="A person typing on a keyboard&#10;&#10;Description automatically generated">
            <a:extLst>
              <a:ext uri="{FF2B5EF4-FFF2-40B4-BE49-F238E27FC236}">
                <a16:creationId xmlns:a16="http://schemas.microsoft.com/office/drawing/2014/main" id="{C4F63B37-7CF8-0796-D010-7587910B7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0" y="-4789"/>
            <a:ext cx="10217150" cy="69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71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General restrictions on listings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r>
              <a:rPr lang="en-US" sz="2000" dirty="0"/>
              <a:t>Listings can only be made in certain circumstances (Section 212 RT Act):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person was named as a tenant in a tenancy agreement and the tenancy/co-tenancy was terminated </a:t>
            </a:r>
            <a:br>
              <a:rPr lang="en-US" sz="2000" dirty="0"/>
            </a:br>
            <a:r>
              <a:rPr lang="en-US" sz="2000" dirty="0"/>
              <a:t>AND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person named as a tenant breached the agreement </a:t>
            </a:r>
            <a:br>
              <a:rPr lang="en-US" sz="2000" dirty="0"/>
            </a:br>
            <a:r>
              <a:rPr lang="en-US" sz="2000" dirty="0"/>
              <a:t>AND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Because of the breach, NCAT made a termination order OR the person owes the landlord more money than the amount of bond.</a:t>
            </a:r>
          </a:p>
        </p:txBody>
      </p:sp>
    </p:spTree>
    <p:extLst>
      <p:ext uri="{BB962C8B-B14F-4D97-AF65-F5344CB8AC3E}">
        <p14:creationId xmlns:p14="http://schemas.microsoft.com/office/powerpoint/2010/main" val="4170466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Further restrictions on listings - DVTN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endParaRPr lang="en-US" sz="2000" dirty="0"/>
          </a:p>
          <a:p>
            <a:r>
              <a:rPr lang="en-US" sz="2000" dirty="0"/>
              <a:t>A landlord/agent must not list personal information on a residential tenancy database if:</a:t>
            </a:r>
          </a:p>
          <a:p>
            <a:r>
              <a:rPr lang="en-US" sz="2000" dirty="0"/>
              <a:t>(a)  the person was named as a tenant in a tenancy agreement that was terminated, or</a:t>
            </a:r>
          </a:p>
          <a:p>
            <a:r>
              <a:rPr lang="en-US" sz="2000" dirty="0"/>
              <a:t>(b)  the person’s co-tenancy was terminated</a:t>
            </a:r>
          </a:p>
          <a:p>
            <a:r>
              <a:rPr lang="en-US" sz="2000" dirty="0"/>
              <a:t>by using the DV termination provisions and the person was the tenant or co-tenant giving a DVTN.</a:t>
            </a:r>
          </a:p>
          <a:p>
            <a:endParaRPr lang="en-US" sz="2000" dirty="0"/>
          </a:p>
          <a:p>
            <a:r>
              <a:rPr lang="en-US" sz="2000" dirty="0"/>
              <a:t>(Section 213A of the RT Act)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5566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E1C7-ABA8-45E0-B5E6-12ADAFE4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3206"/>
            <a:ext cx="5127745" cy="3490186"/>
          </a:xfrm>
        </p:spPr>
        <p:txBody>
          <a:bodyPr/>
          <a:lstStyle/>
          <a:p>
            <a:r>
              <a:rPr lang="en-US" sz="4800" b="1" dirty="0"/>
              <a:t>Questions... </a:t>
            </a:r>
            <a:br>
              <a:rPr lang="en-US" sz="4800" b="1" dirty="0"/>
            </a:br>
            <a:r>
              <a:rPr lang="en-US" sz="4800" b="1" dirty="0"/>
              <a:t>&amp; answers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r>
              <a:rPr lang="en-AU" sz="3600" dirty="0"/>
              <a:t>Resources: </a:t>
            </a:r>
            <a:r>
              <a:rPr lang="en-AU" sz="2400" dirty="0">
                <a:hlinkClick r:id="rId3"/>
              </a:rPr>
              <a:t>rlc.org.au/training/dvtenancy</a:t>
            </a:r>
            <a:endParaRPr lang="en-AU" sz="3600" dirty="0"/>
          </a:p>
        </p:txBody>
      </p:sp>
      <p:pic>
        <p:nvPicPr>
          <p:cNvPr id="16" name="Picture Placeholder 15" descr="Questions outline">
            <a:extLst>
              <a:ext uri="{FF2B5EF4-FFF2-40B4-BE49-F238E27FC236}">
                <a16:creationId xmlns:a16="http://schemas.microsoft.com/office/drawing/2014/main" id="{72829FF7-3A44-F907-0442-0FDFE09678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462" r="74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4181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Where to get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r>
              <a:rPr lang="en-US" sz="2000" b="1" dirty="0">
                <a:solidFill>
                  <a:srgbClr val="FF6936"/>
                </a:solidFill>
              </a:rPr>
              <a:t>1800RESPECT / 1800 737 732</a:t>
            </a:r>
          </a:p>
          <a:p>
            <a:r>
              <a:rPr lang="en-US" sz="2000" dirty="0"/>
              <a:t>24 hour information, counselling and support service for people impacted by sexual assault, family and domestic violence and abuse.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6936"/>
                </a:solidFill>
              </a:rPr>
              <a:t>DV Helpline – 1800 656 463</a:t>
            </a:r>
          </a:p>
          <a:p>
            <a:r>
              <a:rPr lang="en-US" sz="2000" dirty="0"/>
              <a:t>24 hour crisis counselling, assistance with emergency accommodation and referral services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6936"/>
                </a:solidFill>
              </a:rPr>
              <a:t>Women’s Domestic Violence Court Advocacy Services 1800 WDVCAS / 1800 938 227</a:t>
            </a:r>
          </a:p>
          <a:p>
            <a:r>
              <a:rPr lang="en-US" sz="2000" dirty="0"/>
              <a:t>Information, court advocacy and referral for women experiencing DV.</a:t>
            </a:r>
          </a:p>
          <a:p>
            <a:endParaRPr lang="en-US" sz="2000" dirty="0"/>
          </a:p>
          <a:p>
            <a:r>
              <a:rPr lang="en-AU" sz="2000" dirty="0"/>
              <a:t>              </a:t>
            </a:r>
            <a:r>
              <a:rPr lang="en-AU" sz="2000" i="1" dirty="0"/>
              <a:t>*** Information above is repeated in the resources at: </a:t>
            </a:r>
            <a:r>
              <a:rPr lang="en-AU" sz="2000" dirty="0">
                <a:solidFill>
                  <a:srgbClr val="FF6936"/>
                </a:solidFill>
              </a:rPr>
              <a:t>www.rlc.org.au/training/dvtenancy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1765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Where to get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24067"/>
            <a:ext cx="10141684" cy="4568770"/>
          </a:xfrm>
        </p:spPr>
        <p:txBody>
          <a:bodyPr numCol="1"/>
          <a:lstStyle/>
          <a:p>
            <a:endParaRPr lang="en-US" sz="2000" b="1" dirty="0">
              <a:solidFill>
                <a:srgbClr val="FF6936"/>
              </a:solidFill>
            </a:endParaRPr>
          </a:p>
          <a:p>
            <a:r>
              <a:rPr lang="en-US" sz="2000" b="1" dirty="0">
                <a:solidFill>
                  <a:srgbClr val="FF6936"/>
                </a:solidFill>
              </a:rPr>
              <a:t>Staying Home Leaving Violence program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Remove violent partner from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safety planning and security upgrades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Assistance with navigating legal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Casework support and support for children</a:t>
            </a:r>
          </a:p>
          <a:p>
            <a:endParaRPr lang="en-US" sz="2000" dirty="0"/>
          </a:p>
          <a:p>
            <a:r>
              <a:rPr lang="en-US" sz="2000" dirty="0"/>
              <a:t>https://dcj.nsw.gov.au/service-providers/supporting-family-domestic-sexual-violence-services/dfv-programs-funding/staying-home-leaving-violence.html </a:t>
            </a:r>
          </a:p>
          <a:p>
            <a:endParaRPr lang="en-AU" sz="2000" dirty="0"/>
          </a:p>
          <a:p>
            <a:r>
              <a:rPr lang="en-AU" sz="2000" i="1" dirty="0"/>
              <a:t>              *** Information above is repeated in the resources at: </a:t>
            </a:r>
            <a:r>
              <a:rPr lang="en-AU" sz="2000" dirty="0">
                <a:solidFill>
                  <a:srgbClr val="FF6936"/>
                </a:solidFill>
              </a:rPr>
              <a:t>www.rlc.org.au/training/dvtenancy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2904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4E9D-1489-AA28-F05D-3A8DA1EF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r>
              <a:rPr lang="en-US" sz="4800" dirty="0"/>
              <a:t>Information &amp; advice for</a:t>
            </a:r>
            <a:br>
              <a:rPr lang="en-US" sz="4800" dirty="0"/>
            </a:br>
            <a:r>
              <a:rPr lang="en-US" sz="4800" dirty="0"/>
              <a:t>tenants at tenants.org.au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90035-D29D-C8F1-41CE-27D27CE28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36</a:t>
            </a:fld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4BA593-20B9-7D58-A262-AD0023F611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07627"/>
            <a:ext cx="11233149" cy="3861347"/>
          </a:xfrm>
        </p:spPr>
        <p:txBody>
          <a:bodyPr numCol="1"/>
          <a:lstStyle/>
          <a:p>
            <a:r>
              <a:rPr lang="en-US" sz="2000" b="1" dirty="0">
                <a:hlinkClick r:id="rId3"/>
              </a:rPr>
              <a:t>www.tenants.org.au</a:t>
            </a:r>
            <a:endParaRPr lang="en-US" sz="2000" b="1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fact sheets and sample letters &gt;&gt;&gt;&gt;&gt;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free confidential legal advice for tenants </a:t>
            </a:r>
            <a:br>
              <a:rPr lang="en-US" sz="2000" dirty="0"/>
            </a:br>
            <a:r>
              <a:rPr lang="en-US" sz="2000" dirty="0"/>
              <a:t>– to find you Tenants Advice &amp; Advocacy Service,</a:t>
            </a:r>
            <a:br>
              <a:rPr lang="en-US" sz="2000" dirty="0"/>
            </a:br>
            <a:r>
              <a:rPr lang="en-US" sz="2000" dirty="0"/>
              <a:t>enter your suburb or town &gt;&gt;&gt;&gt;&gt;</a:t>
            </a:r>
          </a:p>
          <a:p>
            <a:r>
              <a:rPr lang="en-AU" sz="2000" dirty="0"/>
              <a:t>                               </a:t>
            </a:r>
            <a:br>
              <a:rPr lang="en-AU" sz="2000" dirty="0"/>
            </a:br>
            <a:r>
              <a:rPr lang="en-AU" sz="2000" dirty="0"/>
              <a:t>                     *** </a:t>
            </a:r>
            <a:r>
              <a:rPr lang="en-AU" sz="2000" i="1" dirty="0"/>
              <a:t>Information above is repeated in the resources at: </a:t>
            </a:r>
            <a:r>
              <a:rPr lang="en-AU" sz="2000" dirty="0">
                <a:solidFill>
                  <a:srgbClr val="FF6936"/>
                </a:solidFill>
              </a:rPr>
              <a:t>www.rlc.org.au/training/dvtenancy</a:t>
            </a:r>
            <a:endParaRPr lang="en-US" sz="2000" dirty="0"/>
          </a:p>
        </p:txBody>
      </p:sp>
      <p:pic>
        <p:nvPicPr>
          <p:cNvPr id="5" name="Picture 4" descr="Tenants Union home page">
            <a:extLst>
              <a:ext uri="{FF2B5EF4-FFF2-40B4-BE49-F238E27FC236}">
                <a16:creationId xmlns:a16="http://schemas.microsoft.com/office/drawing/2014/main" id="{41A9AD91-D70C-7F16-7B0F-35BEEB713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385" y="328156"/>
            <a:ext cx="4370727" cy="54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82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E1C7-ABA8-45E0-B5E6-12ADAFE4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3206"/>
            <a:ext cx="11353988" cy="3323987"/>
          </a:xfrm>
        </p:spPr>
        <p:txBody>
          <a:bodyPr/>
          <a:lstStyle/>
          <a:p>
            <a:r>
              <a:rPr lang="en-US" sz="4800" b="1" dirty="0"/>
              <a:t>Community legal education - free webinars &amp; recordings</a:t>
            </a:r>
            <a:br>
              <a:rPr lang="en-US" sz="3600" b="1" dirty="0"/>
            </a:br>
            <a:br>
              <a:rPr lang="en-US" sz="2400" b="1" dirty="0"/>
            </a:br>
            <a:r>
              <a:rPr lang="en-US" sz="2400" dirty="0">
                <a:hlinkClick r:id="rId3"/>
              </a:rPr>
              <a:t>rlc.org.au/training</a:t>
            </a:r>
            <a:br>
              <a:rPr lang="en-US" sz="2400" dirty="0"/>
            </a:br>
            <a:br>
              <a:rPr lang="en-US" sz="2400" dirty="0"/>
            </a:br>
            <a:r>
              <a:rPr lang="en-US" sz="3600" dirty="0"/>
              <a:t>Nick Manning: </a:t>
            </a:r>
            <a:br>
              <a:rPr lang="en-US" sz="3600" dirty="0"/>
            </a:br>
            <a:r>
              <a:rPr lang="en-US" sz="3600" dirty="0"/>
              <a:t>education@rlc.org.au</a:t>
            </a:r>
            <a:endParaRPr lang="en-AU" sz="3600" dirty="0"/>
          </a:p>
        </p:txBody>
      </p:sp>
      <p:pic>
        <p:nvPicPr>
          <p:cNvPr id="6" name="Picture 5" descr="A close-up of several images&#10;&#10;Description automatically generated">
            <a:extLst>
              <a:ext uri="{FF2B5EF4-FFF2-40B4-BE49-F238E27FC236}">
                <a16:creationId xmlns:a16="http://schemas.microsoft.com/office/drawing/2014/main" id="{89E33B63-3EE5-5DF3-E25B-E49E9DA57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717" y="3079376"/>
            <a:ext cx="7106354" cy="34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32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E1C7-ABA8-45E0-B5E6-12ADAFE4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3206"/>
            <a:ext cx="5396941" cy="4321183"/>
          </a:xfrm>
        </p:spPr>
        <p:txBody>
          <a:bodyPr/>
          <a:lstStyle/>
          <a:p>
            <a:r>
              <a:rPr lang="en-US" sz="4800" b="1" dirty="0"/>
              <a:t>Your feedback is important to us!</a:t>
            </a:r>
            <a:br>
              <a:rPr lang="en-US" sz="4800" b="1" dirty="0"/>
            </a:br>
            <a:br>
              <a:rPr lang="en-US" sz="3600" b="1" dirty="0"/>
            </a:br>
            <a:r>
              <a:rPr lang="en-US" sz="3600" dirty="0">
                <a:hlinkClick r:id="rId3"/>
              </a:rPr>
              <a:t>rlc.org.au/feedback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or scan this QR code &gt;&gt;&gt;</a:t>
            </a:r>
            <a:br>
              <a:rPr lang="en-US" sz="3600" dirty="0"/>
            </a:br>
            <a:br>
              <a:rPr lang="en-US" sz="3600" dirty="0"/>
            </a:br>
            <a:endParaRPr lang="en-AU" sz="3600" dirty="0"/>
          </a:p>
        </p:txBody>
      </p:sp>
      <p:pic>
        <p:nvPicPr>
          <p:cNvPr id="4" name="Picture 3" descr="A qr code with a face on it&#10;&#10;Description automatically generated">
            <a:extLst>
              <a:ext uri="{FF2B5EF4-FFF2-40B4-BE49-F238E27FC236}">
                <a16:creationId xmlns:a16="http://schemas.microsoft.com/office/drawing/2014/main" id="{2B95E977-B485-8E99-E481-8809D512A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341" y="1553797"/>
            <a:ext cx="41656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5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512E7F-DF88-C54E-831E-28445888C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5061840" cy="609398"/>
          </a:xfrm>
        </p:spPr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6C668E-D3A8-6240-A803-AFA8D91DD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4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DF731F-78E1-4A44-AE53-21B183085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1737" y="1800665"/>
            <a:ext cx="5390838" cy="4283510"/>
          </a:xfrm>
        </p:spPr>
        <p:txBody>
          <a:bodyPr/>
          <a:lstStyle/>
          <a:p>
            <a:pPr marL="457200" indent="-457200">
              <a:buAutoNum type="arabicPlain"/>
            </a:pPr>
            <a:r>
              <a:rPr lang="en-US" sz="2400" dirty="0"/>
              <a:t>Tenancy law and domestic violence</a:t>
            </a:r>
          </a:p>
          <a:p>
            <a:pPr marL="457200" indent="-457200">
              <a:buAutoNum type="arabicPlain"/>
            </a:pPr>
            <a:r>
              <a:rPr lang="en-US" sz="2400" dirty="0"/>
              <a:t>Staying in the property</a:t>
            </a:r>
          </a:p>
          <a:p>
            <a:pPr marL="457200" indent="-457200">
              <a:buAutoNum type="arabicPlain"/>
            </a:pPr>
            <a:r>
              <a:rPr lang="en-US" sz="2400" dirty="0"/>
              <a:t>Leaving the property</a:t>
            </a:r>
          </a:p>
          <a:p>
            <a:pPr marL="457200" indent="-457200">
              <a:buAutoNum type="arabicPlain"/>
            </a:pPr>
            <a:r>
              <a:rPr lang="en-US" sz="2400" dirty="0"/>
              <a:t>Damage to the property</a:t>
            </a:r>
          </a:p>
          <a:p>
            <a:pPr marL="457200" indent="-457200">
              <a:buAutoNum type="arabicPlain"/>
            </a:pPr>
            <a:r>
              <a:rPr lang="en-US" sz="2400" dirty="0"/>
              <a:t>Changing the locks</a:t>
            </a:r>
          </a:p>
          <a:p>
            <a:pPr marL="457200" indent="-457200">
              <a:buAutoNum type="arabicPlain"/>
            </a:pPr>
            <a:r>
              <a:rPr lang="en-US" sz="2400" dirty="0"/>
              <a:t>“Bad tenant” database listings</a:t>
            </a:r>
          </a:p>
          <a:p>
            <a:pPr marL="457200" indent="-457200">
              <a:buAutoNum type="arabicPlain"/>
            </a:pPr>
            <a:r>
              <a:rPr lang="en-US" sz="2400" dirty="0"/>
              <a:t>Questions and more information</a:t>
            </a:r>
            <a:endParaRPr lang="en-AU" sz="2400" dirty="0"/>
          </a:p>
          <a:p>
            <a:endParaRPr lang="en-AU" sz="2400" dirty="0"/>
          </a:p>
          <a:p>
            <a:r>
              <a:rPr lang="en-AU" sz="2000" dirty="0"/>
              <a:t>Resources: </a:t>
            </a:r>
            <a:r>
              <a:rPr lang="en-AU" sz="2000" dirty="0">
                <a:solidFill>
                  <a:srgbClr val="FF6936"/>
                </a:solidFill>
              </a:rPr>
              <a:t>www.rlc.org.au/training/dvtenancy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1786597"/>
            <a:ext cx="3965968" cy="5318379"/>
          </a:xfrm>
        </p:spPr>
        <p:txBody>
          <a:bodyPr/>
          <a:lstStyle/>
          <a:p>
            <a:r>
              <a:rPr lang="en-US" sz="4800" b="1" dirty="0"/>
              <a:t>1</a:t>
            </a:r>
            <a:br>
              <a:rPr lang="en-US" sz="4800" dirty="0"/>
            </a:br>
            <a:r>
              <a:rPr lang="en-US" sz="4800" dirty="0"/>
              <a:t>Tenancy law and domestic violence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3" name="Picture 2" descr="A block of units against a cloudy sky">
            <a:extLst>
              <a:ext uri="{FF2B5EF4-FFF2-40B4-BE49-F238E27FC236}">
                <a16:creationId xmlns:a16="http://schemas.microsoft.com/office/drawing/2014/main" id="{29611593-CD4D-8926-477C-D6F0054F7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2908" y="0"/>
            <a:ext cx="8219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7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US" sz="4800" dirty="0"/>
              <a:t>How the RT Act may help tenants </a:t>
            </a:r>
            <a:br>
              <a:rPr lang="en-US" sz="4800" dirty="0"/>
            </a:br>
            <a:r>
              <a:rPr lang="en-US" sz="4800" dirty="0"/>
              <a:t>experiencing DV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10155751" cy="3852862"/>
          </a:xfrm>
        </p:spPr>
        <p:txBody>
          <a:bodyPr numCol="1"/>
          <a:lstStyle/>
          <a:p>
            <a:r>
              <a:rPr lang="en-US" sz="2400" dirty="0"/>
              <a:t>The NSW Residential Tenancies Act (RT Act) may help tenants experiencing domestic violence who: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Want the </a:t>
            </a:r>
            <a:r>
              <a:rPr lang="en-US" sz="2400" dirty="0">
                <a:solidFill>
                  <a:srgbClr val="FF6936"/>
                </a:solidFill>
              </a:rPr>
              <a:t>perpetrator to leave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Want to </a:t>
            </a:r>
            <a:r>
              <a:rPr lang="en-US" sz="2400" dirty="0">
                <a:solidFill>
                  <a:srgbClr val="FF6936"/>
                </a:solidFill>
              </a:rPr>
              <a:t>end own tenancy </a:t>
            </a:r>
            <a:r>
              <a:rPr lang="en-US" sz="2400" dirty="0"/>
              <a:t>without penalty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Want to </a:t>
            </a:r>
            <a:r>
              <a:rPr lang="en-US" sz="2400" dirty="0">
                <a:solidFill>
                  <a:srgbClr val="FF6936"/>
                </a:solidFill>
              </a:rPr>
              <a:t>change the locks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Want to avoid financial liability for </a:t>
            </a:r>
            <a:r>
              <a:rPr lang="en-US" sz="2400" dirty="0">
                <a:solidFill>
                  <a:srgbClr val="FF6936"/>
                </a:solidFill>
              </a:rPr>
              <a:t>damage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Want to avoid being blacklisted as a </a:t>
            </a:r>
            <a:r>
              <a:rPr lang="en-US" sz="2400" dirty="0">
                <a:solidFill>
                  <a:srgbClr val="FF6936"/>
                </a:solidFill>
              </a:rPr>
              <a:t>“bad” tenant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FF6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US" sz="4800" dirty="0"/>
              <a:t>How the RT Act may help tenants </a:t>
            </a:r>
            <a:br>
              <a:rPr lang="en-US" sz="4800" dirty="0"/>
            </a:br>
            <a:r>
              <a:rPr lang="en-US" sz="4800" dirty="0"/>
              <a:t>experiencing DV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10155751" cy="3852862"/>
          </a:xfrm>
        </p:spPr>
        <p:txBody>
          <a:bodyPr numCol="1"/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Domestic violence amendments to the RT Act commenced in February 2019.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December 2022 the NSW Government called for submissions to review the domestic violence rental laws.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 of yet, we have not seen any further changes to the law as a result of the review. Watch this space.  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FF6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2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Relevant provisions of the RT Act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8</a:t>
            </a:fld>
            <a:endParaRPr lang="en-AU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114824-0D54-EED3-6474-A26D5B125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57842"/>
              </p:ext>
            </p:extLst>
          </p:nvPr>
        </p:nvGraphicFramePr>
        <p:xfrm>
          <a:off x="1367367" y="1210733"/>
          <a:ext cx="9846733" cy="5548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4133">
                  <a:extLst>
                    <a:ext uri="{9D8B030D-6E8A-4147-A177-3AD203B41FA5}">
                      <a16:colId xmlns:a16="http://schemas.microsoft.com/office/drawing/2014/main" val="2259824974"/>
                    </a:ext>
                  </a:extLst>
                </a:gridCol>
                <a:gridCol w="8102600">
                  <a:extLst>
                    <a:ext uri="{9D8B030D-6E8A-4147-A177-3AD203B41FA5}">
                      <a16:colId xmlns:a16="http://schemas.microsoft.com/office/drawing/2014/main" val="713289078"/>
                    </a:ext>
                  </a:extLst>
                </a:gridCol>
              </a:tblGrid>
              <a:tr h="474718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Section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What is relevant about the section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19640"/>
                  </a:ext>
                </a:extLst>
              </a:tr>
              <a:tr h="8414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&amp; 105A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Definitions of: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/>
                        <a:t>Apprehended Violence Order/Domestic Violence Order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/>
                        <a:t>Domestic violence offence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/>
                        <a:t>Relevant domestic violence offender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07848"/>
                  </a:ext>
                </a:extLst>
              </a:tr>
              <a:tr h="4747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 (1A) and (1B)</a:t>
                      </a:r>
                    </a:p>
                    <a:p>
                      <a:pPr algn="ctr"/>
                      <a:r>
                        <a:rPr lang="en-US" sz="1600" dirty="0"/>
                        <a:t>54A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Limits vicarious liability (damage) if perpetrator is </a:t>
                      </a:r>
                      <a:r>
                        <a:rPr lang="en-US" sz="1600" b="1" dirty="0"/>
                        <a:t>NOT </a:t>
                      </a:r>
                      <a:r>
                        <a:rPr lang="en-US" sz="1600" b="0" dirty="0"/>
                        <a:t>a tenant</a:t>
                      </a:r>
                    </a:p>
                    <a:p>
                      <a:pPr algn="l"/>
                      <a:r>
                        <a:rPr lang="en-US" sz="1600" b="0" dirty="0"/>
                        <a:t>Limits vicarious liability (damage) if perpetrator </a:t>
                      </a:r>
                      <a:r>
                        <a:rPr lang="en-US" sz="1600" b="1" dirty="0"/>
                        <a:t>IS </a:t>
                      </a:r>
                      <a:r>
                        <a:rPr lang="en-US" sz="1600" b="0" dirty="0"/>
                        <a:t>a tenant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21352"/>
                  </a:ext>
                </a:extLst>
              </a:tr>
              <a:tr h="4747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Circumstance in which tenant can change locks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63555"/>
                  </a:ext>
                </a:extLst>
              </a:tr>
              <a:tr h="4747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New keys do not have to be given to a person excluded from property by 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187416"/>
                  </a:ext>
                </a:extLst>
              </a:tr>
              <a:tr h="4747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Change of tenants after 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83348"/>
                  </a:ext>
                </a:extLst>
              </a:tr>
              <a:tr h="4747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Prevents eviction of occupant who has not had opportunity to use s79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881165"/>
                  </a:ext>
                </a:extLst>
              </a:tr>
              <a:tr h="4747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Division 3A (105A – 105I)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Termination by tenant in circumstances of domestic violence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039938"/>
                  </a:ext>
                </a:extLst>
              </a:tr>
              <a:tr h="4747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174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Repayment of bond to former co-tenant who is subject to 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20111"/>
                  </a:ext>
                </a:extLst>
              </a:tr>
              <a:tr h="4747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Restrictions of database listing for person who give DV termination notice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933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15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Questions to ask your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2124221"/>
            <a:ext cx="10141684" cy="3868615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you want to </a:t>
            </a:r>
            <a:r>
              <a:rPr lang="en-US" sz="2400" dirty="0">
                <a:solidFill>
                  <a:srgbClr val="FF6936"/>
                </a:solidFill>
              </a:rPr>
              <a:t>stay or leave</a:t>
            </a:r>
            <a:r>
              <a:rPr lang="en-US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 </a:t>
            </a:r>
            <a:r>
              <a:rPr lang="en-US" sz="2400" dirty="0">
                <a:solidFill>
                  <a:srgbClr val="FF6936"/>
                </a:solidFill>
              </a:rPr>
              <a:t>you on the lease</a:t>
            </a:r>
            <a:r>
              <a:rPr lang="en-US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the </a:t>
            </a:r>
            <a:r>
              <a:rPr lang="en-US" sz="2400" dirty="0">
                <a:solidFill>
                  <a:srgbClr val="FF6936"/>
                </a:solidFill>
              </a:rPr>
              <a:t>perpetrator on the lease</a:t>
            </a:r>
            <a:r>
              <a:rPr lang="en-US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the lease for a </a:t>
            </a:r>
            <a:r>
              <a:rPr lang="en-US" sz="2400" dirty="0">
                <a:solidFill>
                  <a:srgbClr val="FF6936"/>
                </a:solidFill>
              </a:rPr>
              <a:t>fixed term</a:t>
            </a:r>
            <a:r>
              <a:rPr lang="en-US" sz="2400" dirty="0"/>
              <a:t>? If so, has the fixed term ended?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there an </a:t>
            </a:r>
            <a:r>
              <a:rPr lang="en-US" sz="2400" dirty="0">
                <a:solidFill>
                  <a:srgbClr val="FF6936"/>
                </a:solidFill>
              </a:rPr>
              <a:t>AVO</a:t>
            </a:r>
            <a:r>
              <a:rPr lang="en-US" sz="2400" dirty="0"/>
              <a:t> in place?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5166257"/>
      </p:ext>
    </p:extLst>
  </p:cSld>
  <p:clrMapOvr>
    <a:masterClrMapping/>
  </p:clrMapOvr>
</p:sld>
</file>

<file path=ppt/theme/theme1.xml><?xml version="1.0" encoding="utf-8"?>
<a:theme xmlns:a="http://schemas.openxmlformats.org/drawingml/2006/main" name="RLC">
  <a:themeElements>
    <a:clrScheme name="RL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6936"/>
      </a:accent1>
      <a:accent2>
        <a:srgbClr val="FF8A3B"/>
      </a:accent2>
      <a:accent3>
        <a:srgbClr val="FFD311"/>
      </a:accent3>
      <a:accent4>
        <a:srgbClr val="58EDFF"/>
      </a:accent4>
      <a:accent5>
        <a:srgbClr val="F3ECE3"/>
      </a:accent5>
      <a:accent6>
        <a:srgbClr val="898A89"/>
      </a:accent6>
      <a:hlink>
        <a:srgbClr val="0563C1"/>
      </a:hlink>
      <a:folHlink>
        <a:srgbClr val="954F72"/>
      </a:folHlink>
    </a:clrScheme>
    <a:fontScheme name="Office">
      <a:majorFont>
        <a:latin typeface="Archivo ExtraCondense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chiv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C" id="{B0915262-531C-5845-94A4-FD9DC241C526}" vid="{BEBFF8F9-1A98-604A-B56F-9CD60D02790C}"/>
    </a:ext>
  </a:extLst>
</a:theme>
</file>

<file path=ppt/theme/theme2.xml><?xml version="1.0" encoding="utf-8"?>
<a:theme xmlns:a="http://schemas.openxmlformats.org/drawingml/2006/main" name="1_Covers">
  <a:themeElements>
    <a:clrScheme name="RL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6936"/>
      </a:accent1>
      <a:accent2>
        <a:srgbClr val="FF8A3B"/>
      </a:accent2>
      <a:accent3>
        <a:srgbClr val="FFD311"/>
      </a:accent3>
      <a:accent4>
        <a:srgbClr val="58EDFF"/>
      </a:accent4>
      <a:accent5>
        <a:srgbClr val="F3ECE3"/>
      </a:accent5>
      <a:accent6>
        <a:srgbClr val="898A89"/>
      </a:accent6>
      <a:hlink>
        <a:srgbClr val="0563C1"/>
      </a:hlink>
      <a:folHlink>
        <a:srgbClr val="954F72"/>
      </a:folHlink>
    </a:clrScheme>
    <a:fontScheme name="Office">
      <a:majorFont>
        <a:latin typeface="Archivo ExtraCondense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chiv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C" id="{D09C1DB6-9879-0140-A316-6F00C0CD5050}" vid="{47E20F5E-067E-AB4A-A403-192A1DBFF2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041eb7-80fd-4008-ac2e-210b386c0e11">
      <Value>23</Value>
      <Value>1349</Value>
    </TaxCatchAll>
    <TaxKeywordTaxHTField xmlns="3d041eb7-80fd-4008-ac2e-210b386c0e11">
      <Terms xmlns="http://schemas.microsoft.com/office/infopath/2007/PartnerControls"/>
    </TaxKeywordTaxHTField>
    <SharedWithUsers xmlns="3d041eb7-80fd-4008-ac2e-210b386c0e11">
      <UserInfo>
        <DisplayName>Rebecca Campbell</DisplayName>
        <AccountId>70</AccountId>
        <AccountType/>
      </UserInfo>
      <UserInfo>
        <DisplayName>Lauren Gillin</DisplayName>
        <AccountId>23049</AccountId>
        <AccountType/>
      </UserInfo>
    </SharedWithUsers>
    <lcf76f155ced4ddcb4097134ff3c332f xmlns="984492b4-dcc0-406b-bdb6-6c9dc9d86328">
      <Terms xmlns="http://schemas.microsoft.com/office/infopath/2007/PartnerControls"/>
    </lcf76f155ced4ddcb4097134ff3c332f>
    <MediaLengthInSeconds xmlns="984492b4-dcc0-406b-bdb6-6c9dc9d86328" xsi:nil="true"/>
    <Level4 xmlns="984492b4-dcc0-406b-bdb6-6c9dc9d86328" xsi:nil="true"/>
    <SubFunction xmlns="984492b4-dcc0-406b-bdb6-6c9dc9d86328">Templates and Forms general</SubFunction>
    <Level5 xmlns="984492b4-dcc0-406b-bdb6-6c9dc9d86328" xsi:nil="true"/>
    <f9e44963020c446c9b5eef262617a23b xmlns="984492b4-dcc0-406b-bdb6-6c9dc9d86328">
      <Terms xmlns="http://schemas.microsoft.com/office/infopath/2007/PartnerControls">
        <TermInfo xmlns="http://schemas.microsoft.com/office/infopath/2007/PartnerControls">
          <TermName xmlns="http://schemas.microsoft.com/office/infopath/2007/PartnerControls"/>
          <TermId xmlns="http://schemas.microsoft.com/office/infopath/2007/PartnerControls">b88f941d-73b8-446f-a60b-a49f0f3443cf</TermId>
        </TermInfo>
      </Terms>
    </f9e44963020c446c9b5eef262617a23b>
    <l310e80b780a42f79a2604d72b247c95 xmlns="984492b4-dcc0-406b-bdb6-6c9dc9d863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2024</TermName>
          <TermId xmlns="http://schemas.microsoft.com/office/infopath/2007/PartnerControls">3991da85-c7a3-459e-bb58-605b5c926a80</TermId>
        </TermInfo>
      </Terms>
    </l310e80b780a42f79a2604d72b247c95>
    <b6b7a3ed824d4b1cb34ab84cdca8962c xmlns="984492b4-dcc0-406b-bdb6-6c9dc9d86328">
      <Terms xmlns="http://schemas.microsoft.com/office/infopath/2007/PartnerControls"/>
    </b6b7a3ed824d4b1cb34ab84cdca8962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AAF42204D254B837A298C3A46D6B1" ma:contentTypeVersion="32" ma:contentTypeDescription="Create a new document." ma:contentTypeScope="" ma:versionID="fea1555a31c412c45353b17b024c674f">
  <xsd:schema xmlns:xsd="http://www.w3.org/2001/XMLSchema" xmlns:xs="http://www.w3.org/2001/XMLSchema" xmlns:p="http://schemas.microsoft.com/office/2006/metadata/properties" xmlns:ns2="984492b4-dcc0-406b-bdb6-6c9dc9d86328" xmlns:ns3="3d041eb7-80fd-4008-ac2e-210b386c0e11" targetNamespace="http://schemas.microsoft.com/office/2006/metadata/properties" ma:root="true" ma:fieldsID="bfb675ec85b6e1907a5f5e99fd6ca34b" ns2:_="" ns3:_="">
    <xsd:import namespace="984492b4-dcc0-406b-bdb6-6c9dc9d86328"/>
    <xsd:import namespace="3d041eb7-80fd-4008-ac2e-210b386c0e11"/>
    <xsd:element name="properties">
      <xsd:complexType>
        <xsd:sequence>
          <xsd:element name="documentManagement">
            <xsd:complexType>
              <xsd:all>
                <xsd:element ref="ns2:f9e44963020c446c9b5eef262617a23b" minOccurs="0"/>
                <xsd:element ref="ns3:TaxCatchAll" minOccurs="0"/>
                <xsd:element ref="ns2:b6b7a3ed824d4b1cb34ab84cdca8962c" minOccurs="0"/>
                <xsd:element ref="ns2:SubFunction" minOccurs="0"/>
                <xsd:element ref="ns2:Level4" minOccurs="0"/>
                <xsd:element ref="ns2:Level5" minOccurs="0"/>
                <xsd:element ref="ns2:l310e80b780a42f79a2604d72b247c95" minOccurs="0"/>
                <xsd:element ref="ns3:TaxKeywordTaxHTFiel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492b4-dcc0-406b-bdb6-6c9dc9d86328" elementFormDefault="qualified">
    <xsd:import namespace="http://schemas.microsoft.com/office/2006/documentManagement/types"/>
    <xsd:import namespace="http://schemas.microsoft.com/office/infopath/2007/PartnerControls"/>
    <xsd:element name="f9e44963020c446c9b5eef262617a23b" ma:index="9" nillable="true" ma:taxonomy="true" ma:internalName="f9e44963020c446c9b5eef262617a23b" ma:taxonomyFieldName="Area" ma:displayName="Area" ma:readOnly="false" ma:default="" ma:fieldId="{f9e44963-020c-446c-9b5e-ef262617a23b}" ma:sspId="bbe92c9f-cbd9-40b6-b43f-917124bfc720" ma:termSetId="713abbd4-9600-49fd-a6a2-0e2e787b1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b7a3ed824d4b1cb34ab84cdca8962c" ma:index="12" nillable="true" ma:taxonomy="true" ma:internalName="b6b7a3ed824d4b1cb34ab84cdca8962c" ma:taxonomyFieldName="Function" ma:displayName="Function" ma:indexed="true" ma:readOnly="false" ma:default="" ma:fieldId="{b6b7a3ed-824d-4b1c-b34a-b84cdca8962c}" ma:sspId="bbe92c9f-cbd9-40b6-b43f-917124bfc720" ma:termSetId="fdd98cf2-3193-4263-abab-00ead8e7a34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ubFunction" ma:index="13" nillable="true" ma:displayName="SubFunction" ma:indexed="true" ma:internalName="SubFunction">
      <xsd:simpleType>
        <xsd:restriction base="dms:Text">
          <xsd:maxLength value="255"/>
        </xsd:restriction>
      </xsd:simpleType>
    </xsd:element>
    <xsd:element name="Level4" ma:index="14" nillable="true" ma:displayName="Level4" ma:format="Dropdown" ma:internalName="Level4" ma:readOnly="false">
      <xsd:simpleType>
        <xsd:union memberTypes="dms:Text">
          <xsd:simpleType>
            <xsd:restriction base="dms:Choice">
              <xsd:enumeration value="Enter Choice #1"/>
              <xsd:enumeration value="Enter Choice #2"/>
              <xsd:enumeration value="Enter Choice #3"/>
            </xsd:restriction>
          </xsd:simpleType>
        </xsd:union>
      </xsd:simpleType>
    </xsd:element>
    <xsd:element name="Level5" ma:index="15" nillable="true" ma:displayName="Level5" ma:indexed="true" ma:internalName="Level5">
      <xsd:simpleType>
        <xsd:restriction base="dms:Text">
          <xsd:maxLength value="255"/>
        </xsd:restriction>
      </xsd:simpleType>
    </xsd:element>
    <xsd:element name="l310e80b780a42f79a2604d72b247c95" ma:index="17" ma:taxonomy="true" ma:internalName="l310e80b780a42f79a2604d72b247c95" ma:taxonomyFieldName="Year" ma:displayName="Year" ma:default="1349;#2024|3991da85-c7a3-459e-bb58-605b5c926a80" ma:fieldId="{5310e80b-780a-42f7-9a26-04d72b247c95}" ma:sspId="bbe92c9f-cbd9-40b6-b43f-917124bfc720" ma:termSetId="def5e11d-68be-4609-91c3-261f69bba3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be92c9f-cbd9-40b6-b43f-917124bfc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3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3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1eb7-80fd-4008-ac2e-210b386c0e1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c05da14-1a8a-4e63-a072-57f16b81ed05}" ma:internalName="TaxCatchAll" ma:showField="CatchAllData" ma:web="3d041eb7-80fd-4008-ac2e-210b386c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Tags" ma:fieldId="{23f27201-bee3-471e-b2e7-b64fd8b7ca38}" ma:taxonomyMulti="true" ma:sspId="bbe92c9f-cbd9-40b6-b43f-917124bfc72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30066-3341-4D6C-84AA-584EE8295B85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3d041eb7-80fd-4008-ac2e-210b386c0e11"/>
    <ds:schemaRef ds:uri="http://schemas.openxmlformats.org/package/2006/metadata/core-properties"/>
    <ds:schemaRef ds:uri="9bc76471-e7c2-4473-9fda-01dcc71c3803"/>
    <ds:schemaRef ds:uri="http://schemas.microsoft.com/office/infopath/2007/PartnerControls"/>
    <ds:schemaRef ds:uri="http://purl.org/dc/terms/"/>
    <ds:schemaRef ds:uri="984492b4-dcc0-406b-bdb6-6c9dc9d86328"/>
  </ds:schemaRefs>
</ds:datastoreItem>
</file>

<file path=customXml/itemProps2.xml><?xml version="1.0" encoding="utf-8"?>
<ds:datastoreItem xmlns:ds="http://schemas.openxmlformats.org/officeDocument/2006/customXml" ds:itemID="{71CF6537-2B6C-4C11-A5C9-D538CC3FA2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1C933-7332-4B4E-865A-BC2C547F7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4492b4-dcc0-406b-bdb6-6c9dc9d86328"/>
    <ds:schemaRef ds:uri="3d041eb7-80fd-4008-ac2e-210b386c0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RLC</Template>
  <TotalTime>19688</TotalTime>
  <Words>2216</Words>
  <Application>Microsoft Macintosh PowerPoint</Application>
  <PresentationFormat>Widescreen</PresentationFormat>
  <Paragraphs>317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Archivo</vt:lpstr>
      <vt:lpstr>Archivo ExtraCondensed</vt:lpstr>
      <vt:lpstr>Archivo Light</vt:lpstr>
      <vt:lpstr>Arial</vt:lpstr>
      <vt:lpstr>Calibri</vt:lpstr>
      <vt:lpstr>System Font Regular</vt:lpstr>
      <vt:lpstr>RLC</vt:lpstr>
      <vt:lpstr>1_Covers</vt:lpstr>
      <vt:lpstr> 27 November 2024  Domestic Violence &amp; Tenancy in NSW   </vt:lpstr>
      <vt:lpstr>PowerPoint Presentation</vt:lpstr>
      <vt:lpstr>Acknowledgement of Country</vt:lpstr>
      <vt:lpstr>Outline</vt:lpstr>
      <vt:lpstr>1 Tenancy law and domestic violence    </vt:lpstr>
      <vt:lpstr>How the RT Act may help tenants  experiencing DV</vt:lpstr>
      <vt:lpstr>How the RT Act may help tenants  experiencing DV</vt:lpstr>
      <vt:lpstr>Relevant provisions of the RT Act</vt:lpstr>
      <vt:lpstr>Questions to ask your client</vt:lpstr>
      <vt:lpstr>Understanding the client’s  legal status as a renter</vt:lpstr>
      <vt:lpstr>2 Staying  in the property</vt:lpstr>
      <vt:lpstr>When the client wants to stay:  Client is a co-tenant</vt:lpstr>
      <vt:lpstr>When the client wants to stay:  Client is a sub-tenant</vt:lpstr>
      <vt:lpstr>When the client wants to stay:  Client is a head-tenant  (perpetrator sub-tenant)</vt:lpstr>
      <vt:lpstr>When the client wants to stay:  Client is a head-tenant  (perpetrator sub-tenant)</vt:lpstr>
      <vt:lpstr>3 Leaving the property</vt:lpstr>
      <vt:lpstr>When the client wants to leave</vt:lpstr>
      <vt:lpstr>Domestic Violence Termination Notice (DVTN)</vt:lpstr>
      <vt:lpstr>Domestic Violence Termination Notice (DVTN)</vt:lpstr>
      <vt:lpstr>Domestic Violence Termination Notice (DVTN)</vt:lpstr>
      <vt:lpstr>Domestic Violence Termination Notice</vt:lpstr>
      <vt:lpstr>Evidence for DVTN</vt:lpstr>
      <vt:lpstr>Who is a competent person?</vt:lpstr>
      <vt:lpstr>Serving the DVTN</vt:lpstr>
      <vt:lpstr>When the client wants to leave</vt:lpstr>
      <vt:lpstr>4 Damage to the property       </vt:lpstr>
      <vt:lpstr>Liability for damage</vt:lpstr>
      <vt:lpstr>5 Changing the locks       Image: George Becker, pexels.com</vt:lpstr>
      <vt:lpstr>Changing the locks</vt:lpstr>
      <vt:lpstr>6 “Bad tenant” database listings     </vt:lpstr>
      <vt:lpstr>General restrictions on listings</vt:lpstr>
      <vt:lpstr>Further restrictions on listings - DVTN</vt:lpstr>
      <vt:lpstr>Questions...  &amp; answers   Resources: rlc.org.au/training/dvtenancy</vt:lpstr>
      <vt:lpstr>Where to get help</vt:lpstr>
      <vt:lpstr>Where to get help</vt:lpstr>
      <vt:lpstr>Information &amp; advice for tenants at tenants.org.au</vt:lpstr>
      <vt:lpstr>Community legal education - free webinars &amp; recordings  rlc.org.au/training  Nick Manning:  education@rlc.org.au</vt:lpstr>
      <vt:lpstr>Your feedback is important to us!  rlc.org.au/feedback  or scan this QR code &gt;&gt;&gt;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Magus</dc:creator>
  <cp:lastModifiedBy>Nick Manning</cp:lastModifiedBy>
  <cp:revision>86</cp:revision>
  <dcterms:created xsi:type="dcterms:W3CDTF">2022-01-17T21:59:26Z</dcterms:created>
  <dcterms:modified xsi:type="dcterms:W3CDTF">2024-11-26T21:02:16Z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0x0101004AEAAF42204D254B837A298C3A46D6B1</vt:lpwstr>
  </property>
  <property fmtid="{D5CDD505-2E9C-101B-9397-08002B2CF9AE}" pid="3" name="Order">
    <vt:lpwstr>28300.0000000000</vt:lpwstr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TaxKeyword">
    <vt:lpwstr/>
  </property>
  <property fmtid="{D5CDD505-2E9C-101B-9397-08002B2CF9AE}" pid="12" name="FunctionOrProject">
    <vt:lpwstr>217</vt:lpwstr>
  </property>
  <property fmtid="{D5CDD505-2E9C-101B-9397-08002B2CF9AE}" pid="13" name="Area">
    <vt:lpwstr>23;#|b88f941d-73b8-446f-a60b-a49f0f3443cf</vt:lpwstr>
  </property>
  <property fmtid="{D5CDD505-2E9C-101B-9397-08002B2CF9AE}" pid="14" name="Year">
    <vt:lpwstr>1349;#2024|3991da85-c7a3-459e-bb58-605b5c926a80</vt:lpwstr>
  </property>
  <property fmtid="{D5CDD505-2E9C-101B-9397-08002B2CF9AE}" pid="15" name="Function">
    <vt:lpwstr/>
  </property>
</Properties>
</file>