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787" r:id="rId5"/>
    <p:sldMasterId id="2147483803" r:id="rId6"/>
  </p:sldMasterIdLst>
  <p:notesMasterIdLst>
    <p:notesMasterId r:id="rId44"/>
  </p:notesMasterIdLst>
  <p:handoutMasterIdLst>
    <p:handoutMasterId r:id="rId45"/>
  </p:handoutMasterIdLst>
  <p:sldIdLst>
    <p:sldId id="775" r:id="rId7"/>
    <p:sldId id="651" r:id="rId8"/>
    <p:sldId id="295" r:id="rId9"/>
    <p:sldId id="419" r:id="rId10"/>
    <p:sldId id="774" r:id="rId11"/>
    <p:sldId id="312" r:id="rId12"/>
    <p:sldId id="625" r:id="rId13"/>
    <p:sldId id="466" r:id="rId14"/>
    <p:sldId id="758" r:id="rId15"/>
    <p:sldId id="757" r:id="rId16"/>
    <p:sldId id="752" r:id="rId17"/>
    <p:sldId id="744" r:id="rId18"/>
    <p:sldId id="761" r:id="rId19"/>
    <p:sldId id="759" r:id="rId20"/>
    <p:sldId id="626" r:id="rId21"/>
    <p:sldId id="746" r:id="rId22"/>
    <p:sldId id="762" r:id="rId23"/>
    <p:sldId id="764" r:id="rId24"/>
    <p:sldId id="749" r:id="rId25"/>
    <p:sldId id="750" r:id="rId26"/>
    <p:sldId id="763" r:id="rId27"/>
    <p:sldId id="765" r:id="rId28"/>
    <p:sldId id="766" r:id="rId29"/>
    <p:sldId id="747" r:id="rId30"/>
    <p:sldId id="629" r:id="rId31"/>
    <p:sldId id="623" r:id="rId32"/>
    <p:sldId id="622" r:id="rId33"/>
    <p:sldId id="768" r:id="rId34"/>
    <p:sldId id="769" r:id="rId35"/>
    <p:sldId id="270" r:id="rId36"/>
    <p:sldId id="272" r:id="rId37"/>
    <p:sldId id="273" r:id="rId38"/>
    <p:sldId id="773" r:id="rId39"/>
    <p:sldId id="770" r:id="rId40"/>
    <p:sldId id="771" r:id="rId41"/>
    <p:sldId id="362" r:id="rId42"/>
    <p:sldId id="77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CD0"/>
    <a:srgbClr val="F07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2749" autoAdjust="0"/>
  </p:normalViewPr>
  <p:slideViewPr>
    <p:cSldViewPr snapToGrid="0">
      <p:cViewPr varScale="1">
        <p:scale>
          <a:sx n="103" d="100"/>
          <a:sy n="103" d="100"/>
        </p:scale>
        <p:origin x="43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33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A548C8-3EA8-F24E-815F-22DAB121D1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349FD-B688-F048-868C-15534B05ED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3F7C0-0540-D941-97ED-E5D974BDA50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0429B-52C3-CA42-B89C-429649DAAD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5E38F-17CA-2341-8FAF-C7EB7176ED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333F-9816-A548-B610-DCF750C88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99A2C-C370-4530-BF33-47C3AB493243}" type="datetimeFigureOut">
              <a:rPr lang="en-AU" smtClean="0"/>
              <a:t>26/4/23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4B725-2203-4ED2-9256-A661C18EFA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26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0457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587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677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90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56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568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687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130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7382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954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10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4B725-2203-4ED2-9256-A661C18EFA6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81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4B725-2203-4ED2-9256-A661C18EFA6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33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4B725-2203-4ED2-9256-A661C18EFA6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848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4B725-2203-4ED2-9256-A661C18EFA6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374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155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3995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819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706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121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723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696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0204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335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2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EDDBD-0407-D640-9915-B7DFB3D9D6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9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EDDBD-0407-D640-9915-B7DFB3D9D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6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55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56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20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37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98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2001" y="5173580"/>
            <a:ext cx="12204001" cy="16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5380968"/>
            <a:ext cx="4481843" cy="1269644"/>
          </a:xfrm>
          <a:prstGeom prst="rect">
            <a:avLst/>
          </a:prstGeom>
        </p:spPr>
      </p:pic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1815135"/>
            <a:ext cx="11338369" cy="214726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r>
              <a:rPr lang="en-AU" noProof="0" dirty="0"/>
              <a:t>You Can Have Up To </a:t>
            </a:r>
          </a:p>
          <a:p>
            <a:r>
              <a:rPr lang="en-AU" noProof="0" dirty="0"/>
              <a:t>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92325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8983" y="1333226"/>
            <a:ext cx="10293926" cy="5039865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defRPr>
            </a:lvl1pPr>
            <a:lvl2pPr>
              <a:spcAft>
                <a:spcPts val="1200"/>
              </a:spcAft>
              <a:defRPr sz="2400" b="0" i="0"/>
            </a:lvl2pPr>
            <a:lvl3pPr>
              <a:spcAft>
                <a:spcPts val="1200"/>
              </a:spcAft>
              <a:defRPr sz="2400" b="0" i="0"/>
            </a:lvl3pPr>
            <a:lvl4pPr>
              <a:spcAft>
                <a:spcPts val="1200"/>
              </a:spcAft>
              <a:defRPr sz="2400" b="0" i="0"/>
            </a:lvl4pPr>
            <a:lvl5pPr>
              <a:spcAft>
                <a:spcPts val="1200"/>
              </a:spcAft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This is where your scenario goes.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58983" y="445866"/>
            <a:ext cx="10293926" cy="887360"/>
          </a:xfrm>
        </p:spPr>
        <p:txBody>
          <a:bodyPr anchor="t" anchorCtr="0">
            <a:normAutofit/>
          </a:bodyPr>
          <a:lstStyle>
            <a:lvl1pPr algn="ctr">
              <a:defRPr>
                <a:solidFill>
                  <a:srgbClr val="229CD0"/>
                </a:solidFill>
              </a:defRPr>
            </a:lvl1pPr>
          </a:lstStyle>
          <a:p>
            <a:r>
              <a:rPr lang="en-US" dirty="0"/>
              <a:t>Case Study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31154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11243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06583" y="955964"/>
            <a:ext cx="10627956" cy="4934738"/>
          </a:xfrm>
        </p:spPr>
        <p:txBody>
          <a:bodyPr anchor="ctr" anchorCtr="0"/>
          <a:lstStyle>
            <a:lvl1pPr algn="ctr">
              <a:defRPr baseline="0">
                <a:solidFill>
                  <a:srgbClr val="229CD0"/>
                </a:solidFill>
              </a:defRPr>
            </a:lvl1pPr>
          </a:lstStyle>
          <a:p>
            <a:r>
              <a:rPr lang="en-AU" dirty="0"/>
              <a:t>Single sentence slide (can run over multiple lines of text)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1939071" y="512618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4320773" y="32818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584" y="1791565"/>
            <a:ext cx="3643743" cy="4448415"/>
          </a:xfrm>
        </p:spPr>
        <p:txBody>
          <a:bodyPr numCol="1" spcCol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charset="0"/>
              <a:buNone/>
              <a:tabLst/>
              <a:defRPr sz="400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You can put some kind of introductory or covering statement on this side.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9179" y="1791565"/>
            <a:ext cx="6795359" cy="4448415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latin typeface="Helvetica" pitchFamily="2" charset="0"/>
              </a:defRPr>
            </a:lvl1pPr>
            <a:lvl2pPr>
              <a:spcAft>
                <a:spcPts val="1200"/>
              </a:spcAft>
              <a:defRPr sz="2400" b="0" i="0"/>
            </a:lvl2pPr>
            <a:lvl3pPr>
              <a:spcAft>
                <a:spcPts val="1200"/>
              </a:spcAft>
              <a:defRPr sz="2400" b="0" i="0"/>
            </a:lvl3pPr>
            <a:lvl4pPr>
              <a:spcAft>
                <a:spcPts val="1200"/>
              </a:spcAft>
              <a:defRPr sz="2400" b="0" i="0"/>
            </a:lvl4pPr>
            <a:lvl5pPr>
              <a:spcAft>
                <a:spcPts val="1200"/>
              </a:spcAft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4"/>
            <a:ext cx="11408408" cy="976094"/>
          </a:xfrm>
        </p:spPr>
        <p:txBody>
          <a:bodyPr anchor="t" anchorCtr="0">
            <a:normAutofit/>
          </a:bodyPr>
          <a:lstStyle>
            <a:lvl1pPr algn="ctr">
              <a:defRPr sz="5400" b="1" i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Split Layout Slide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34291" y="657726"/>
            <a:ext cx="5721926" cy="48524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600" b="1" i="0" kern="1200" dirty="0">
                <a:solidFill>
                  <a:srgbClr val="229CD0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</a:lstStyle>
          <a:p>
            <a:r>
              <a:rPr lang="en-US" sz="7200"/>
              <a:t>Questions?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513" y="3655550"/>
            <a:ext cx="4469582" cy="595607"/>
          </a:xfrm>
        </p:spPr>
        <p:txBody>
          <a:bodyPr anchor="ctr" anchorCtr="0">
            <a:normAutofit/>
          </a:bodyPr>
          <a:lstStyle>
            <a:lvl1pPr algn="ctr">
              <a:defRPr lang="en-AU" sz="32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1019" y="1090863"/>
            <a:ext cx="2362570" cy="241911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presentere</a:t>
            </a:r>
            <a:endParaRPr lang="en-AU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0188" y="4247064"/>
            <a:ext cx="4476907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400" b="0" i="0" spc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3" y="5673265"/>
            <a:ext cx="11934825" cy="754062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Resources for this workshop: </a:t>
            </a: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n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34291" y="657725"/>
            <a:ext cx="5721926" cy="55826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600" b="1" i="0" kern="1200" dirty="0">
                <a:solidFill>
                  <a:srgbClr val="229CD0"/>
                </a:solidFill>
                <a:latin typeface="Helvetica" pitchFamily="2" charset="0"/>
                <a:ea typeface="Helvetica" charset="0"/>
                <a:cs typeface="Helvetica" charset="0"/>
              </a:defRPr>
            </a:lvl1pPr>
          </a:lstStyle>
          <a:p>
            <a:r>
              <a:rPr lang="en-US" sz="7200"/>
              <a:t>Questions?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7513" y="4136813"/>
            <a:ext cx="4469582" cy="595607"/>
          </a:xfrm>
        </p:spPr>
        <p:txBody>
          <a:bodyPr anchor="ctr" anchorCtr="0">
            <a:normAutofit/>
          </a:bodyPr>
          <a:lstStyle>
            <a:lvl1pPr algn="ctr">
              <a:defRPr lang="en-AU" sz="32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1019" y="1572126"/>
            <a:ext cx="2362570" cy="241911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presentere</a:t>
            </a:r>
            <a:endParaRPr lang="en-AU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0188" y="4728327"/>
            <a:ext cx="4476907" cy="107891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400" b="0" i="0" spc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83847" y="-2200487"/>
            <a:ext cx="11258974" cy="11258974"/>
          </a:xfrm>
          <a:prstGeom prst="ellipse">
            <a:avLst/>
          </a:prstGeom>
          <a:solidFill>
            <a:srgbClr val="229CD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3" y="3443347"/>
            <a:ext cx="11934825" cy="75406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229CD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/training/resources/police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7592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>
                <a:solidFill>
                  <a:schemeClr val="tx1">
                    <a:lumMod val="90000"/>
                    <a:lumOff val="1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Resources for this workshop:</a:t>
            </a:r>
          </a:p>
        </p:txBody>
      </p:sp>
    </p:spTree>
    <p:extLst>
      <p:ext uri="{BB962C8B-B14F-4D97-AF65-F5344CB8AC3E}">
        <p14:creationId xmlns:p14="http://schemas.microsoft.com/office/powerpoint/2010/main" val="117761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ore You 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498190" y="-185471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982916" y="3587807"/>
            <a:ext cx="1824360" cy="186802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spresentere</a:t>
            </a:r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5301" y="814835"/>
            <a:ext cx="10296000" cy="887360"/>
          </a:xfrm>
        </p:spPr>
        <p:txBody>
          <a:bodyPr/>
          <a:lstStyle/>
          <a:p>
            <a:r>
              <a:rPr lang="en-US" dirty="0"/>
              <a:t>Before You Go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Can Come To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498190" y="-185471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35301" y="814835"/>
            <a:ext cx="10296000" cy="887360"/>
          </a:xfrm>
        </p:spPr>
        <p:txBody>
          <a:bodyPr/>
          <a:lstStyle/>
          <a:p>
            <a:r>
              <a:rPr lang="en-US" dirty="0"/>
              <a:t>We Can Come To You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057116" y="4465769"/>
            <a:ext cx="1824360" cy="186802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</a:t>
            </a:r>
            <a:r>
              <a:rPr lang="en-AU" err="1"/>
              <a:t>spresentere</a:t>
            </a:r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-3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AU" noProof="0">
              <a:solidFill>
                <a:srgbClr val="229CD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6D528-3F8C-4131-B8C8-D41C96117732}"/>
              </a:ext>
            </a:extLst>
          </p:cNvPr>
          <p:cNvSpPr txBox="1"/>
          <p:nvPr userDrawn="1"/>
        </p:nvSpPr>
        <p:spPr>
          <a:xfrm>
            <a:off x="886021" y="2921165"/>
            <a:ext cx="7434468" cy="1015663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AU" sz="6000" b="1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Thank you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60325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340350" y="-177801"/>
            <a:ext cx="16478250" cy="16478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495" y="5403158"/>
            <a:ext cx="4122834" cy="11679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ctr"/>
          <a:lstStyle>
            <a:lvl1pPr algn="ctr"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Title of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020561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757656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20" y="4077050"/>
            <a:ext cx="10360132" cy="887360"/>
          </a:xfrm>
        </p:spPr>
        <p:txBody>
          <a:bodyPr anchor="ctr" anchorCtr="0">
            <a:normAutofit/>
          </a:bodyPr>
          <a:lstStyle>
            <a:lvl1pPr algn="ctr">
              <a:defRPr lang="en-AU" sz="36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Presenter Name</a:t>
            </a:r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228" y="1366787"/>
            <a:ext cx="2646916" cy="271026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429" y="4964410"/>
            <a:ext cx="10384516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800" b="0" i="0" spc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 Title or Description</a:t>
            </a:r>
          </a:p>
          <a:p>
            <a:pPr lvl="0"/>
            <a:r>
              <a:rPr lang="en-US" dirty="0"/>
              <a:t>Presenter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ctr"/>
          <a:lstStyle>
            <a:lvl1pPr algn="ctr"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Title of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charset="0"/>
              <a:buChar char="•"/>
              <a:tabLst/>
              <a:defRPr sz="3600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020561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757656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395066"/>
            <a:ext cx="10888182" cy="887360"/>
          </a:xfrm>
        </p:spPr>
        <p:txBody>
          <a:bodyPr/>
          <a:lstStyle>
            <a:lvl1pPr algn="ctr">
              <a:defRPr b="1" i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Slide With Two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469" y="1532415"/>
            <a:ext cx="5139887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latin typeface="Helvetica" pitchFamily="2" charset="0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3130-BD65-49F1-9021-B253785309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765" y="1532415"/>
            <a:ext cx="5139887" cy="43769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latin typeface="Helvetica" pitchFamily="2" charset="0"/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</p:txBody>
      </p:sp>
    </p:spTree>
    <p:extLst>
      <p:ext uri="{BB962C8B-B14F-4D97-AF65-F5344CB8AC3E}">
        <p14:creationId xmlns:p14="http://schemas.microsoft.com/office/powerpoint/2010/main" val="84650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301" y="1532415"/>
            <a:ext cx="10296000" cy="4459190"/>
          </a:xfrm>
        </p:spPr>
        <p:txBody>
          <a:bodyPr numCol="2" spcCol="360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noProof="0" dirty="0"/>
              <a:t>If you keep adding bullet points, your text will automatically flow across two columns.</a:t>
            </a:r>
          </a:p>
          <a:p>
            <a:pPr lvl="0"/>
            <a:r>
              <a:rPr lang="en-AU" noProof="0" dirty="0"/>
              <a:t>If you keep adding bullet points, your text will automatically flow across two columns.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486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301" y="1532415"/>
            <a:ext cx="10296000" cy="4459189"/>
          </a:xfrm>
        </p:spPr>
        <p:txBody>
          <a:bodyPr numCol="3" spcCol="360000"/>
          <a:lstStyle>
            <a:lvl1pPr>
              <a:defRPr sz="2800" b="0" i="0">
                <a:latin typeface="Helvetica" pitchFamily="2" charset="0"/>
              </a:defRPr>
            </a:lvl1pPr>
            <a:lvl2pPr>
              <a:defRPr sz="2800" b="0" i="0">
                <a:latin typeface="Helvetica" pitchFamily="2" charset="0"/>
              </a:defRPr>
            </a:lvl2pPr>
            <a:lvl3pPr>
              <a:defRPr sz="2800" b="0" i="0">
                <a:latin typeface="Helvetica" pitchFamily="2" charset="0"/>
              </a:defRPr>
            </a:lvl3pPr>
            <a:lvl4pPr>
              <a:defRPr sz="2800" b="0" i="0">
                <a:latin typeface="Helvetica" pitchFamily="2" charset="0"/>
              </a:defRPr>
            </a:lvl4pPr>
            <a:lvl5pPr>
              <a:defRPr sz="2800" b="0" i="0">
                <a:latin typeface="Helvetica" pitchFamily="2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334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204000" cy="6857998"/>
          </a:xfrm>
          <a:solidFill>
            <a:schemeClr val="bg1">
              <a:lumMod val="85000"/>
            </a:schemeClr>
          </a:solidFill>
        </p:spPr>
        <p:txBody>
          <a:bodyPr lIns="360000" tIns="360000" rIns="36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73" name="Subtitle 72">
            <a:extLst>
              <a:ext uri="{FF2B5EF4-FFF2-40B4-BE49-F238E27FC236}">
                <a16:creationId xmlns:a16="http://schemas.microsoft.com/office/drawing/2014/main" id="{2993D1DC-23D0-40CA-BA80-0CCA239AC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0"/>
            <a:ext cx="5910258" cy="6869505"/>
          </a:xfrm>
          <a:custGeom>
            <a:avLst/>
            <a:gdLst>
              <a:gd name="connsiteX0" fmla="*/ 0 w 5729283"/>
              <a:gd name="connsiteY0" fmla="*/ 0 h 6857998"/>
              <a:gd name="connsiteX1" fmla="*/ 4311112 w 5729283"/>
              <a:gd name="connsiteY1" fmla="*/ 0 h 6857998"/>
              <a:gd name="connsiteX2" fmla="*/ 5729283 w 5729283"/>
              <a:gd name="connsiteY2" fmla="*/ 5316930 h 6857998"/>
              <a:gd name="connsiteX3" fmla="*/ 0 w 5729283"/>
              <a:gd name="connsiteY3" fmla="*/ 6857998 h 6857998"/>
              <a:gd name="connsiteX0" fmla="*/ 0 w 5910258"/>
              <a:gd name="connsiteY0" fmla="*/ 0 h 6869505"/>
              <a:gd name="connsiteX1" fmla="*/ 4311112 w 5910258"/>
              <a:gd name="connsiteY1" fmla="*/ 0 h 6869505"/>
              <a:gd name="connsiteX2" fmla="*/ 5910258 w 5910258"/>
              <a:gd name="connsiteY2" fmla="*/ 6869505 h 6869505"/>
              <a:gd name="connsiteX3" fmla="*/ 0 w 5910258"/>
              <a:gd name="connsiteY3" fmla="*/ 6857998 h 6869505"/>
              <a:gd name="connsiteX4" fmla="*/ 0 w 5910258"/>
              <a:gd name="connsiteY4" fmla="*/ 0 h 686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0258" h="6869505">
                <a:moveTo>
                  <a:pt x="0" y="0"/>
                </a:moveTo>
                <a:lnTo>
                  <a:pt x="4311112" y="0"/>
                </a:lnTo>
                <a:lnTo>
                  <a:pt x="5910258" y="6869505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576000" tIns="2484000" rIns="1404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 i="0">
                <a:solidFill>
                  <a:srgbClr val="229CD0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4397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6538648" cy="6857998"/>
          </a:xfrm>
          <a:solidFill>
            <a:schemeClr val="bg1">
              <a:lumMod val="85000"/>
            </a:schemeClr>
          </a:solidFill>
        </p:spPr>
        <p:txBody>
          <a:bodyPr lIns="360000" tIns="360000" rIns="72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BB3B2C9-CFDB-4AF2-BE63-E2AF8B0E750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814888" y="0"/>
            <a:ext cx="738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768AD39D-5774-4D47-839D-1B36BB540E3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262967" y="1167579"/>
            <a:ext cx="4549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342C053-5A99-403F-B0F2-E86B39C4B7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0132" y="-1564617"/>
            <a:ext cx="10290288" cy="10287762"/>
          </a:xfrm>
          <a:prstGeom prst="ellipse">
            <a:avLst/>
          </a:prstGeom>
          <a:solidFill>
            <a:srgbClr val="229CD0"/>
          </a:solidFill>
        </p:spPr>
        <p:txBody>
          <a:bodyPr vert="horz" wrap="square" lIns="720000" tIns="720000" rIns="2520000" bIns="720000" anchor="ctr" anchorCtr="1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45802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59" y="433469"/>
            <a:ext cx="4829371" cy="57390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ED71-D102-4A47-8D49-527E513DAA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974CE-5775-4767-8B2D-E006DC5555F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26/4/23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E5B4-99B2-4696-8ED1-B7AB1747A2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63294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70"/>
            <a:ext cx="4829370" cy="27897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FDF54-79BF-4A62-9A89-30BB4DEA2C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 dirty="0"/>
              <a:t>Slide Title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6EA4-84ED-4506-A242-5F0C906222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72EC5-4F70-48F3-89D4-91D2D67BE51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26/4/23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718A-D70B-4A4B-A26A-0BF5E34D00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413316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A85445C-DF4B-4BAF-BA3E-2C7E13C696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65648" y="433469"/>
            <a:ext cx="2292882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15146-2554-48EE-B19F-EB08682D4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 dirty="0"/>
              <a:t>Slide Title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BC23-2E1D-42B9-B06F-441D2E530D6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B8C37-F6A7-408B-AED7-05A293BD9B5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26/4/23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EB9A-C91F-4B28-8363-238C69D8FF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340252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0A0B3FD-4538-4369-83B6-70C4DFCECF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29159" y="3385373"/>
            <a:ext cx="4829371" cy="27871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2A43BD1-0F4A-4FE6-96C0-15FBFE85BD1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29160" y="433469"/>
            <a:ext cx="2340000" cy="278970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357" y="1532415"/>
            <a:ext cx="6326669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6458" y="433469"/>
            <a:ext cx="2302072" cy="133183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A4A79D4-E349-4EBC-AEB1-516796BF6A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6458" y="1953366"/>
            <a:ext cx="2302072" cy="127350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43F44-FB67-4998-BE74-154B2E107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395066"/>
            <a:ext cx="6326669" cy="887360"/>
          </a:xfrm>
        </p:spPr>
        <p:txBody>
          <a:bodyPr/>
          <a:lstStyle/>
          <a:p>
            <a:r>
              <a:rPr lang="en-US" dirty="0"/>
              <a:t>Slide Title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DDF1-862D-4D1D-A8F8-0AA91E60F7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16357" y="6172501"/>
            <a:ext cx="8035422" cy="365125"/>
          </a:xfrm>
          <a:prstGeom prst="rect">
            <a:avLst/>
          </a:prstGeom>
        </p:spPr>
        <p:txBody>
          <a:bodyPr/>
          <a:lstStyle/>
          <a:p>
            <a:endParaRPr lang="en-AU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5DF14-2515-429C-B3CC-7063B560D420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8412983" y="6172501"/>
            <a:ext cx="2484000" cy="365125"/>
          </a:xfrm>
          <a:prstGeom prst="rect">
            <a:avLst/>
          </a:prstGeom>
        </p:spPr>
        <p:txBody>
          <a:bodyPr/>
          <a:lstStyle/>
          <a:p>
            <a:fld id="{15C1EA3C-26E9-4B87-838B-C7B127160328}" type="datetime1">
              <a:rPr lang="en-AU" noProof="0" smtClean="0"/>
              <a:t>26/4/23</a:t>
            </a:fld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23CC6-05EA-4B5E-8619-45B5D426CFF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960059" y="6172501"/>
            <a:ext cx="846000" cy="365125"/>
          </a:xfrm>
          <a:prstGeom prst="rect">
            <a:avLst/>
          </a:prstGeo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75262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6319" y="-2723322"/>
            <a:ext cx="12304644" cy="12304644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1173586" y="-1510748"/>
            <a:ext cx="9879496" cy="9879496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39">
            <a:extLst>
              <a:ext uri="{FF2B5EF4-FFF2-40B4-BE49-F238E27FC236}">
                <a16:creationId xmlns:a16="http://schemas.microsoft.com/office/drawing/2014/main" id="{0D4899FF-79AC-094D-9C1E-F9DE596E73D1}"/>
              </a:ext>
            </a:extLst>
          </p:cNvPr>
          <p:cNvSpPr txBox="1">
            <a:spLocks/>
          </p:cNvSpPr>
          <p:nvPr userDrawn="1"/>
        </p:nvSpPr>
        <p:spPr>
          <a:xfrm>
            <a:off x="432815" y="2166902"/>
            <a:ext cx="11338369" cy="252419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vert="horz" wrap="square" lIns="90000" tIns="90000" rIns="9000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9pPr>
          </a:lstStyle>
          <a:p>
            <a:r>
              <a:rPr lang="en-AU"/>
              <a:t>Acknowledgement</a:t>
            </a:r>
          </a:p>
          <a:p>
            <a:r>
              <a:rPr lang="en-AU"/>
              <a:t>Of Country </a:t>
            </a:r>
          </a:p>
        </p:txBody>
      </p:sp>
    </p:spTree>
    <p:extLst>
      <p:ext uri="{BB962C8B-B14F-4D97-AF65-F5344CB8AC3E}">
        <p14:creationId xmlns:p14="http://schemas.microsoft.com/office/powerpoint/2010/main" val="678094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10839546" y="101089"/>
            <a:ext cx="1245238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470" y="433470"/>
            <a:ext cx="11325062" cy="5991061"/>
          </a:xfrm>
          <a:solidFill>
            <a:schemeClr val="bg1">
              <a:lumMod val="85000"/>
            </a:schemeClr>
          </a:solidFill>
        </p:spPr>
        <p:txBody>
          <a:bodyPr lIns="936000" tIns="180000" rIns="180000" bIns="180000">
            <a:normAutofit/>
          </a:bodyPr>
          <a:lstStyle>
            <a:lvl1pPr algn="l"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29" name="Text Placeholder 140">
            <a:extLst>
              <a:ext uri="{FF2B5EF4-FFF2-40B4-BE49-F238E27FC236}">
                <a16:creationId xmlns:a16="http://schemas.microsoft.com/office/drawing/2014/main" id="{74E4AFED-1C0E-4349-B4D8-561973586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784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None/>
              <a:defRPr sz="2000" b="0">
                <a:solidFill>
                  <a:schemeClr val="bg1"/>
                </a:solidFill>
              </a:defRPr>
            </a:lvl3pPr>
            <a:lvl4pPr>
              <a:defRPr sz="2000" b="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 b="0">
                <a:solidFill>
                  <a:schemeClr val="bg1"/>
                </a:solidFill>
              </a:defRPr>
            </a:lvl6pPr>
            <a:lvl7pPr>
              <a:defRPr sz="2000" b="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Use this for dark images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31" name="Text Placeholder 140">
            <a:extLst>
              <a:ext uri="{FF2B5EF4-FFF2-40B4-BE49-F238E27FC236}">
                <a16:creationId xmlns:a16="http://schemas.microsoft.com/office/drawing/2014/main" id="{3990CB9E-67EF-4DD1-AF68-044AF2AC02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5656" y="2007045"/>
            <a:ext cx="2965787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sz="2000">
                <a:solidFill>
                  <a:schemeClr val="tx2"/>
                </a:solidFill>
              </a:defRPr>
            </a:lvl2pPr>
            <a:lvl3pPr marL="0" indent="0">
              <a:buNone/>
              <a:defRPr sz="2000" b="0">
                <a:solidFill>
                  <a:schemeClr val="tx2"/>
                </a:solidFill>
              </a:defRPr>
            </a:lvl3pPr>
            <a:lvl4pPr>
              <a:defRPr sz="2000" b="0">
                <a:solidFill>
                  <a:schemeClr val="tx2"/>
                </a:solidFill>
              </a:defRPr>
            </a:lvl4pPr>
            <a:lvl5pPr>
              <a:defRPr sz="2000" b="0">
                <a:solidFill>
                  <a:schemeClr val="tx2"/>
                </a:solidFill>
              </a:defRPr>
            </a:lvl5pPr>
            <a:lvl6pPr>
              <a:defRPr sz="2000" b="0">
                <a:solidFill>
                  <a:schemeClr val="tx2"/>
                </a:solidFill>
              </a:defRPr>
            </a:lvl6pPr>
            <a:lvl7pPr>
              <a:defRPr sz="2000" b="0">
                <a:solidFill>
                  <a:schemeClr val="tx2"/>
                </a:solidFill>
              </a:defRPr>
            </a:lvl7pPr>
            <a:lvl8pPr>
              <a:defRPr sz="2000">
                <a:solidFill>
                  <a:schemeClr val="tx2"/>
                </a:solidFill>
              </a:defRPr>
            </a:lvl8pPr>
            <a:lvl9pPr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Use this for light images</a:t>
            </a:r>
            <a:br>
              <a:rPr lang="en-AU" noProof="0" dirty="0"/>
            </a:br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246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9AA3-4E18-4A11-A129-6A998C7CD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279A7-E27E-42B6-9F11-A712CF81E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699D-8421-46FF-8176-619EDC87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F735-AD1C-496D-803A-965BCFAC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F8294-8E83-4F9B-BA34-53147475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849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52C0-54A0-4625-9EFD-5A60F86E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AE34-6362-429C-B4C0-1CC0B4AB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0F5F8-62D7-44FD-8DD5-C809549F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A1F87-50F3-4630-BCA0-7D701605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2080-4C26-446A-BCEE-4A84E2E4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323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BC99-12DC-45BA-B303-8080956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E58EC-8995-4497-885F-29279AFB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79A16-1F07-42D6-B735-15E4E93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BD80F-6B68-4A5F-B306-0F81A580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E339-BCE9-4F59-BE3F-A7D2B318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444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0E04-044A-429F-9672-B58B1755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8A67-8135-4672-8A18-ABEA7FFDE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C2295-F2C5-44C4-BA45-0343A9332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37C14-3815-4D91-8537-8426917B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FD9D8-B4D0-4460-B188-5C88C576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7CD0-85B5-46FE-BCE4-65A30EC9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689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1C4C-F428-4B3F-A84B-8A173080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765EE-9197-454C-8EA5-CB683C5FB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E0137-5BEF-4936-81FF-090C6669F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103B6-077B-4DB0-9FFE-9879EC52C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985CE-2D36-481D-BEE4-BC20FD30D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D869A-E77E-44B6-B38C-8148F50E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E2E88-32C7-4AE1-8363-EE847856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F3020-1D14-4706-A0B1-FE870667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184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B3EA-ED8A-4415-AFCE-AFEF96C3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64D3E-FEA8-4B4D-8F6F-CCB08CCC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64EF3-90A4-427B-845A-F9B99D07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EA46C-0D25-43CC-90B0-482E8A06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459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EC991-5A2D-4890-8759-758F5238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A9DD9-F78F-44E9-A129-70AE2B19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43BD0-5D02-4425-8B83-65EE6E83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452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0C25-6156-4C95-B057-B07E4694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B708-D439-4F66-BB3E-C3D05B018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F634C-3594-404F-A354-BAB029A75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243EB-477F-43BD-B3C9-4D21CE2C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25C7A-4FB6-4B91-A5BB-3E55D8E2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2DD20-B5DD-4285-9AE2-72375CA1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556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FCA1-C5BA-4BAF-91F0-C615ABAA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6E891-09D9-432E-8004-97866E356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8FB10-98B6-4F4A-ADB0-FDDBAED11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ED49B-6D8D-4D1D-82D4-43215266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AC800-C813-4BDD-91A1-04A34EAC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204EF-D234-4FE2-9945-DB282CFD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54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205D1-9CBC-004D-8682-ADEFB792C1C4}"/>
              </a:ext>
            </a:extLst>
          </p:cNvPr>
          <p:cNvSpPr/>
          <p:nvPr userDrawn="1"/>
        </p:nvSpPr>
        <p:spPr>
          <a:xfrm>
            <a:off x="-1" y="5510785"/>
            <a:ext cx="12204001" cy="1347216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06" y="457200"/>
            <a:ext cx="11408408" cy="1002662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Contents/Outline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1459862"/>
            <a:ext cx="9620620" cy="3747138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  <a:p>
            <a:pPr lvl="0"/>
            <a:r>
              <a:rPr lang="en-AU" noProof="0" dirty="0"/>
              <a:t>Sixth item in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D88E30-3E32-264B-AC25-FC52699C4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5746750"/>
            <a:ext cx="9717088" cy="874713"/>
          </a:xfrm>
        </p:spPr>
        <p:txBody>
          <a:bodyPr anchor="ctr"/>
          <a:lstStyle>
            <a:lvl1pPr algn="l">
              <a:defRPr sz="2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b="1" i="0" dirty="0">
                <a:latin typeface="Helvetica" pitchFamily="2" charset="0"/>
              </a:rPr>
              <a:t>Resources: </a:t>
            </a:r>
            <a:r>
              <a:rPr lang="en-US" b="1" i="0" dirty="0" err="1">
                <a:latin typeface="Helvetica" pitchFamily="2" charset="0"/>
              </a:rPr>
              <a:t>www.rlc.org.au</a:t>
            </a:r>
            <a:r>
              <a:rPr lang="en-US" b="1" i="0" dirty="0">
                <a:latin typeface="Helvetica" pitchFamily="2" charset="0"/>
              </a:rPr>
              <a:t>/training/resources/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76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EF2-899F-4974-86DC-C98190DB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0798-D80E-4697-A276-E50DC54C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82E6F-40D4-40A7-AB3F-643B27C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D0F1C-C33C-4DA8-A584-57743F5D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4E962-66A3-4456-A19E-D7CCB0E1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992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342A2-D458-4DCD-8BD9-A0605746A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75905-539C-4D07-A5A2-EC1B028C9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4C36E-33F5-454B-B80E-A367704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C2BBD-D53C-4BD2-B2F8-31B8AF55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E90E5-1B47-4C33-AB4E-EEC676B7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8131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2001" y="5173580"/>
            <a:ext cx="12204001" cy="16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5380968"/>
            <a:ext cx="4481843" cy="1269644"/>
          </a:xfrm>
          <a:prstGeom prst="rect">
            <a:avLst/>
          </a:prstGeom>
        </p:spPr>
      </p:pic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1815135"/>
            <a:ext cx="11338369" cy="214726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54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r>
              <a:rPr lang="en-AU" noProof="0" dirty="0"/>
              <a:t>You Can Have Up To </a:t>
            </a:r>
          </a:p>
          <a:p>
            <a:r>
              <a:rPr lang="en-AU" noProof="0" dirty="0"/>
              <a:t>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357533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5443537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 with image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 anchor="ctr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97399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Numbered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0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A6FE-7A97-CF44-90D3-2DEC663C1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D2309-B2D8-7340-84FA-72DFEAA2C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873D6-1F41-7D45-B696-C80C42B7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35113-4B57-F64F-B4F1-0704D1BC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C7FBB-FA9E-3447-8E4F-19B09314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2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1EBC-CEA8-F545-9724-C7DFBECA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15EFA-6A99-514A-99F2-B9BB7220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066D-7998-524E-BD70-8BBD6D2C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0D992-45A2-2348-94CB-6A742DAE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0927-CBAA-684E-A0D4-173963C0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7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A100-0922-2F48-BA30-16E351A1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B1B2-B59A-B94E-A3E4-73E8749D9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3D78-378C-9B48-8D87-6135F4E7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7AD3-196A-584A-AB0E-91500B30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FF5FF-3CA2-744C-8829-449D345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24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4E36-806D-634D-A9D9-8872502F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20842-E5FF-334C-8E18-82A4FB2DC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07338-8895-3749-A41C-69531C2D2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353CF-17FC-DE43-9863-69D65BE3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4EBFF-ACB4-7B48-ACAC-CBFA87D5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081B3-87B9-9944-8F2B-EC8675F1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69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E2EB-EC72-974D-A180-F2B1638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445F6-A5A3-BF4B-ACD1-D070B2D1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61D35-56C4-2045-A4B5-577DDCD77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E3973-B403-FF4E-ADF2-238A89972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475FF-9192-4B4B-8853-642CBE93E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76713-FDB5-9C49-B3D9-C25BBA9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571C2-3940-FC42-ADA0-E331E278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2B91A-FBFE-9449-81A1-CE5B5BA5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8999537" cy="240646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1" i="0" baseline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59FF-22B9-6748-A5CF-C8E436AC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DCD9A-1F51-9249-87AE-BCCA7143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B62A4-725E-E343-999F-A352E0A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979BF-B85E-B54D-95A5-C5C171C5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81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35312-B4F1-9249-A0B4-EC8057D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4BFC8-F28E-674D-907A-429AE2E7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96203-0B55-814B-8A44-120A0BF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02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69BE-8B1D-CE45-8050-DCEAC7E8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4586-675B-8145-BF55-0B3E50CF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93753-F283-644E-8F2A-B2E38CDBA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0CC18-19D1-BD45-84FF-E6E15C58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69123-4FED-6546-886A-6189D65C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7191B-CDA9-D844-9D25-A432D15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3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D816-E7AA-B54F-9A36-2DB97906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A2860-3115-784D-8D41-A7A03F51E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1D0BB-720B-0342-9A10-1DBD7EE72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28010-5659-9D49-A8E1-B371D4ED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8AD64-2E40-0840-8CC9-4AA39C62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92AEA-5E58-664B-984D-4972D4D0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77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F39B-0D3C-404F-A345-CF10EC94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480B1-EB26-C64C-8E97-5F07A31A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D4F61-C455-5942-90ED-F3B9D017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74869-CC6F-7043-B919-CA191994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727EB-8833-FD4B-ABFF-BF5DD637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58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E0487-69C7-9E43-BC12-84B5E815E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C4B09-CB8C-334A-9616-29400893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1C0F-E700-9345-9275-E1E96432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FBBB0-1A93-1044-9F54-FBC9740D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C3C30-BDA7-3F42-ABA0-C52CC9A0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0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4">
              <a:lumMod val="50000"/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2001" y="5173580"/>
            <a:ext cx="12204001" cy="168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11F6A-B2DA-8144-BA97-357E7C6E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5380968"/>
            <a:ext cx="4481843" cy="1269644"/>
          </a:xfrm>
          <a:prstGeom prst="rect">
            <a:avLst/>
          </a:prstGeom>
        </p:spPr>
      </p:pic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1815135"/>
            <a:ext cx="11338369" cy="2147265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5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0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r>
              <a:rPr lang="en-AU" noProof="0" dirty="0"/>
              <a:t>You Can Have Up To </a:t>
            </a:r>
          </a:p>
          <a:p>
            <a:r>
              <a:rPr lang="en-AU" noProof="0" dirty="0"/>
              <a:t>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7061444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0" i="0" baseline="0">
                <a:solidFill>
                  <a:srgbClr val="229CD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AU" noProof="0" dirty="0"/>
              <a:t>Basic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Pct val="125000"/>
              <a:buFont typeface="Arial" charset="0"/>
              <a:buNone/>
              <a:tabLst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673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en-AU" noProof="0" dirty="0"/>
              <a:t>First level bullet </a:t>
            </a:r>
          </a:p>
          <a:p>
            <a:pPr lvl="2"/>
            <a:r>
              <a:rPr lang="en-AU" noProof="0" dirty="0"/>
              <a:t>Second level bullet point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42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5443537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 with image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 anchor="ctr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4164071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-16319" y="-2723322"/>
            <a:ext cx="12304644" cy="12304644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1173586" y="-1510748"/>
            <a:ext cx="9879496" cy="9879496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39">
            <a:extLst>
              <a:ext uri="{FF2B5EF4-FFF2-40B4-BE49-F238E27FC236}">
                <a16:creationId xmlns:a16="http://schemas.microsoft.com/office/drawing/2014/main" id="{0D4899FF-79AC-094D-9C1E-F9DE596E73D1}"/>
              </a:ext>
            </a:extLst>
          </p:cNvPr>
          <p:cNvSpPr txBox="1">
            <a:spLocks/>
          </p:cNvSpPr>
          <p:nvPr userDrawn="1"/>
        </p:nvSpPr>
        <p:spPr>
          <a:xfrm>
            <a:off x="432815" y="2166902"/>
            <a:ext cx="11338369" cy="252419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vert="horz" wrap="square" lIns="90000" tIns="90000" rIns="90000" bIns="9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8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2">
                    <a:lumMod val="20000"/>
                    <a:lumOff val="80000"/>
                  </a:schemeClr>
                </a:solidFill>
                <a:latin typeface="Helvetica" pitchFamily="2" charset="0"/>
                <a:ea typeface="+mn-ea"/>
                <a:cs typeface="+mn-cs"/>
              </a:defRPr>
            </a:lvl9pPr>
          </a:lstStyle>
          <a:p>
            <a:r>
              <a:rPr lang="en-AU" b="0" i="0">
                <a:latin typeface="Avenir Book" panose="02000503020000020003" pitchFamily="2" charset="0"/>
              </a:rPr>
              <a:t>Acknowledgement</a:t>
            </a:r>
          </a:p>
          <a:p>
            <a:r>
              <a:rPr lang="en-AU" b="0" i="0">
                <a:latin typeface="Avenir Book" panose="02000503020000020003" pitchFamily="2" charset="0"/>
              </a:rPr>
              <a:t>Of Country </a:t>
            </a:r>
          </a:p>
        </p:txBody>
      </p:sp>
    </p:spTree>
    <p:extLst>
      <p:ext uri="{BB962C8B-B14F-4D97-AF65-F5344CB8AC3E}">
        <p14:creationId xmlns:p14="http://schemas.microsoft.com/office/powerpoint/2010/main" val="424477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5443537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1" i="0">
                <a:solidFill>
                  <a:schemeClr val="bg1"/>
                </a:solidFill>
                <a:latin typeface="Helvetica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 with image</a:t>
            </a:r>
          </a:p>
        </p:txBody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7FEBB377-447E-4F52-87D8-8001155A7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 anchor="ctr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913573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00B0F0"/>
              </a:solidFill>
            </a:endParaRPr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3" y="2292534"/>
            <a:ext cx="8999537" cy="2406466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ctr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4800" b="0" i="0" baseline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0" indent="0" algn="l">
              <a:spcBef>
                <a:spcPts val="2400"/>
              </a:spcBef>
              <a:buNone/>
              <a:defRPr sz="2800" b="1" i="0">
                <a:solidFill>
                  <a:srgbClr val="00B0F0"/>
                </a:solidFill>
                <a:latin typeface="Helvetica" pitchFamily="2" charset="0"/>
              </a:defRPr>
            </a:lvl2pPr>
            <a:lvl3pPr marL="0" indent="0" algn="l">
              <a:buNone/>
              <a:defRPr sz="1800" b="1" i="0">
                <a:solidFill>
                  <a:schemeClr val="accent2"/>
                </a:solidFill>
                <a:latin typeface="Helvetica" pitchFamily="2" charset="0"/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 b="1" i="0">
                <a:solidFill>
                  <a:schemeClr val="accent2"/>
                </a:solidFill>
                <a:latin typeface="Helvetica" pitchFamily="2" charset="0"/>
              </a:defRPr>
            </a:lvl9pPr>
          </a:lstStyle>
          <a:p>
            <a:r>
              <a:rPr lang="en-AU" noProof="0" dirty="0"/>
              <a:t>Chapter Heading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4701475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7196139" y="-177801"/>
            <a:ext cx="16478250" cy="16478250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112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1BC2A-07E6-4F57-A3D0-BC904E276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20" y="4077050"/>
            <a:ext cx="10360132" cy="887360"/>
          </a:xfrm>
        </p:spPr>
        <p:txBody>
          <a:bodyPr anchor="ctr" anchorCtr="0">
            <a:normAutofit/>
          </a:bodyPr>
          <a:lstStyle>
            <a:lvl1pPr algn="ctr">
              <a:defRPr lang="en-AU" sz="3600" b="1" i="0" dirty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US"/>
              <a:t>Presenter Name</a:t>
            </a:r>
            <a:endParaRPr lang="en-AU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DF14112-10F2-4A1F-8E84-625C042A78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228" y="1366787"/>
            <a:ext cx="2646916" cy="271026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18" t="-6998" r="-14598" b="-250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/>
              <a:t>Click icon to add image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71223-B66B-BB40-A053-13AAD1D3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429" y="4964410"/>
            <a:ext cx="10384516" cy="108426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800" b="0" i="0" spc="0">
                <a:latin typeface="Helvetica" pitchFamily="2" charset="0"/>
              </a:defRPr>
            </a:lvl1pPr>
          </a:lstStyle>
          <a:p>
            <a:pPr lvl="0"/>
            <a:r>
              <a:rPr lang="en-US"/>
              <a:t>Presenter Title or Description</a:t>
            </a:r>
          </a:p>
          <a:p>
            <a:pPr lvl="0"/>
            <a:r>
              <a:rPr lang="en-US"/>
              <a:t>Presenter </a:t>
            </a:r>
            <a:r>
              <a:rPr lang="en-US" err="1"/>
              <a:t>Organisation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03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Numbered 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36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AU" noProof="0" dirty="0"/>
              <a:t>First item in list</a:t>
            </a:r>
          </a:p>
          <a:p>
            <a:pPr lvl="0"/>
            <a:r>
              <a:rPr lang="en-AU" noProof="0" dirty="0"/>
              <a:t>Second item in list</a:t>
            </a:r>
          </a:p>
          <a:p>
            <a:pPr lvl="0"/>
            <a:r>
              <a:rPr lang="en-AU" noProof="0" dirty="0"/>
              <a:t>Third item in list</a:t>
            </a:r>
          </a:p>
          <a:p>
            <a:pPr lvl="0"/>
            <a:r>
              <a:rPr lang="en-AU" noProof="0" dirty="0"/>
              <a:t>Fourth item in list</a:t>
            </a:r>
          </a:p>
          <a:p>
            <a:pPr lvl="0"/>
            <a:r>
              <a:rPr lang="en-AU" noProof="0" dirty="0"/>
              <a:t>Fifth item in list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917-01CE-4331-AB1E-74B962EEC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57" y="631033"/>
            <a:ext cx="11408408" cy="1117907"/>
          </a:xfrm>
        </p:spPr>
        <p:txBody>
          <a:bodyPr anchor="t" anchorCtr="0">
            <a:normAutofit/>
          </a:bodyPr>
          <a:lstStyle>
            <a:lvl1pPr algn="ctr">
              <a:defRPr sz="5400" b="1" i="0" baseline="0">
                <a:solidFill>
                  <a:srgbClr val="229CD0"/>
                </a:solidFill>
                <a:latin typeface="Helvetica" pitchFamily="2" charset="0"/>
              </a:defRPr>
            </a:lvl1pPr>
          </a:lstStyle>
          <a:p>
            <a:r>
              <a:rPr lang="en-AU" noProof="0" dirty="0"/>
              <a:t>Basic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1748940"/>
            <a:ext cx="9976220" cy="4397860"/>
          </a:xfrm>
        </p:spPr>
        <p:txBody>
          <a:bodyPr numCol="1" spcCol="3600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Pct val="125000"/>
              <a:buFont typeface="Arial" charset="0"/>
              <a:buNone/>
              <a:tabLst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673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3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en-AU" noProof="0" dirty="0"/>
              <a:t>First level bullet </a:t>
            </a:r>
          </a:p>
          <a:p>
            <a:pPr lvl="2"/>
            <a:r>
              <a:rPr lang="en-AU" noProof="0" dirty="0"/>
              <a:t>Second level bullet point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6530275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5DEDA-CBA5-8F4A-B549-C99DF9A6691C}"/>
              </a:ext>
            </a:extLst>
          </p:cNvPr>
          <p:cNvSpPr/>
          <p:nvPr userDrawn="1"/>
        </p:nvSpPr>
        <p:spPr>
          <a:xfrm>
            <a:off x="8521370" y="-410060"/>
            <a:ext cx="16478250" cy="16478250"/>
          </a:xfrm>
          <a:prstGeom prst="ellipse">
            <a:avLst/>
          </a:prstGeom>
          <a:solidFill>
            <a:srgbClr val="229CD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6583" y="1482436"/>
            <a:ext cx="10627956" cy="4835237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defRPr>
            </a:lvl1pPr>
            <a:lvl2pPr marL="0" indent="-342900"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  <a:defRPr sz="36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432000" indent="-324000">
              <a:spcBef>
                <a:spcPts val="1000"/>
              </a:spcBef>
              <a:spcAft>
                <a:spcPts val="1200"/>
              </a:spcAft>
              <a:defRPr sz="32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0">
              <a:spcAft>
                <a:spcPts val="1200"/>
              </a:spcAft>
              <a:defRPr sz="1800" b="0" i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0">
              <a:spcAft>
                <a:spcPts val="1200"/>
              </a:spcAft>
              <a:defRPr sz="1600" b="0" i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text. There are five type style levels. To access the type styles, click on the text and press the ‘Increase / Decrease List Level’ buttons in the Paragraph section of the Home ribbon.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Edit Master text style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06583" y="445866"/>
            <a:ext cx="10627956" cy="887360"/>
          </a:xfrm>
        </p:spPr>
        <p:txBody>
          <a:bodyPr anchor="t" anchorCtr="0">
            <a:normAutofit/>
          </a:bodyPr>
          <a:lstStyle>
            <a:lvl1pPr algn="ctr">
              <a:defRPr>
                <a:solidFill>
                  <a:srgbClr val="229CD0"/>
                </a:solidFill>
              </a:defRPr>
            </a:lvl1pPr>
          </a:lstStyle>
          <a:p>
            <a:r>
              <a:rPr lang="en-US" dirty="0"/>
              <a:t>Basic Slide</a:t>
            </a:r>
          </a:p>
        </p:txBody>
      </p:sp>
    </p:spTree>
    <p:extLst>
      <p:ext uri="{BB962C8B-B14F-4D97-AF65-F5344CB8AC3E}">
        <p14:creationId xmlns:p14="http://schemas.microsoft.com/office/powerpoint/2010/main" val="283428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9561C-11B4-4CC4-B271-3E59C981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1" y="445866"/>
            <a:ext cx="10296000" cy="887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81F4D-4B89-424A-BC66-199E1E6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301" y="1557815"/>
            <a:ext cx="10300501" cy="437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83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67" r:id="rId2"/>
    <p:sldLayoutId id="2147483771" r:id="rId3"/>
    <p:sldLayoutId id="2147483772" r:id="rId4"/>
    <p:sldLayoutId id="2147483773" r:id="rId5"/>
    <p:sldLayoutId id="2147483656" r:id="rId6"/>
    <p:sldLayoutId id="2147483776" r:id="rId7"/>
    <p:sldLayoutId id="2147483777" r:id="rId8"/>
    <p:sldLayoutId id="2147483667" r:id="rId9"/>
    <p:sldLayoutId id="2147483780" r:id="rId10"/>
    <p:sldLayoutId id="2147483781" r:id="rId11"/>
    <p:sldLayoutId id="2147483779" r:id="rId12"/>
    <p:sldLayoutId id="2147483782" r:id="rId13"/>
    <p:sldLayoutId id="2147483783" r:id="rId14"/>
    <p:sldLayoutId id="2147483676" r:id="rId15"/>
    <p:sldLayoutId id="2147483784" r:id="rId16"/>
    <p:sldLayoutId id="2147483786" r:id="rId17"/>
    <p:sldLayoutId id="2147483785" r:id="rId18"/>
    <p:sldLayoutId id="2147483774" r:id="rId19"/>
    <p:sldLayoutId id="2147483775" r:id="rId20"/>
    <p:sldLayoutId id="2147483713" r:id="rId21"/>
    <p:sldLayoutId id="2147483668" r:id="rId22"/>
    <p:sldLayoutId id="2147483669" r:id="rId23"/>
    <p:sldLayoutId id="2147483663" r:id="rId24"/>
    <p:sldLayoutId id="2147483649" r:id="rId25"/>
    <p:sldLayoutId id="2147483670" r:id="rId26"/>
    <p:sldLayoutId id="2147483672" r:id="rId27"/>
    <p:sldLayoutId id="2147483673" r:id="rId28"/>
    <p:sldLayoutId id="2147483674" r:id="rId29"/>
    <p:sldLayoutId id="2147483675" r:id="rId3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229CD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2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charset="0"/>
        <a:buChar char="•"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i="0" kern="1200">
          <a:solidFill>
            <a:schemeClr val="tx2"/>
          </a:solidFill>
          <a:latin typeface="Helvetica" charset="0"/>
          <a:ea typeface="Helvetica" charset="0"/>
          <a:cs typeface="Helvetica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D236E-65EF-4579-9F4B-74083ABF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52E3-D195-4871-8460-94F679C44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388F-5833-4BEB-8AAA-8F175D8C7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2AC6-BEAC-431E-A836-7F4D42514608}" type="datetimeFigureOut">
              <a:rPr lang="en-AU" smtClean="0"/>
              <a:t>26/4/23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686C3-6666-4845-BCB6-6D21A6BE3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521F3-8416-4E56-9A91-60055BB9E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BC61-8BA9-4755-91F3-2902357DF5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87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64865-48B6-F146-8ABA-DE76E70D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0DF49-D0F9-7548-B3A6-84F23FF7D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B885D-616A-4C40-BCAB-BC0B4EF4C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662E-597D-9749-A6CA-4982C8278E3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DD851-26E3-A040-8867-AFEB04323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BF638-FEF0-3F45-AE44-8A32D1D74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35E8-EACA-D74B-A171-E8DA9C22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/resources/financial-abus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falsintake@rlc.org.a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lc.org.au/fal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lc.org.au/traini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education@rlc.org.au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/resources/financial-abu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>
            <a:extLst>
              <a:ext uri="{FF2B5EF4-FFF2-40B4-BE49-F238E27FC236}">
                <a16:creationId xmlns:a16="http://schemas.microsoft.com/office/drawing/2014/main" id="{7EC3B96A-DE35-4697-B1A4-A9B4098A4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63" y="1745560"/>
            <a:ext cx="11338369" cy="2147265"/>
          </a:xfrm>
        </p:spPr>
        <p:txBody>
          <a:bodyPr/>
          <a:lstStyle/>
          <a:p>
            <a:r>
              <a:rPr lang="en-US" sz="4400" dirty="0"/>
              <a:t>Resolving financial abuse legal issues: </a:t>
            </a:r>
          </a:p>
          <a:p>
            <a:r>
              <a:rPr lang="en-US" sz="4400" dirty="0"/>
              <a:t>Fringe lenders</a:t>
            </a:r>
          </a:p>
          <a:p>
            <a:endParaRPr lang="en-AU" sz="1500" b="0" dirty="0"/>
          </a:p>
          <a:p>
            <a:r>
              <a:rPr lang="en-US" sz="2200" b="0" dirty="0"/>
              <a:t>15 August 2022</a:t>
            </a:r>
            <a:endParaRPr lang="en-AU" sz="2200" b="0" dirty="0"/>
          </a:p>
          <a:p>
            <a:endParaRPr lang="en-AU" sz="2000" b="0" dirty="0"/>
          </a:p>
          <a:p>
            <a:r>
              <a:rPr lang="en-AU" sz="2000" b="0" dirty="0"/>
              <a:t>Rebecca Campbell				</a:t>
            </a:r>
          </a:p>
          <a:p>
            <a:r>
              <a:rPr lang="en-US" sz="1600" b="0" dirty="0"/>
              <a:t>Solicitor 	</a:t>
            </a:r>
            <a:r>
              <a:rPr lang="en-AU" sz="1600" b="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18613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D60-E7BD-584F-9B8B-0CA48491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Financial abuse and fringe lending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F6062-0C1D-4D4A-AF3D-9E2F2A888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Easy to apply for fringe lending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Don’t require a good credit score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Some don’t report to credit reporting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Harder to negotiate with fringe lenders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High fees, charges and interest</a:t>
            </a:r>
          </a:p>
        </p:txBody>
      </p:sp>
    </p:spTree>
    <p:extLst>
      <p:ext uri="{BB962C8B-B14F-4D97-AF65-F5344CB8AC3E}">
        <p14:creationId xmlns:p14="http://schemas.microsoft.com/office/powerpoint/2010/main" val="173075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2. Regulated Credit</a:t>
            </a:r>
          </a:p>
          <a:p>
            <a:endParaRPr lang="en-US" sz="1800" dirty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  <a:p>
            <a:r>
              <a:rPr lang="en-US" sz="1800" dirty="0">
                <a:latin typeface="Arial"/>
                <a:cs typeface="Arial"/>
              </a:rPr>
              <a:t>The National Consumer Credit Protection Act applies.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E79802-234E-C046-84CF-09055419A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Placeholder 3" descr="atmcancel.jpg">
            <a:extLst>
              <a:ext uri="{FF2B5EF4-FFF2-40B4-BE49-F238E27FC236}">
                <a16:creationId xmlns:a16="http://schemas.microsoft.com/office/drawing/2014/main" id="{A2C96858-48E1-E34C-B0E3-D9D2DA97FF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3315" y="1118613"/>
            <a:ext cx="4620771" cy="46207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44674-A3DE-F747-8D26-88DE2179E933}"/>
              </a:ext>
            </a:extLst>
          </p:cNvPr>
          <p:cNvSpPr txBox="1"/>
          <p:nvPr/>
        </p:nvSpPr>
        <p:spPr>
          <a:xfrm>
            <a:off x="7893897" y="5277719"/>
            <a:ext cx="408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Image: Chitra </a:t>
            </a:r>
            <a:r>
              <a:rPr lang="en-AU" sz="1200">
                <a:solidFill>
                  <a:schemeClr val="bg1"/>
                </a:solidFill>
              </a:rPr>
              <a:t>Rangarajan, RLC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2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197E-42BE-4D0B-9536-163FFE15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Helvetica"/>
                <a:cs typeface="Helvetica"/>
              </a:rPr>
              <a:t>Regulated fringe credit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A029-0D16-4D19-97A6-0D83CDF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Payday loans 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Personal loans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There is a presumption that credit is covered by the NCCPA</a:t>
            </a:r>
          </a:p>
          <a:p>
            <a:pPr marL="342900" indent="-342900">
              <a:buChar char="•"/>
            </a:pPr>
            <a:endParaRPr lang="en-US" sz="20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1866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197E-42BE-4D0B-9536-163FFE15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Helvetica"/>
                <a:cs typeface="Helvetica"/>
              </a:rPr>
              <a:t>Legal framework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A029-0D16-4D19-97A6-0D83CDF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Helvetica"/>
                <a:cs typeface="Helvetica"/>
              </a:rPr>
              <a:t>The National Consumer Credit Protection Act applies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Chapter 3: responsible lending obligations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Schedule 1, s76: unjustness</a:t>
            </a:r>
          </a:p>
          <a:p>
            <a:pPr marL="342900" indent="-342900">
              <a:buChar char="•"/>
            </a:pPr>
            <a:endParaRPr lang="en-US" sz="2400">
              <a:latin typeface="Helvetica"/>
              <a:cs typeface="Helvetica"/>
            </a:endParaRPr>
          </a:p>
          <a:p>
            <a:r>
              <a:rPr lang="en-US" sz="2400">
                <a:latin typeface="Helvetica"/>
                <a:cs typeface="Helvetica"/>
              </a:rPr>
              <a:t>Internal and external dispute resolution</a:t>
            </a:r>
          </a:p>
        </p:txBody>
      </p:sp>
    </p:spTree>
    <p:extLst>
      <p:ext uri="{BB962C8B-B14F-4D97-AF65-F5344CB8AC3E}">
        <p14:creationId xmlns:p14="http://schemas.microsoft.com/office/powerpoint/2010/main" val="160223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197E-42BE-4D0B-9536-163FFE15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err="1">
                <a:latin typeface="Helvetica"/>
                <a:cs typeface="Helvetica"/>
              </a:rPr>
              <a:t>Cigno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A029-0D16-4D19-97A6-0D83CDF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400" y="1748940"/>
            <a:ext cx="9976220" cy="330796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The story so far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The recent Federal Court decision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What the position now is</a:t>
            </a:r>
          </a:p>
        </p:txBody>
      </p:sp>
    </p:spTree>
    <p:extLst>
      <p:ext uri="{BB962C8B-B14F-4D97-AF65-F5344CB8AC3E}">
        <p14:creationId xmlns:p14="http://schemas.microsoft.com/office/powerpoint/2010/main" val="329494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6FD8F-CAB1-0447-99C3-DF327EE24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58" y="1646381"/>
            <a:ext cx="8476714" cy="3410527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3. Unregulated Credit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85B95-8486-A043-9224-A8EFACB1787D}"/>
              </a:ext>
            </a:extLst>
          </p:cNvPr>
          <p:cNvSpPr txBox="1"/>
          <p:nvPr/>
        </p:nvSpPr>
        <p:spPr>
          <a:xfrm>
            <a:off x="5943600" y="1692458"/>
            <a:ext cx="408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Image: Susan Wilkinson on unsplash.com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EA30F-DAC0-2A43-A730-E600BBFD120D}"/>
              </a:ext>
            </a:extLst>
          </p:cNvPr>
          <p:cNvSpPr txBox="1"/>
          <p:nvPr/>
        </p:nvSpPr>
        <p:spPr>
          <a:xfrm>
            <a:off x="333158" y="5338520"/>
            <a:ext cx="587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National Consumer Credit Protection Act </a:t>
            </a:r>
          </a:p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does not apply.</a:t>
            </a:r>
          </a:p>
        </p:txBody>
      </p:sp>
    </p:spTree>
    <p:extLst>
      <p:ext uri="{BB962C8B-B14F-4D97-AF65-F5344CB8AC3E}">
        <p14:creationId xmlns:p14="http://schemas.microsoft.com/office/powerpoint/2010/main" val="314686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FA96-42D7-2D4F-87D2-90CCCC40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Arial"/>
                <a:cs typeface="Arial"/>
              </a:rPr>
              <a:t>Unregulated fringe credit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FBE59-C138-B142-8CEC-197A1A74F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Buy Now Pay Later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Wage advance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Any short-term credit under 62 days where the fees and charges are not more than 5% of the amount of credit and the maximum interest charges are 24% p.a.</a:t>
            </a:r>
          </a:p>
        </p:txBody>
      </p:sp>
    </p:spTree>
    <p:extLst>
      <p:ext uri="{BB962C8B-B14F-4D97-AF65-F5344CB8AC3E}">
        <p14:creationId xmlns:p14="http://schemas.microsoft.com/office/powerpoint/2010/main" val="292230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197E-42BE-4D0B-9536-163FFE15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Helvetica"/>
                <a:cs typeface="Helvetica"/>
              </a:rPr>
              <a:t>Legal framework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A029-0D16-4D19-97A6-0D83CDF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ASIC Act: s12 unconscionable conduct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Case law: duress, contract formation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Contracts Review Act: s7 unjustness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BNPL Voluntary code of practice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Some use AFCA for external dispute resolution</a:t>
            </a:r>
          </a:p>
          <a:p>
            <a:pPr marL="342900" indent="-342900">
              <a:buChar char="•"/>
            </a:pPr>
            <a:endParaRPr lang="en-US" sz="20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1915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828FB7-2B2C-8640-87CB-890C413DA0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3" y="1016296"/>
            <a:ext cx="4847792" cy="482540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7133" y="2292534"/>
            <a:ext cx="5443537" cy="2272930"/>
          </a:xfrm>
        </p:spPr>
        <p:txBody>
          <a:bodyPr/>
          <a:lstStyle/>
          <a:p>
            <a:r>
              <a:rPr lang="en-US"/>
              <a:t>4. Getting </a:t>
            </a:r>
          </a:p>
          <a:p>
            <a:r>
              <a:rPr lang="en-US"/>
              <a:t>an </a:t>
            </a:r>
          </a:p>
          <a:p>
            <a:r>
              <a:rPr lang="en-US"/>
              <a:t>outcome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5A0BA-C0AD-404E-8678-4C74B269D31A}"/>
              </a:ext>
            </a:extLst>
          </p:cNvPr>
          <p:cNvSpPr txBox="1"/>
          <p:nvPr/>
        </p:nvSpPr>
        <p:spPr>
          <a:xfrm>
            <a:off x="537133" y="5564703"/>
            <a:ext cx="408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Image: Tom Parsons on unsplash.com</a:t>
            </a:r>
          </a:p>
        </p:txBody>
      </p:sp>
    </p:spTree>
    <p:extLst>
      <p:ext uri="{BB962C8B-B14F-4D97-AF65-F5344CB8AC3E}">
        <p14:creationId xmlns:p14="http://schemas.microsoft.com/office/powerpoint/2010/main" val="174248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89EA-69E2-2142-AF78-E69A6555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Potential complaints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C403A-E764-BB4D-BCCF-460DE12E8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Client was coerced into signing a credit contract (e.g. credit card, personal loan, car loan etc.) – typically in their name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Client’s signature was forged on loan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Client got no benefit from the credit contract (e.g. client’s ex partner used their </a:t>
            </a:r>
            <a:r>
              <a:rPr lang="en-US" sz="2400" err="1">
                <a:latin typeface="Helvetica"/>
                <a:cs typeface="Helvetica"/>
              </a:rPr>
              <a:t>afterpay</a:t>
            </a:r>
            <a:r>
              <a:rPr lang="en-US" sz="2400">
                <a:latin typeface="Helvetica"/>
                <a:cs typeface="Helvetica"/>
              </a:rPr>
              <a:t> account and the client obtained no benefit)</a:t>
            </a: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Client didn’t understand the terms of the contract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Client couldn't afford the contract at the time it was approved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1990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2546EC-3652-430F-8293-2AF8E5E65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8429" y="3514724"/>
            <a:ext cx="10384516" cy="2533947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GB" dirty="0">
                <a:latin typeface="Helvetica"/>
                <a:cs typeface="Helvetica"/>
              </a:rPr>
            </a:br>
            <a:r>
              <a:rPr lang="en-GB" dirty="0">
                <a:latin typeface="Helvetica"/>
                <a:cs typeface="Helvetica"/>
              </a:rPr>
              <a:t>Solicitor</a:t>
            </a:r>
            <a:br>
              <a:rPr lang="en-GB" dirty="0">
                <a:latin typeface="Helvetica"/>
                <a:cs typeface="Helvetica"/>
              </a:rPr>
            </a:br>
            <a:r>
              <a:rPr lang="en-GB" dirty="0">
                <a:latin typeface="Helvetica"/>
                <a:cs typeface="Helvetica"/>
              </a:rPr>
              <a:t>Financial Abuse Service NSW</a:t>
            </a:r>
          </a:p>
          <a:p>
            <a:pPr marL="0" indent="0">
              <a:buNone/>
            </a:pPr>
            <a:r>
              <a:rPr lang="en-GB" dirty="0">
                <a:latin typeface="Helvetica"/>
                <a:cs typeface="Helvetica"/>
              </a:rPr>
              <a:t>Redfern Legal Centre</a:t>
            </a: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57E81AA-1008-417C-92EF-619C7BBF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29" y="2436514"/>
            <a:ext cx="10360132" cy="107821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Helvetica"/>
                <a:cs typeface="Helvetica"/>
              </a:rPr>
              <a:t>Rebecca Campbell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0A487-FB5F-4B33-8E3B-2780F67B6F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050" y="266190"/>
            <a:ext cx="1955900" cy="19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0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D225-C58A-4C16-83CE-F6D9DA48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/>
              <a:t>Potential outcomes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462DE-BBF0-42CC-8B63-BB960972705C}"/>
              </a:ext>
            </a:extLst>
          </p:cNvPr>
          <p:cNvSpPr txBox="1">
            <a:spLocks/>
          </p:cNvSpPr>
          <p:nvPr/>
        </p:nvSpPr>
        <p:spPr>
          <a:xfrm>
            <a:off x="576469" y="1532414"/>
            <a:ext cx="5139887" cy="5005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r>
              <a:rPr lang="en-US" sz="2400" b="1"/>
              <a:t>Reducing the amount to pay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Full or partial waiver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Waiver of interest and/or fees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Cancellation of account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Waiver of cancellation fees</a:t>
            </a:r>
          </a:p>
          <a:p>
            <a:endParaRPr lang="en-US" sz="2400"/>
          </a:p>
          <a:p>
            <a:r>
              <a:rPr lang="en-US" sz="2400" b="1"/>
              <a:t>Compensation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Compensation for financial and non-financial loss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Refund of amounts paid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860BC1-1CD5-4E94-BDFD-D38D102042A3}"/>
              </a:ext>
            </a:extLst>
          </p:cNvPr>
          <p:cNvSpPr txBox="1">
            <a:spLocks/>
          </p:cNvSpPr>
          <p:nvPr/>
        </p:nvSpPr>
        <p:spPr>
          <a:xfrm>
            <a:off x="6475644" y="1532414"/>
            <a:ext cx="5139887" cy="5096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r>
              <a:rPr lang="en-US" sz="2400" b="1"/>
              <a:t>Extending the time to pay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Moratorium (short or long term hold on repayments)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Hold on fees / interest / charges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Payment plan</a:t>
            </a:r>
          </a:p>
          <a:p>
            <a:pPr marL="457200" indent="-457200">
              <a:buFont typeface="Arial" charset="0"/>
              <a:buChar char="•"/>
            </a:pPr>
            <a:endParaRPr lang="en-US" sz="2400"/>
          </a:p>
          <a:p>
            <a:r>
              <a:rPr lang="en-US" sz="2400" b="1"/>
              <a:t>Credit reporting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No default listing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/>
              <a:t>Removal of adverse credit information e.g. defaults, enquiries, repayment history information</a:t>
            </a:r>
          </a:p>
          <a:p>
            <a:pPr marL="457200" indent="-457200">
              <a:buFont typeface="Arial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052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197E-42BE-4D0B-9536-163FFE15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Helvetica"/>
                <a:cs typeface="Helvetica"/>
              </a:rPr>
              <a:t>Practical tips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A029-0D16-4D19-97A6-0D83CDF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>
                <a:latin typeface="Helvetica"/>
                <a:cs typeface="Helvetica"/>
              </a:rPr>
              <a:t>Identifying a fringe lending financial abuse matter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latin typeface="Helvetica"/>
                <a:cs typeface="Helvetica"/>
              </a:rPr>
              <a:t>Information gathering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Negotiation tactics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What can I do within my role? </a:t>
            </a:r>
          </a:p>
        </p:txBody>
      </p:sp>
    </p:spTree>
    <p:extLst>
      <p:ext uri="{BB962C8B-B14F-4D97-AF65-F5344CB8AC3E}">
        <p14:creationId xmlns:p14="http://schemas.microsoft.com/office/powerpoint/2010/main" val="351495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197E-42BE-4D0B-9536-163FFE15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Helvetica"/>
                <a:cs typeface="Helvetica"/>
              </a:rPr>
              <a:t>Credit report corrections 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A029-0D16-4D19-97A6-0D83CDF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Debts that occurred in the context of financial abuse are not an accurate reflection of the client's creditworthiness</a:t>
            </a: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Negotiation should include the lender agreeing to take steps to remove any adverse information from a client’s credit report</a:t>
            </a:r>
          </a:p>
          <a:p>
            <a:pPr marL="342900" indent="-342900">
              <a:buChar char="•"/>
            </a:pPr>
            <a:endParaRPr lang="en-US" sz="20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2947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197E-42BE-4D0B-9536-163FFE15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Helvetica"/>
                <a:cs typeface="Helvetica"/>
              </a:rPr>
              <a:t>Service bans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A029-0D16-4D19-97A6-0D83CDF19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Some lenders will ask the client to consent to a service ban</a:t>
            </a:r>
          </a:p>
          <a:p>
            <a:pPr marL="342900" indent="-342900">
              <a:buChar char="•"/>
            </a:pPr>
            <a:endParaRPr lang="en-US" sz="2400">
              <a:latin typeface="Helvetica"/>
              <a:cs typeface="Helvetica"/>
            </a:endParaRP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Discuss with the client: depends on their objectives</a:t>
            </a:r>
          </a:p>
          <a:p>
            <a:pPr marL="342900" indent="-342900">
              <a:buChar char="•"/>
            </a:pPr>
            <a:endParaRPr lang="en-US" sz="2400">
              <a:latin typeface="Helvetica"/>
              <a:cs typeface="Helvetica"/>
            </a:endParaRPr>
          </a:p>
          <a:p>
            <a:pPr marL="342900" indent="-342900">
              <a:buChar char="•"/>
            </a:pPr>
            <a:r>
              <a:rPr lang="en-US" sz="2400">
                <a:latin typeface="Helvetica"/>
                <a:cs typeface="Helvetica"/>
              </a:rPr>
              <a:t>Financial counsellors – a better option in many cases!</a:t>
            </a:r>
          </a:p>
        </p:txBody>
      </p:sp>
    </p:spTree>
    <p:extLst>
      <p:ext uri="{BB962C8B-B14F-4D97-AF65-F5344CB8AC3E}">
        <p14:creationId xmlns:p14="http://schemas.microsoft.com/office/powerpoint/2010/main" val="188040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5631-E3F4-4746-A8D4-964ED8DB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cs typeface="Arial"/>
              </a:rPr>
              <a:t>Urgent legal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874BD-EF56-4042-A261-39D20785E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>
                <a:latin typeface="Helvetica"/>
                <a:cs typeface="Helvetica"/>
              </a:rPr>
              <a:t>Court proceedings </a:t>
            </a:r>
            <a:r>
              <a:rPr lang="en-US" sz="2400">
                <a:latin typeface="Helvetica"/>
                <a:cs typeface="Helvetica"/>
              </a:rPr>
              <a:t>have been commenced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A </a:t>
            </a:r>
            <a:r>
              <a:rPr lang="en-US" sz="2400" b="1">
                <a:latin typeface="Helvetica"/>
                <a:cs typeface="Helvetica"/>
              </a:rPr>
              <a:t>Statement of Claim </a:t>
            </a:r>
            <a:r>
              <a:rPr lang="en-US" sz="2400">
                <a:latin typeface="Helvetica"/>
                <a:cs typeface="Helvetica"/>
              </a:rPr>
              <a:t>has been served on the client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There is a </a:t>
            </a:r>
            <a:r>
              <a:rPr lang="en-US" sz="2400" b="1">
                <a:latin typeface="Helvetica"/>
                <a:cs typeface="Helvetica"/>
              </a:rPr>
              <a:t>default judgment </a:t>
            </a:r>
            <a:r>
              <a:rPr lang="en-US" sz="2400">
                <a:latin typeface="Helvetica"/>
                <a:cs typeface="Helvetica"/>
              </a:rPr>
              <a:t>against the client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There is a </a:t>
            </a:r>
            <a:r>
              <a:rPr lang="en-US" sz="2400" b="1">
                <a:latin typeface="Helvetica"/>
                <a:cs typeface="Helvetica"/>
              </a:rPr>
              <a:t>garnishee order </a:t>
            </a:r>
            <a:r>
              <a:rPr lang="en-US" sz="2400">
                <a:latin typeface="Helvetica"/>
                <a:cs typeface="Helvetica"/>
              </a:rPr>
              <a:t>on the client’s bank account or wages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>
                <a:latin typeface="Helvetica"/>
                <a:cs typeface="Helvetica"/>
              </a:rPr>
              <a:t>Default notice </a:t>
            </a:r>
            <a:r>
              <a:rPr lang="en-US" sz="2400">
                <a:latin typeface="Helvetica"/>
                <a:cs typeface="Helvetica"/>
              </a:rPr>
              <a:t>has been issued on a loan secured by property (e.g. a mortgage)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Client’s savings or assets are being </a:t>
            </a:r>
            <a:r>
              <a:rPr lang="en-US" sz="2400" b="1">
                <a:latin typeface="Helvetica"/>
                <a:cs typeface="Helvetica"/>
              </a:rPr>
              <a:t>eroded quickly</a:t>
            </a:r>
            <a:endParaRPr lang="en-US" sz="24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37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5. Case study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E6A8A9-7401-0D44-82E9-F81B14BDC7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659F4D4A-5D11-DF4E-A4E2-398AE32DD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359" y="1118613"/>
            <a:ext cx="4614683" cy="462077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CFAD1C-6A74-634A-9ABE-B3D3A41219D9}"/>
              </a:ext>
            </a:extLst>
          </p:cNvPr>
          <p:cNvSpPr/>
          <p:nvPr/>
        </p:nvSpPr>
        <p:spPr>
          <a:xfrm>
            <a:off x="8447394" y="5462384"/>
            <a:ext cx="872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/>
              <a:t>Image: RLC</a:t>
            </a:r>
          </a:p>
        </p:txBody>
      </p:sp>
    </p:spTree>
    <p:extLst>
      <p:ext uri="{BB962C8B-B14F-4D97-AF65-F5344CB8AC3E}">
        <p14:creationId xmlns:p14="http://schemas.microsoft.com/office/powerpoint/2010/main" val="1580629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E48175-B33F-6147-BF77-970059D1C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58" y="218147"/>
            <a:ext cx="1276916" cy="1722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0B028-C08C-7040-AA14-F48824DB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Arial"/>
                <a:cs typeface="Arial"/>
              </a:rPr>
              <a:t>Sam’s 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4C05D-E0A6-8F40-961C-561AED95B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145" y="1748940"/>
            <a:ext cx="11316855" cy="439786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Sam’s partner Alex insisted on living a lifestyle that their income couldn’t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Sam’s credit score was good, but Alex always wanted the money fast, so pressured Sam into taking out a number of fringe lending contracts, including a $2,000 debt to </a:t>
            </a:r>
            <a:r>
              <a:rPr lang="en-US" sz="2400" err="1">
                <a:latin typeface="Arial"/>
                <a:cs typeface="Arial"/>
              </a:rPr>
              <a:t>LaterBuy</a:t>
            </a:r>
            <a:r>
              <a:rPr lang="en-US" sz="2400">
                <a:latin typeface="Arial"/>
                <a:cs typeface="Arial"/>
              </a:rPr>
              <a:t> and a $1,000 wage advance from </a:t>
            </a:r>
            <a:r>
              <a:rPr lang="en-US" sz="2400" err="1">
                <a:latin typeface="Arial"/>
                <a:cs typeface="Arial"/>
              </a:rPr>
              <a:t>BeforeCash</a:t>
            </a:r>
            <a:r>
              <a:rPr lang="en-US" sz="2400">
                <a:latin typeface="Arial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Sam’s credit report shows fringe lending products that Sam didn’t </a:t>
            </a:r>
            <a:r>
              <a:rPr lang="en-US" sz="2400" err="1">
                <a:latin typeface="Arial"/>
                <a:cs typeface="Arial"/>
              </a:rPr>
              <a:t>recognise</a:t>
            </a:r>
            <a:r>
              <a:rPr lang="en-US" sz="2400">
                <a:latin typeface="Arial"/>
                <a:cs typeface="Arial"/>
              </a:rPr>
              <a:t>, including a including a $5,000 loan with Buzz. Sam thinks Alex took these out using Sam’s phone, as Alex knew the passcode.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Sam owes a lot more than the amount initially borrowed and can’t afford repayments.</a:t>
            </a:r>
          </a:p>
        </p:txBody>
      </p:sp>
    </p:spTree>
    <p:extLst>
      <p:ext uri="{BB962C8B-B14F-4D97-AF65-F5344CB8AC3E}">
        <p14:creationId xmlns:p14="http://schemas.microsoft.com/office/powerpoint/2010/main" val="843238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0058-895E-604F-8F29-5905B8CC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Arial"/>
                <a:cs typeface="Arial"/>
              </a:rPr>
              <a:t> Buzz Loan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8DD31-2399-1E45-9B4D-62761F7F4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400" y="1748940"/>
            <a:ext cx="10642600" cy="439786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Regulated by the NCCPA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Part 3 NCCPA: Responsible Lending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S76 National Credit Code: Unjustness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AFCA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Remedy: waiver of balance owing, correction of credit report.</a:t>
            </a:r>
          </a:p>
          <a:p>
            <a:endParaRPr lang="en-US" sz="20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EE171-588C-BB41-AD81-261901738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58" y="218147"/>
            <a:ext cx="1276916" cy="17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74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9D1067-1230-4940-98B0-839E33DCB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58" y="218147"/>
            <a:ext cx="1276916" cy="1722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B0058-895E-604F-8F29-5905B8CC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Arial"/>
                <a:cs typeface="Arial"/>
              </a:rPr>
              <a:t> </a:t>
            </a:r>
            <a:r>
              <a:rPr lang="en-US" sz="4800" err="1">
                <a:latin typeface="Arial"/>
                <a:cs typeface="Arial"/>
              </a:rPr>
              <a:t>LaterBuy</a:t>
            </a:r>
            <a:r>
              <a:rPr lang="en-US" sz="4800">
                <a:latin typeface="Arial"/>
                <a:cs typeface="Arial"/>
              </a:rPr>
              <a:t>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8DD31-2399-1E45-9B4D-62761F7F4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400" y="1748940"/>
            <a:ext cx="10642600" cy="439786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Not regulated by the NCCPA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Common law: duress and contract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Contracts Review Act: s7 unjustness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BNPL Voluntary Code of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AFCA – required to be a member if they have signed the voluntary code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Remedy: waiver of balance owing, correction of credit report</a:t>
            </a:r>
          </a:p>
          <a:p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8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DD792D-ACD6-DD41-8ACD-1081618AE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58" y="218147"/>
            <a:ext cx="1276916" cy="1722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B0058-895E-604F-8F29-5905B8CC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Arial"/>
                <a:cs typeface="Arial"/>
              </a:rPr>
              <a:t>    </a:t>
            </a:r>
            <a:r>
              <a:rPr lang="en-US" sz="4800" err="1">
                <a:latin typeface="Arial"/>
                <a:cs typeface="Arial"/>
              </a:rPr>
              <a:t>BeforeCash</a:t>
            </a:r>
            <a:r>
              <a:rPr lang="en-US" sz="4800">
                <a:latin typeface="Arial"/>
                <a:cs typeface="Arial"/>
              </a:rPr>
              <a:t> Advance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8DD31-2399-1E45-9B4D-62761F7F4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9400" y="2353540"/>
            <a:ext cx="10642600" cy="373610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Not regulated by the NCCPA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Common law: duress and contract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Contracts Review Act: s7 Unjustness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ASIC Act: s12 unconscionable conduct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Hardship and compassionate circumstances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AFCA not available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Remedy: waiver of balance owing, correction of credit report.</a:t>
            </a:r>
          </a:p>
          <a:p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59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501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2292534"/>
            <a:ext cx="5443537" cy="2272930"/>
          </a:xfrm>
        </p:spPr>
        <p:txBody>
          <a:bodyPr/>
          <a:lstStyle/>
          <a:p>
            <a:r>
              <a:rPr lang="en-US"/>
              <a:t>6. Policy,</a:t>
            </a:r>
            <a:br>
              <a:rPr lang="en-US"/>
            </a:br>
            <a:r>
              <a:rPr lang="en-US"/>
              <a:t>Law Reform &amp; Capacity Building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359" y="1118613"/>
            <a:ext cx="4614683" cy="462077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7A5137-2EDC-0145-9DF5-EFA244E26FF8}"/>
              </a:ext>
            </a:extLst>
          </p:cNvPr>
          <p:cNvSpPr/>
          <p:nvPr/>
        </p:nvSpPr>
        <p:spPr>
          <a:xfrm>
            <a:off x="8447394" y="5462385"/>
            <a:ext cx="872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>
                <a:latin typeface="Calibri,sans-serif"/>
              </a:rPr>
              <a:t>Image: RLC</a:t>
            </a:r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3272885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AB4E-2AF3-424C-AF14-0D35B479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06" y="565718"/>
            <a:ext cx="11408408" cy="1117907"/>
          </a:xfrm>
        </p:spPr>
        <p:txBody>
          <a:bodyPr>
            <a:noAutofit/>
          </a:bodyPr>
          <a:lstStyle/>
          <a:p>
            <a:r>
              <a:rPr lang="en-US" sz="4800"/>
              <a:t>Capacity building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E9B31-A9E7-9C46-8A84-59D60F89B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Raise awareness among community sector workers, the general public, industry, and Government</a:t>
            </a:r>
            <a:br>
              <a:rPr lang="en-US" sz="2400"/>
            </a:br>
            <a:endParaRPr lang="en-US" sz="24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Provide a central source of information </a:t>
            </a:r>
            <a:br>
              <a:rPr lang="en-US" sz="2400"/>
            </a:br>
            <a:endParaRPr lang="en-US" sz="24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400"/>
              <a:t>Establish a state-based network of community organisations to collaborate at the NSW level and nationally</a:t>
            </a:r>
          </a:p>
        </p:txBody>
      </p:sp>
    </p:spTree>
    <p:extLst>
      <p:ext uri="{BB962C8B-B14F-4D97-AF65-F5344CB8AC3E}">
        <p14:creationId xmlns:p14="http://schemas.microsoft.com/office/powerpoint/2010/main" val="2717563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AB4E-2AF3-424C-AF14-0D35B479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/>
              <a:t>Policy and law reform </a:t>
            </a:r>
            <a:r>
              <a:rPr lang="en-US" sz="4800"/>
              <a:t>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E9B31-A9E7-9C46-8A84-59D60F89B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400"/>
              <a:t>S</a:t>
            </a:r>
            <a:r>
              <a:rPr lang="en-US" sz="2400" err="1"/>
              <a:t>ubmissions</a:t>
            </a:r>
            <a:r>
              <a:rPr lang="en-US" sz="2400"/>
              <a:t> on policy development, reform and legislative change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Work with government, industry, regulators, ombudsman services and peak bodies to implement appropriate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901005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AB4E-2AF3-424C-AF14-0D35B479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Current policy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E9B31-A9E7-9C46-8A84-59D60F89B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More and more players entering the market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The government has committed to regulating BNPL and wage advance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Treasury consultation underway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/>
              <a:t>We are on the lookout for case studies that show consumer harm</a:t>
            </a:r>
          </a:p>
        </p:txBody>
      </p:sp>
    </p:spTree>
    <p:extLst>
      <p:ext uri="{BB962C8B-B14F-4D97-AF65-F5344CB8AC3E}">
        <p14:creationId xmlns:p14="http://schemas.microsoft.com/office/powerpoint/2010/main" val="2850697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1275644"/>
            <a:ext cx="5443537" cy="2291645"/>
          </a:xfrm>
        </p:spPr>
        <p:txBody>
          <a:bodyPr/>
          <a:lstStyle/>
          <a:p>
            <a:r>
              <a:rPr lang="en-US">
                <a:latin typeface="Avenir Book" panose="02000503020000020003" pitchFamily="2" charset="0"/>
                <a:cs typeface="Arial"/>
              </a:rPr>
              <a:t>7. Questions and further resources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0063" y="3949925"/>
            <a:ext cx="6178928" cy="16455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  <a:t>Rebecca Campbell</a:t>
            </a:r>
            <a:br>
              <a:rPr lang="en-US" sz="240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</a:br>
            <a:r>
              <a:rPr lang="en-US" sz="2400">
                <a:solidFill>
                  <a:schemeClr val="bg1"/>
                </a:solidFill>
                <a:latin typeface="Avenir Book" panose="02000503020000020003" pitchFamily="2" charset="0"/>
                <a:cs typeface="Helvetica"/>
              </a:rPr>
              <a:t>Financial Abuse Service NSW</a:t>
            </a:r>
            <a:endParaRPr lang="en-US" sz="24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2400">
                <a:solidFill>
                  <a:schemeClr val="bg1"/>
                </a:solidFill>
                <a:latin typeface="Avenir Book" panose="02000503020000020003" pitchFamily="2" charset="0"/>
              </a:rPr>
              <a:t>Redfern Legal Centre</a:t>
            </a:r>
          </a:p>
          <a:p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12713" y="5978065"/>
            <a:ext cx="11934825" cy="75406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pPr algn="ctr"/>
            <a:r>
              <a:rPr lang="en-US" sz="3200">
                <a:latin typeface="Avenir Book" panose="02000503020000020003" pitchFamily="2" charset="0"/>
              </a:rPr>
              <a:t>RESOURCES: </a:t>
            </a:r>
            <a:r>
              <a:rPr lang="en-US" sz="3200">
                <a:latin typeface="Avenir Book" panose="02000503020000020003" pitchFamily="2" charset="0"/>
                <a:hlinkClick r:id="rId3"/>
              </a:rPr>
              <a:t>www.rlc.org.au/training/resources/financial-abuse</a:t>
            </a:r>
            <a:endParaRPr lang="en-US" sz="3200">
              <a:latin typeface="Avenir Book" panose="020005030200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F2BE89-431C-4C34-8BF0-378F32496B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175" y="3567289"/>
            <a:ext cx="1955900" cy="19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B870-FCCC-4045-842A-E1A875CE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/>
              <a:t>How to contact RLC’s</a:t>
            </a:r>
            <a:br>
              <a:rPr lang="en-US" sz="4800"/>
            </a:br>
            <a:r>
              <a:rPr lang="en-US" sz="4800"/>
              <a:t>Financial Abuse Service NSW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3DBFF-6897-F245-98CB-C94CFCFE0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400" b="1"/>
              <a:t>*** Legal advice for NSW clients only ***</a:t>
            </a:r>
            <a:endParaRPr lang="en-US" sz="2400" b="1"/>
          </a:p>
          <a:p>
            <a:pPr marL="514350" indent="-514350">
              <a:buAutoNum type="arabicPeriod"/>
            </a:pPr>
            <a:r>
              <a:rPr lang="en-US" sz="2400"/>
              <a:t>Call us: 0481 730 344</a:t>
            </a:r>
          </a:p>
          <a:p>
            <a:pPr marL="514350" indent="-514350">
              <a:buAutoNum type="arabicPeriod"/>
            </a:pPr>
            <a:r>
              <a:rPr lang="en-US" sz="2400"/>
              <a:t>Email us: </a:t>
            </a:r>
            <a:r>
              <a:rPr lang="en-US" sz="2400">
                <a:hlinkClick r:id="rId3"/>
              </a:rPr>
              <a:t>falsintake@rlc.org.au</a:t>
            </a:r>
            <a:r>
              <a:rPr lang="en-US" sz="2400"/>
              <a:t> </a:t>
            </a:r>
          </a:p>
          <a:p>
            <a:pPr marL="514350" indent="-514350">
              <a:buAutoNum type="arabicPeriod"/>
            </a:pPr>
            <a:r>
              <a:rPr lang="en-US" sz="2400"/>
              <a:t>Complete our online form: </a:t>
            </a:r>
            <a:r>
              <a:rPr lang="en-AU" sz="2400">
                <a:hlinkClick r:id="rId4"/>
              </a:rPr>
              <a:t>https://rlc.org.au/fals</a:t>
            </a:r>
            <a:r>
              <a:rPr lang="en-AU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0672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Avenir Book" panose="02000503020000020003" pitchFamily="2" charset="0"/>
                <a:cs typeface="Arial"/>
              </a:rPr>
              <a:t>Before You 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301" y="2005262"/>
            <a:ext cx="102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Your feedback helps us improve our training.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Please stay with us for another 60 seconds</a:t>
            </a:r>
            <a:r>
              <a:rPr kumimoji="0" lang="is-IS" sz="36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…</a:t>
            </a:r>
            <a:endParaRPr kumimoji="0" lang="en-US" sz="360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venir Book" panose="02000503020000020003" pitchFamily="2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1205" y="3587806"/>
            <a:ext cx="5248960" cy="186802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Training: </a:t>
            </a:r>
            <a:r>
              <a:rPr kumimoji="0" lang="en-US" sz="27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  <a:hlinkClick r:id="rId3"/>
              </a:rPr>
              <a:t>rlc.org.au/training</a:t>
            </a:r>
            <a:endParaRPr kumimoji="0" lang="en-US" sz="270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venir Book" panose="02000503020000020003" pitchFamily="2" charset="0"/>
              <a:ea typeface="Helvetica" charset="0"/>
              <a:cs typeface="Helvetic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Enquiries: Nick Manning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  <a:hlinkClick r:id="rId4"/>
              </a:rPr>
              <a:t>education@rlc.org.au</a:t>
            </a:r>
            <a:endParaRPr kumimoji="0" lang="en-US" sz="270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venir Book" panose="02000503020000020003" pitchFamily="2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301" y="5838046"/>
            <a:ext cx="102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This workshop is a guide to the law in Australia. It is not a substitute for legal advice. If you have a legal problem, seek legal advice from a legal </a:t>
            </a:r>
            <a:r>
              <a:rPr kumimoji="0" lang="en-US" sz="2000" u="none" strike="noStrike" kern="1200" cap="none" spc="0" normalizeH="0" baseline="0" noProof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centre</a:t>
            </a:r>
            <a:r>
              <a:rPr kumimoji="0" lang="en-US" sz="200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venir Book" panose="02000503020000020003" pitchFamily="2" charset="0"/>
                <a:ea typeface="Helvetica" charset="0"/>
                <a:cs typeface="Helvetica" charset="0"/>
              </a:rPr>
              <a:t> or Legal Aid. </a:t>
            </a:r>
          </a:p>
        </p:txBody>
      </p:sp>
    </p:spTree>
    <p:extLst>
      <p:ext uri="{BB962C8B-B14F-4D97-AF65-F5344CB8AC3E}">
        <p14:creationId xmlns:p14="http://schemas.microsoft.com/office/powerpoint/2010/main" val="1989495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45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0063" y="2292534"/>
            <a:ext cx="10167937" cy="2406466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 of today’s webinar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of fringe lending and financial abuse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Regulated credit: Payday Loans and Personal Loans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Unregulated credit: Buy Now Pay Later and wage advances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Getting an outcome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Policy, law reform and capacity building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Questions and further resources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5027A03-EEB8-F74B-92E5-467C442E3576}"/>
              </a:ext>
            </a:extLst>
          </p:cNvPr>
          <p:cNvSpPr txBox="1">
            <a:spLocks/>
          </p:cNvSpPr>
          <p:nvPr/>
        </p:nvSpPr>
        <p:spPr>
          <a:xfrm>
            <a:off x="112713" y="5978065"/>
            <a:ext cx="11934825" cy="75406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cs typeface="Helvetica" charset="0"/>
              </a:rPr>
              <a:t>RESOURCES: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cs typeface="Helvetica" charset="0"/>
                <a:hlinkClick r:id="rId3"/>
              </a:rPr>
              <a:t>www.rlc.org.au/training/resources/financial-abuse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0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Fringe Lending and Financial Abuse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E159C9D-F02D-5944-A636-C87996B749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695098-EDA1-BE41-83AB-4296D9212495}"/>
              </a:ext>
            </a:extLst>
          </p:cNvPr>
          <p:cNvSpPr txBox="1"/>
          <p:nvPr/>
        </p:nvSpPr>
        <p:spPr>
          <a:xfrm>
            <a:off x="7550728" y="1429222"/>
            <a:ext cx="408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Image: Susan Wilkinson on unsplash.com</a:t>
            </a:r>
          </a:p>
        </p:txBody>
      </p:sp>
    </p:spTree>
    <p:extLst>
      <p:ext uri="{BB962C8B-B14F-4D97-AF65-F5344CB8AC3E}">
        <p14:creationId xmlns:p14="http://schemas.microsoft.com/office/powerpoint/2010/main" val="355246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What is financial abuse?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1399" y="1748940"/>
            <a:ext cx="10668947" cy="43978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Financial or economic abuse is a form of domestic violence where an abuser uses money as a means to gain power and to control their partner.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>
                <a:latin typeface="Helvetica"/>
                <a:cs typeface="Helvetica"/>
              </a:rPr>
              <a:t>Domestic violence is “a pattern of abusive behaviour in an intimate relationship or other type of family relationship where one person assumes a position of power over another and causes fear… It is often referred to as a pattern of coercion and control.” (1800RESPECT)</a:t>
            </a:r>
            <a:endParaRPr lang="en-US" sz="2400">
              <a:latin typeface="Helvetica"/>
              <a:cs typeface="Helvetic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There is no single agreed </a:t>
            </a:r>
            <a:r>
              <a:rPr lang="en-US" sz="2400" i="1">
                <a:latin typeface="Helvetica"/>
                <a:cs typeface="Helvetica"/>
              </a:rPr>
              <a:t>legal </a:t>
            </a:r>
            <a:r>
              <a:rPr lang="en-US" sz="2400">
                <a:latin typeface="Helvetica"/>
                <a:cs typeface="Helvetica"/>
              </a:rPr>
              <a:t>definition of domestic violence in Australia.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1782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98E174-54C0-7C47-AB90-FEE3FE05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Helvetica"/>
                <a:cs typeface="Helvetica"/>
              </a:rPr>
              <a:t>The subtleties of financial abuse</a:t>
            </a:r>
            <a:endParaRPr lang="en-US" sz="4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0DA2C-8D38-DA47-BFFF-E94D698F4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399" y="1748940"/>
            <a:ext cx="10560176" cy="43978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Can often be disguised as financial hardship or accepted as part of traditional gendered or cultural financial arrangements.</a:t>
            </a: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Doesn't necessarily end with the relationship: consequences of financial abuse can continue for years, especially if the financial abuse has negatively impacted their credit score or eroded their financial security.</a:t>
            </a: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Helvetica"/>
                <a:cs typeface="Helvetica"/>
              </a:rPr>
              <a:t>Survivors can have no choice but to consolidate debts or take out payday loans to cover their living expenses, even years after the relationship.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3853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D60-E7BD-584F-9B8B-0CA48491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How we assist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F6062-0C1D-4D4A-AF3D-9E2F2A888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8364" y="1748940"/>
            <a:ext cx="10030692" cy="43978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Free, confidential legal advice (via telephone, Zoom, face-to-face)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Co-advice appointments with experts in family law &amp; credit / debt / consumer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Representation in eligible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Available to all people in NSW who have experienced financial abuse in an intimate partner relationship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Lawyers are trauma informed, understand safety risks and the complexities of abusive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Non-legal needs and social support referrals</a:t>
            </a:r>
          </a:p>
        </p:txBody>
      </p:sp>
    </p:spTree>
    <p:extLst>
      <p:ext uri="{BB962C8B-B14F-4D97-AF65-F5344CB8AC3E}">
        <p14:creationId xmlns:p14="http://schemas.microsoft.com/office/powerpoint/2010/main" val="155005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FD60-E7BD-584F-9B8B-0CA48491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What are fringe lenders?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F6062-0C1D-4D4A-AF3D-9E2F2A888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Buy now pay later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Wage advance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Payday lenders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Non-bank lenders</a:t>
            </a:r>
          </a:p>
        </p:txBody>
      </p:sp>
    </p:spTree>
    <p:extLst>
      <p:ext uri="{BB962C8B-B14F-4D97-AF65-F5344CB8AC3E}">
        <p14:creationId xmlns:p14="http://schemas.microsoft.com/office/powerpoint/2010/main" val="2645550400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Melbourne">
  <a:themeElements>
    <a:clrScheme name="Custom 1">
      <a:dk1>
        <a:srgbClr val="303030"/>
      </a:dk1>
      <a:lt1>
        <a:srgbClr val="FFFFFF"/>
      </a:lt1>
      <a:dk2>
        <a:srgbClr val="229CD0"/>
      </a:dk2>
      <a:lt2>
        <a:srgbClr val="FFFFFF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229CD0"/>
      </a:hlink>
      <a:folHlink>
        <a:srgbClr val="229CD0"/>
      </a:folHlink>
    </a:clrScheme>
    <a:fontScheme name="University of Melbourn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M PowerPoint template 16x9" id="{E4E72F1A-F900-4F24-AF10-CEAA15258909}" vid="{98FA2EAE-BBE2-4046-9DB6-4706523E00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C79560B79494897DBDEDB52D7DFB1" ma:contentTypeVersion="14" ma:contentTypeDescription="Create a new document." ma:contentTypeScope="" ma:versionID="606ecf9540cd3ae07c665add7a818404">
  <xsd:schema xmlns:xsd="http://www.w3.org/2001/XMLSchema" xmlns:xs="http://www.w3.org/2001/XMLSchema" xmlns:p="http://schemas.microsoft.com/office/2006/metadata/properties" xmlns:ns3="0cd092a4-c1ff-4b21-b65e-d731d3081f7e" xmlns:ns4="28e72f65-4761-4dd1-bf30-02eb3763cc2f" targetNamespace="http://schemas.microsoft.com/office/2006/metadata/properties" ma:root="true" ma:fieldsID="3124e143b77c8ea87a353228a613d092" ns3:_="" ns4:_="">
    <xsd:import namespace="0cd092a4-c1ff-4b21-b65e-d731d3081f7e"/>
    <xsd:import namespace="28e72f65-4761-4dd1-bf30-02eb3763cc2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092a4-c1ff-4b21-b65e-d731d3081f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72f65-4761-4dd1-bf30-02eb3763c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C6857F-894B-4D46-BEFD-47E559D758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C1E69C-1B78-4E73-86AE-E06BEB988B5B}">
  <ds:schemaRefs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28e72f65-4761-4dd1-bf30-02eb3763cc2f"/>
    <ds:schemaRef ds:uri="http://schemas.openxmlformats.org/package/2006/metadata/core-properties"/>
    <ds:schemaRef ds:uri="0cd092a4-c1ff-4b21-b65e-d731d3081f7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FB394F0-8717-4E19-93FB-907EAED5A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d092a4-c1ff-4b21-b65e-d731d3081f7e"/>
    <ds:schemaRef ds:uri="28e72f65-4761-4dd1-bf30-02eb3763c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Melbourne</Template>
  <TotalTime>6858</TotalTime>
  <Words>1485</Words>
  <Application>Microsoft Macintosh PowerPoint</Application>
  <PresentationFormat>Widescreen</PresentationFormat>
  <Paragraphs>222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Avenir Book</vt:lpstr>
      <vt:lpstr>Calibri</vt:lpstr>
      <vt:lpstr>Calibri Light</vt:lpstr>
      <vt:lpstr>Calibri,sans-serif</vt:lpstr>
      <vt:lpstr>Helvetica</vt:lpstr>
      <vt:lpstr>University of Melbourne</vt:lpstr>
      <vt:lpstr>Office Theme</vt:lpstr>
      <vt:lpstr>1_Office Theme</vt:lpstr>
      <vt:lpstr>PowerPoint Presentation</vt:lpstr>
      <vt:lpstr>Rebecca Campbell</vt:lpstr>
      <vt:lpstr>PowerPoint Presentation</vt:lpstr>
      <vt:lpstr>PowerPoint Presentation</vt:lpstr>
      <vt:lpstr>PowerPoint Presentation</vt:lpstr>
      <vt:lpstr>What is financial abuse?</vt:lpstr>
      <vt:lpstr>The subtleties of financial abuse</vt:lpstr>
      <vt:lpstr>How we assist</vt:lpstr>
      <vt:lpstr>What are fringe lenders?</vt:lpstr>
      <vt:lpstr>Financial abuse and fringe lending</vt:lpstr>
      <vt:lpstr>PowerPoint Presentation</vt:lpstr>
      <vt:lpstr>Regulated fringe credit</vt:lpstr>
      <vt:lpstr>Legal framework</vt:lpstr>
      <vt:lpstr>Cigno</vt:lpstr>
      <vt:lpstr>PowerPoint Presentation</vt:lpstr>
      <vt:lpstr>Unregulated fringe credit</vt:lpstr>
      <vt:lpstr>Legal framework</vt:lpstr>
      <vt:lpstr>PowerPoint Presentation</vt:lpstr>
      <vt:lpstr>Potential complaints</vt:lpstr>
      <vt:lpstr>Potential outcomes</vt:lpstr>
      <vt:lpstr>Practical tips</vt:lpstr>
      <vt:lpstr>Credit report corrections </vt:lpstr>
      <vt:lpstr>Service bans</vt:lpstr>
      <vt:lpstr>Urgent legal issues</vt:lpstr>
      <vt:lpstr>PowerPoint Presentation</vt:lpstr>
      <vt:lpstr>Sam’s story</vt:lpstr>
      <vt:lpstr> Buzz Loan</vt:lpstr>
      <vt:lpstr> LaterBuy Debt</vt:lpstr>
      <vt:lpstr>    BeforeCash Advance</vt:lpstr>
      <vt:lpstr>PowerPoint Presentation</vt:lpstr>
      <vt:lpstr>Capacity building work</vt:lpstr>
      <vt:lpstr>Policy and law reform work</vt:lpstr>
      <vt:lpstr>Current policy work</vt:lpstr>
      <vt:lpstr>PowerPoint Presentation</vt:lpstr>
      <vt:lpstr>How to contact RLC’s Financial Abuse Service NSW</vt:lpstr>
      <vt:lpstr>Before You Go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RLC</dc:creator>
  <cp:lastModifiedBy>Microsoft Office User</cp:lastModifiedBy>
  <cp:revision>408</cp:revision>
  <dcterms:created xsi:type="dcterms:W3CDTF">2018-04-17T12:20:22Z</dcterms:created>
  <dcterms:modified xsi:type="dcterms:W3CDTF">2023-04-26T08:42:24Z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0x01010000DC79560B79494897DBDEDB52D7DFB1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axKeyword">
    <vt:lpwstr/>
  </property>
  <property fmtid="{D5CDD505-2E9C-101B-9397-08002B2CF9AE}" pid="9" name="FunctionOrProject">
    <vt:lpwstr>340;#CLE, Capacity Building, Presentations|87feb7bb-97b7-4b56-a85f-e80e1c14ca29</vt:lpwstr>
  </property>
  <property fmtid="{D5CDD505-2E9C-101B-9397-08002B2CF9AE}" pid="10" name="Level5">
    <vt:lpwstr/>
  </property>
  <property fmtid="{D5CDD505-2E9C-101B-9397-08002B2CF9AE}" pid="11" name="Year">
    <vt:lpwstr>3;#2021|5eddbea2-8508-44c8-afae-e14e90b69519</vt:lpwstr>
  </property>
  <property fmtid="{D5CDD505-2E9C-101B-9397-08002B2CF9AE}" pid="12" name="Area">
    <vt:lpwstr>321;#Financial Abuse|8606a188-4b50-4866-9f5a-9ae10734966f</vt:lpwstr>
  </property>
</Properties>
</file>