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2"/>
  </p:notesMasterIdLst>
  <p:sldIdLst>
    <p:sldId id="650" r:id="rId6"/>
    <p:sldId id="651" r:id="rId7"/>
    <p:sldId id="295" r:id="rId8"/>
    <p:sldId id="419" r:id="rId9"/>
    <p:sldId id="312" r:id="rId10"/>
    <p:sldId id="406" r:id="rId11"/>
    <p:sldId id="387" r:id="rId12"/>
    <p:sldId id="407" r:id="rId13"/>
    <p:sldId id="652" r:id="rId14"/>
    <p:sldId id="653" r:id="rId15"/>
    <p:sldId id="654" r:id="rId16"/>
    <p:sldId id="415" r:id="rId17"/>
    <p:sldId id="378" r:id="rId18"/>
    <p:sldId id="468" r:id="rId19"/>
    <p:sldId id="362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29561"/>
  </p:normalViewPr>
  <p:slideViewPr>
    <p:cSldViewPr snapToGrid="0" snapToObjects="1">
      <p:cViewPr varScale="1">
        <p:scale>
          <a:sx n="33" d="100"/>
          <a:sy n="33" d="100"/>
        </p:scale>
        <p:origin x="4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108D-6F89-7F4D-AD7C-540C7FE30AA9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EDDBD-0407-D640-9915-B7DFB3D9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40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33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8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20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6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6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 dirty="0">
              <a:solidFill>
                <a:srgbClr val="000000"/>
              </a:solidFill>
              <a:latin typeface="GillSan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EDDBD-0407-D640-9915-B7DFB3D9D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4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A6FE-7A97-CF44-90D3-2DEC663C1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2309-B2D8-7340-84FA-72DFEAA2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73D6-1F41-7D45-B696-C80C42B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5113-4B57-F64F-B4F1-0704D1BC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7FBB-FA9E-3447-8E4F-19B0931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F39B-0D3C-404F-A345-CF10EC94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480B1-EB26-C64C-8E97-5F07A31A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D4F61-C455-5942-90ED-F3B9D017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74869-CC6F-7043-B919-CA191994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27EB-8833-FD4B-ABFF-BF5DD637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E0487-69C7-9E43-BC12-84B5E815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C4B09-CB8C-334A-9616-29400893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1C0F-E700-9345-9275-E1E96432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BBB0-1A93-1044-9F54-FBC9740D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3C30-BDA7-3F42-ABA0-C52CC9A0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290521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 dirty="0"/>
              <a:t>First level bullet </a:t>
            </a:r>
          </a:p>
          <a:p>
            <a:pPr lvl="2"/>
            <a:r>
              <a:rPr lang="en-AU" noProof="0" dirty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57424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b="0" i="0">
                <a:latin typeface="Avenir Book" panose="02000503020000020003" pitchFamily="2" charset="0"/>
              </a:rPr>
              <a:t>Acknowledgement</a:t>
            </a:r>
          </a:p>
          <a:p>
            <a:r>
              <a:rPr lang="en-AU" b="0" i="0">
                <a:latin typeface="Avenir Book" panose="02000503020000020003" pitchFamily="2" charset="0"/>
              </a:rPr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343589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 baseline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Presenter Name</a:t>
            </a:r>
            <a:endParaRPr lang="en-AU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Helvetica" pitchFamily="2" charset="0"/>
              </a:defRPr>
            </a:lvl1pPr>
          </a:lstStyle>
          <a:p>
            <a:pPr lvl="0"/>
            <a:r>
              <a:rPr lang="en-US"/>
              <a:t>Presenter Title or Description</a:t>
            </a:r>
          </a:p>
          <a:p>
            <a:pPr lvl="0"/>
            <a:r>
              <a:rPr lang="en-US"/>
              <a:t>Presenter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174583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1EBC-CEA8-F545-9724-C7DFBECA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5EFA-6A99-514A-99F2-B9BB7220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066D-7998-524E-BD70-8BBD6D2C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D992-45A2-2348-94CB-6A742DAE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0927-CBAA-684E-A0D4-173963C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b="0" i="0">
                <a:latin typeface="Avenir Book" panose="02000503020000020003" pitchFamily="2" charset="0"/>
              </a:rPr>
              <a:t>Acknowledgement</a:t>
            </a:r>
          </a:p>
          <a:p>
            <a:r>
              <a:rPr lang="en-AU" b="0" i="0">
                <a:latin typeface="Avenir Book" panose="02000503020000020003" pitchFamily="2" charset="0"/>
              </a:rPr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83428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5510785"/>
            <a:ext cx="12204001" cy="1347216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06" y="457200"/>
            <a:ext cx="11408408" cy="1002662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Contents/Outline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459862"/>
            <a:ext cx="9620620" cy="3747138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  <a:p>
            <a:pPr lvl="0"/>
            <a:r>
              <a:rPr lang="en-AU" noProof="0" dirty="0"/>
              <a:t>Sixth item in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88E30-3E32-264B-AC25-FC52699C4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746750"/>
            <a:ext cx="9717088" cy="874713"/>
          </a:xfrm>
        </p:spPr>
        <p:txBody>
          <a:bodyPr anchor="ctr"/>
          <a:lstStyle>
            <a:lvl1pPr algn="l">
              <a:defRPr sz="2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1" i="0" dirty="0">
                <a:latin typeface="Helvetica" pitchFamily="2" charset="0"/>
              </a:rPr>
              <a:t>Resources: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 baseline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564834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/>
              <a:t>First level bullet </a:t>
            </a:r>
          </a:p>
          <a:p>
            <a:pPr lvl="2"/>
            <a:r>
              <a:rPr lang="en-AU" noProof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3" y="1482436"/>
            <a:ext cx="10627956" cy="4835237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 marL="0" indent="-342900"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432000" indent="-324000">
              <a:spcBef>
                <a:spcPts val="1000"/>
              </a:spcBef>
              <a:spcAft>
                <a:spcPts val="1200"/>
              </a:spcAft>
              <a:defRPr sz="32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>
              <a:spcAft>
                <a:spcPts val="1200"/>
              </a:spcAft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>
              <a:spcAft>
                <a:spcPts val="1200"/>
              </a:spcAft>
              <a:defRPr sz="16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text. There are five type style levels. To access the type styles, click on the text and press the ‘Increase / Decrease List Level’ buttons in the Paragraph section of the Home ribbon.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Edit Master text style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445866"/>
            <a:ext cx="1062795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Basic Slide</a:t>
            </a:r>
          </a:p>
        </p:txBody>
      </p:sp>
    </p:spTree>
    <p:extLst>
      <p:ext uri="{BB962C8B-B14F-4D97-AF65-F5344CB8AC3E}">
        <p14:creationId xmlns:p14="http://schemas.microsoft.com/office/powerpoint/2010/main" val="95316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8983" y="1333226"/>
            <a:ext cx="10293926" cy="503986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This is where your scenario goes.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58983" y="445866"/>
            <a:ext cx="1029392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3398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31154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1243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955964"/>
            <a:ext cx="10627956" cy="4934738"/>
          </a:xfrm>
        </p:spPr>
        <p:txBody>
          <a:bodyPr anchor="ctr" anchorCtr="0"/>
          <a:lstStyle>
            <a:lvl1pPr algn="ctr">
              <a:defRPr baseline="0">
                <a:solidFill>
                  <a:srgbClr val="229CD0"/>
                </a:solidFill>
              </a:defRPr>
            </a:lvl1pPr>
          </a:lstStyle>
          <a:p>
            <a:r>
              <a:rPr lang="en-AU"/>
              <a:t>Single sentence slide (can run over multiple lines of text)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6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939071" y="512618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4320773" y="32818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4" y="1791565"/>
            <a:ext cx="3643743" cy="4448415"/>
          </a:xfrm>
        </p:spPr>
        <p:txBody>
          <a:bodyPr numCol="1" spcCol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None/>
              <a:tabLst/>
              <a:defRPr sz="40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You can put some kind of introductory or covering statement on this 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9179" y="1791565"/>
            <a:ext cx="6795359" cy="4448415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Avenir Book" panose="02000503020000020003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4"/>
            <a:ext cx="11408408" cy="976094"/>
          </a:xfrm>
        </p:spPr>
        <p:txBody>
          <a:bodyPr anchor="t" anchorCtr="0">
            <a:normAutofit/>
          </a:bodyPr>
          <a:lstStyle>
            <a:lvl1pPr algn="ctr">
              <a:defRPr sz="54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Split Layout Slide</a:t>
            </a:r>
          </a:p>
        </p:txBody>
      </p:sp>
    </p:spTree>
    <p:extLst>
      <p:ext uri="{BB962C8B-B14F-4D97-AF65-F5344CB8AC3E}">
        <p14:creationId xmlns:p14="http://schemas.microsoft.com/office/powerpoint/2010/main" val="28814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100-0922-2F48-BA30-16E351A1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B1B2-B59A-B94E-A3E4-73E8749D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3D78-378C-9B48-8D87-6135F4E7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7AD3-196A-584A-AB0E-91500B30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F5FF-3CA2-744C-8829-449D345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6"/>
            <a:ext cx="5721926" cy="4852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b="0" i="0"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3655550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090863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247064"/>
            <a:ext cx="4476907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5673265"/>
            <a:ext cx="11934825" cy="75406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Avenir Book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 for this workshop: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2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5"/>
            <a:ext cx="5721926" cy="5582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 b="0" i="0"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4136813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0" i="0" dirty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572126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728327"/>
            <a:ext cx="4476907" cy="107891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9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83847" y="-2200487"/>
            <a:ext cx="11258974" cy="11258974"/>
          </a:xfrm>
          <a:prstGeom prst="ellipse">
            <a:avLst/>
          </a:prstGeom>
          <a:solidFill>
            <a:srgbClr val="229CD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3443347"/>
            <a:ext cx="11934825" cy="75406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/training/resources/police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7592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>
                <a:solidFill>
                  <a:schemeClr val="tx1">
                    <a:lumMod val="90000"/>
                    <a:lumOff val="10000"/>
                  </a:schemeClr>
                </a:solidFill>
                <a:latin typeface="Avenir Book" panose="02000503020000020003" pitchFamily="2" charset="0"/>
                <a:ea typeface="Helvetica" charset="0"/>
                <a:cs typeface="Helvetica" charset="0"/>
              </a:rPr>
              <a:t>Resources for this workshop:</a:t>
            </a:r>
          </a:p>
        </p:txBody>
      </p:sp>
    </p:spTree>
    <p:extLst>
      <p:ext uri="{BB962C8B-B14F-4D97-AF65-F5344CB8AC3E}">
        <p14:creationId xmlns:p14="http://schemas.microsoft.com/office/powerpoint/2010/main" val="2305830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2916" y="3587807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Before You Go</a:t>
            </a:r>
          </a:p>
        </p:txBody>
      </p:sp>
    </p:spTree>
    <p:extLst>
      <p:ext uri="{BB962C8B-B14F-4D97-AF65-F5344CB8AC3E}">
        <p14:creationId xmlns:p14="http://schemas.microsoft.com/office/powerpoint/2010/main" val="4063441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/>
              <a:t>We Can Come To You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057116" y="4465769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508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AU" noProof="0">
              <a:solidFill>
                <a:srgbClr val="229C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886021" y="2921165"/>
            <a:ext cx="7434468" cy="101566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AU" sz="6000" b="0" i="0" kern="1200">
                <a:solidFill>
                  <a:schemeClr val="bg1"/>
                </a:solidFill>
                <a:latin typeface="Avenir Book" panose="02000503020000020003" pitchFamily="2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60325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340350" y="-177801"/>
            <a:ext cx="16478250" cy="16478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5" y="5403158"/>
            <a:ext cx="4122834" cy="11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7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Char char="•"/>
              <a:tabLst/>
              <a:defRPr sz="3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2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395066"/>
            <a:ext cx="10888182" cy="887360"/>
          </a:xfrm>
        </p:spPr>
        <p:txBody>
          <a:bodyPr/>
          <a:lstStyle>
            <a:lvl1pPr algn="ctr">
              <a:defRPr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Slide With Two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469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</p:spTree>
    <p:extLst>
      <p:ext uri="{BB962C8B-B14F-4D97-AF65-F5344CB8AC3E}">
        <p14:creationId xmlns:p14="http://schemas.microsoft.com/office/powerpoint/2010/main" val="2029476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01" y="1532415"/>
            <a:ext cx="10296000" cy="4459190"/>
          </a:xfrm>
        </p:spPr>
        <p:txBody>
          <a:bodyPr numCol="2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i="0">
                <a:latin typeface="Avenir Book" panose="02000503020000020003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57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4E36-806D-634D-A9D9-8872502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0842-E5FF-334C-8E18-82A4FB2D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7338-8895-3749-A41C-69531C2D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53CF-17FC-DE43-9863-69D65BE3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4EBFF-ACB4-7B48-ACAC-CBFA87D5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81B3-87B9-9944-8F2B-EC8675F1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1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01" y="1532415"/>
            <a:ext cx="10296000" cy="4459189"/>
          </a:xfrm>
        </p:spPr>
        <p:txBody>
          <a:bodyPr numCol="3" spcCol="360000"/>
          <a:lstStyle>
            <a:lvl1pPr>
              <a:defRPr sz="2800" b="0" i="0">
                <a:latin typeface="Avenir Book" panose="02000503020000020003" pitchFamily="2" charset="0"/>
              </a:defRPr>
            </a:lvl1pPr>
            <a:lvl2pPr>
              <a:defRPr sz="2800" b="0" i="0">
                <a:latin typeface="Avenir Book" panose="02000503020000020003" pitchFamily="2" charset="0"/>
              </a:defRPr>
            </a:lvl2pPr>
            <a:lvl3pPr>
              <a:defRPr sz="2800" b="0" i="0">
                <a:latin typeface="Avenir Book" panose="02000503020000020003" pitchFamily="2" charset="0"/>
              </a:defRPr>
            </a:lvl3pPr>
            <a:lvl4pPr>
              <a:defRPr sz="2800" b="0" i="0">
                <a:latin typeface="Avenir Book" panose="02000503020000020003" pitchFamily="2" charset="0"/>
              </a:defRPr>
            </a:lvl4pPr>
            <a:lvl5pPr>
              <a:defRPr sz="2800"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225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0"/>
            <a:ext cx="5910258" cy="6869505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  <a:gd name="connsiteX0" fmla="*/ 0 w 5910258"/>
              <a:gd name="connsiteY0" fmla="*/ 0 h 6869505"/>
              <a:gd name="connsiteX1" fmla="*/ 4311112 w 5910258"/>
              <a:gd name="connsiteY1" fmla="*/ 0 h 6869505"/>
              <a:gd name="connsiteX2" fmla="*/ 5910258 w 5910258"/>
              <a:gd name="connsiteY2" fmla="*/ 6869505 h 6869505"/>
              <a:gd name="connsiteX3" fmla="*/ 0 w 5910258"/>
              <a:gd name="connsiteY3" fmla="*/ 6857998 h 6869505"/>
              <a:gd name="connsiteX4" fmla="*/ 0 w 5910258"/>
              <a:gd name="connsiteY4" fmla="*/ 0 h 68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258" h="6869505">
                <a:moveTo>
                  <a:pt x="0" y="0"/>
                </a:moveTo>
                <a:lnTo>
                  <a:pt x="4311112" y="0"/>
                </a:lnTo>
                <a:lnTo>
                  <a:pt x="5910258" y="6869505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0" i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0555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0132" y="-1564617"/>
            <a:ext cx="10290288" cy="10287762"/>
          </a:xfrm>
          <a:prstGeom prst="ellipse">
            <a:avLst/>
          </a:prstGeom>
          <a:solidFill>
            <a:srgbClr val="229CD0"/>
          </a:solidFill>
        </p:spPr>
        <p:txBody>
          <a:bodyPr vert="horz" wrap="square" lIns="720000" tIns="720000" rIns="2520000" bIns="720000" anchor="ctr" anchorCtr="1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995425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6/4/22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19045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6/4/22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29089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6/4/22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176502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>
            <a:lvl1pPr>
              <a:defRPr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6/4/22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56741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6pPr>
            <a:lvl7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7pPr>
            <a:lvl8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6pPr>
            <a:lvl7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7pPr>
            <a:lvl8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8pPr>
            <a:lvl9pPr>
              <a:defRPr sz="2000" b="0" i="0">
                <a:solidFill>
                  <a:schemeClr val="tx2"/>
                </a:solidFill>
                <a:latin typeface="Avenir Book" panose="02000503020000020003" pitchFamily="2" charset="0"/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5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E2EB-EC72-974D-A180-F2B1638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445F6-A5A3-BF4B-ACD1-D070B2D1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1D35-56C4-2045-A4B5-577DDCD7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E3973-B403-FF4E-ADF2-238A89972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475FF-9192-4B4B-8853-642CBE93E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76713-FDB5-9C49-B3D9-C25BBA9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571C2-3940-FC42-ADA0-E331E278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2B91A-FBFE-9449-81A1-CE5B5BA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59FF-22B9-6748-A5CF-C8E436AC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DCD9A-1F51-9249-87AE-BCCA7143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B62A4-725E-E343-999F-A352E0A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979BF-B85E-B54D-95A5-C5C171C5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35312-B4F1-9249-A0B4-EC8057D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4BFC8-F28E-674D-907A-429AE2E7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96203-0B55-814B-8A44-120A0BF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69BE-8B1D-CE45-8050-DCEAC7E8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4586-675B-8145-BF55-0B3E50CF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93753-F283-644E-8F2A-B2E38CDBA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CC18-19D1-BD45-84FF-E6E15C58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69123-4FED-6546-886A-6189D65C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7191B-CDA9-D844-9D25-A432D15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D816-E7AA-B54F-9A36-2DB97906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2860-3115-784D-8D41-A7A03F51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1D0BB-720B-0342-9A10-1DBD7EE72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28010-5659-9D49-A8E1-B371D4ED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8AD64-2E40-0840-8CC9-4AA39C62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2AEA-5E58-664B-984D-4972D4D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64865-48B6-F146-8ABA-DE76E70D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DF49-D0F9-7548-B3A6-84F23FF7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885D-616A-4C40-BCAB-BC0B4EF4C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662E-597D-9749-A6CA-4982C8278E36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DD851-26E3-A040-8867-AFEB0432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F638-FEF0-3F45-AE44-8A32D1D74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71" r:id="rId14"/>
    <p:sldLayoutId id="2147483705" r:id="rId15"/>
    <p:sldLayoutId id="2147483706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4458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301" y="1557815"/>
            <a:ext cx="10300501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8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rgbClr val="229CD0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lc.org.au/training/resources/financial-abus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alsintake@rlc.org.a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rlc.org.au/fa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education@rlc.org.a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1DBEED-DD08-EF44-8C8D-81F1056BB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4800" dirty="0">
                <a:latin typeface="Avenir Book" panose="02000503020000020003" pitchFamily="2" charset="0"/>
                <a:cs typeface="Arial"/>
              </a:rPr>
              <a:t>Resolving financial abuse legal issues:  </a:t>
            </a:r>
            <a:br>
              <a:rPr lang="en-AU" sz="4800" dirty="0">
                <a:latin typeface="Avenir Book" panose="02000503020000020003" pitchFamily="2" charset="0"/>
                <a:cs typeface="Arial"/>
              </a:rPr>
            </a:br>
            <a:br>
              <a:rPr lang="en-AU" sz="4800" dirty="0">
                <a:latin typeface="Avenir Book" panose="02000503020000020003" pitchFamily="2" charset="0"/>
                <a:cs typeface="Arial"/>
              </a:rPr>
            </a:br>
            <a:r>
              <a:rPr lang="en-AU" sz="4800" b="1" dirty="0">
                <a:cs typeface="Arial"/>
              </a:rPr>
              <a:t>Financial Control After Separation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860F8-F66D-B64F-B9CA-3DDFDCCC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4C77-D390-48B5-B70C-23320A11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Financial abuse and the requirements under the Federal Circuit and Family Court Rules </a:t>
            </a:r>
            <a:br>
              <a:rPr lang="en-US" sz="5400"/>
            </a:b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FD2B-9B5E-4BA9-9391-CC21CEBEA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Genuine steps requirement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Alternative Dispute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Pre-action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Exemptions</a:t>
            </a:r>
          </a:p>
        </p:txBody>
      </p:sp>
    </p:spTree>
    <p:extLst>
      <p:ext uri="{BB962C8B-B14F-4D97-AF65-F5344CB8AC3E}">
        <p14:creationId xmlns:p14="http://schemas.microsoft.com/office/powerpoint/2010/main" val="104268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0C1C-2639-466A-B713-C9E922CF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/>
              <a:t>Interim and Final Orders that can be sought</a:t>
            </a:r>
            <a:br>
              <a:rPr lang="en-US" sz="5400"/>
            </a:b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504E-0A12-4DD6-9836-4E472C06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Injunctions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Sole use of motor vehicle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Exclusive use of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Spousal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Property Orders</a:t>
            </a:r>
          </a:p>
        </p:txBody>
      </p:sp>
    </p:spTree>
    <p:extLst>
      <p:ext uri="{BB962C8B-B14F-4D97-AF65-F5344CB8AC3E}">
        <p14:creationId xmlns:p14="http://schemas.microsoft.com/office/powerpoint/2010/main" val="308202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1275644"/>
            <a:ext cx="5443537" cy="2291645"/>
          </a:xfrm>
        </p:spPr>
        <p:txBody>
          <a:bodyPr/>
          <a:lstStyle/>
          <a:p>
            <a:r>
              <a:rPr lang="en-US">
                <a:cs typeface="Arial"/>
              </a:rPr>
              <a:t>4</a:t>
            </a:r>
            <a:r>
              <a:rPr lang="en-US">
                <a:latin typeface="Avenir Book" panose="02000503020000020003" pitchFamily="2" charset="0"/>
                <a:cs typeface="Arial"/>
              </a:rPr>
              <a:t>. Questions and further resources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0063" y="3949925"/>
            <a:ext cx="6178928" cy="16455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Maria </a:t>
            </a:r>
            <a:r>
              <a:rPr lang="en-US" sz="2400" err="1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Monastiriotis</a:t>
            </a:r>
            <a:b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</a:br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Accredited Family Law Specialist</a:t>
            </a:r>
            <a:b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</a:br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Financial Abuse Service NSW</a:t>
            </a:r>
            <a:endParaRPr lang="en-US" sz="24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</a:rPr>
              <a:t>Redfern Legal Centre</a:t>
            </a:r>
          </a:p>
          <a:p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algn="ctr"/>
            <a:r>
              <a:rPr lang="en-US" sz="3200">
                <a:latin typeface="Avenir Book" panose="02000503020000020003" pitchFamily="2" charset="0"/>
              </a:rPr>
              <a:t>RESOURCES: </a:t>
            </a:r>
            <a:r>
              <a:rPr lang="en-US" sz="3200">
                <a:latin typeface="Avenir Book" panose="02000503020000020003" pitchFamily="2" charset="0"/>
                <a:hlinkClick r:id="rId3"/>
              </a:rPr>
              <a:t>www.rlc.org.au/training/resources/financial-abuse</a:t>
            </a:r>
            <a:endParaRPr lang="en-US" sz="32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6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96D5-BCE8-4246-AD1E-26C5462B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924A2-C5BD-E841-894D-D19739893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/>
              <a:t>Redfern Legal Centre’s Financial Abuse Fact Sheets: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10 Steps to Follow When you Separate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Property Settlement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Spousal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Child Support</a:t>
            </a:r>
          </a:p>
          <a:p>
            <a:r>
              <a:rPr lang="en-US" sz="2400">
                <a:latin typeface="Avenir Book" panose="02000503020000020003" pitchFamily="2" charset="0"/>
                <a:hlinkClick r:id="rId2"/>
              </a:rPr>
              <a:t>www.rlc.org.au/training/resources/financial-abuse</a:t>
            </a:r>
            <a:endParaRPr lang="en-US" sz="24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2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B870-FCCC-4045-842A-E1A875CE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contact RLC’s</a:t>
            </a:r>
            <a:br>
              <a:rPr lang="en-US"/>
            </a:br>
            <a:r>
              <a:rPr lang="en-US"/>
              <a:t>Financial Abuse Service NSW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3DBFF-6897-F245-98CB-C94CFCFE0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/>
              <a:t>*** NSW clients only ***</a:t>
            </a:r>
            <a:endParaRPr lang="en-US" b="1"/>
          </a:p>
          <a:p>
            <a:pPr marL="514350" indent="-514350">
              <a:buAutoNum type="arabicPeriod"/>
            </a:pPr>
            <a:r>
              <a:rPr lang="en-US"/>
              <a:t>Call us: 0481 730 344</a:t>
            </a:r>
          </a:p>
          <a:p>
            <a:pPr marL="514350" indent="-514350">
              <a:buAutoNum type="arabicPeriod"/>
            </a:pPr>
            <a:r>
              <a:rPr lang="en-US"/>
              <a:t>Email us: </a:t>
            </a:r>
            <a:r>
              <a:rPr lang="en-US">
                <a:hlinkClick r:id="rId3"/>
              </a:rPr>
              <a:t>falsintake@rlc.org.au</a:t>
            </a:r>
            <a:r>
              <a:rPr lang="en-US"/>
              <a:t> </a:t>
            </a:r>
          </a:p>
          <a:p>
            <a:pPr marL="514350" indent="-514350">
              <a:buAutoNum type="arabicPeriod"/>
            </a:pPr>
            <a:r>
              <a:rPr lang="en-US"/>
              <a:t>Complete our online form: </a:t>
            </a:r>
            <a:r>
              <a:rPr lang="en-AU">
                <a:hlinkClick r:id="rId4"/>
              </a:rPr>
              <a:t>https://rlc.org.au/fals</a:t>
            </a:r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67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venir Book" panose="02000503020000020003" pitchFamily="2" charset="0"/>
                <a:cs typeface="Arial"/>
              </a:rPr>
              <a:t>Before You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301" y="2005262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Your feedback helps us improve our training.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Please stay with us for another 60 seconds</a:t>
            </a:r>
            <a:r>
              <a:rPr kumimoji="0" lang="is-I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…</a:t>
            </a:r>
            <a:endParaRPr kumimoji="0" lang="en-US" sz="36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205" y="3587806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Training: </a:t>
            </a: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3"/>
              </a:rPr>
              <a:t>rlc.org.au/training</a:t>
            </a:r>
            <a:endParaRPr kumimoji="0" lang="en-US" sz="27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Enquiries: Nick Manning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4"/>
              </a:rPr>
              <a:t>education@rlc.org.au</a:t>
            </a:r>
            <a:endParaRPr kumimoji="0" lang="en-US" sz="27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01" y="5838046"/>
            <a:ext cx="102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This workshop is a guide to the law in Australia. It is not a substitute for legal advice. If you have a legal problem, seek legal advice from a legal </a:t>
            </a:r>
            <a:r>
              <a:rPr kumimoji="0" lang="en-US" sz="2000" u="none" strike="noStrike" kern="1200" cap="none" spc="0" normalizeH="0" baseline="0" noProof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centre</a:t>
            </a:r>
            <a:r>
              <a: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 or Legal Aid. </a:t>
            </a:r>
          </a:p>
        </p:txBody>
      </p:sp>
    </p:spTree>
    <p:extLst>
      <p:ext uri="{BB962C8B-B14F-4D97-AF65-F5344CB8AC3E}">
        <p14:creationId xmlns:p14="http://schemas.microsoft.com/office/powerpoint/2010/main" val="198949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5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2546EC-3652-430F-8293-2AF8E5E65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8429" y="3514724"/>
            <a:ext cx="10384516" cy="2533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Helvetica"/>
                <a:cs typeface="Helvetica"/>
              </a:rPr>
              <a:t>Accredited Family Law Specialist</a:t>
            </a:r>
            <a:br>
              <a:rPr lang="en-GB" dirty="0">
                <a:latin typeface="Helvetica"/>
                <a:cs typeface="Helvetica"/>
              </a:rPr>
            </a:br>
            <a:r>
              <a:rPr lang="en-GB" dirty="0">
                <a:latin typeface="Helvetica"/>
                <a:cs typeface="Helvetica"/>
              </a:rPr>
              <a:t>Financial Abuse Service NSW</a:t>
            </a:r>
          </a:p>
          <a:p>
            <a:pPr marL="0" indent="0">
              <a:buNone/>
            </a:pPr>
            <a:r>
              <a:rPr lang="en-GB" dirty="0">
                <a:latin typeface="Helvetica"/>
                <a:cs typeface="Helvetica"/>
              </a:rPr>
              <a:t>Redfern Legal Centre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57E81AA-1008-417C-92EF-619C7BBF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29" y="2436514"/>
            <a:ext cx="10360132" cy="107821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Helvetica"/>
                <a:cs typeface="Helvetica"/>
              </a:rPr>
              <a:t>Maria Monastiriotis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806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10167937" cy="2406466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Quick refresher: What is Financial Abuse?</a:t>
            </a:r>
          </a:p>
          <a:p>
            <a:pPr marL="457200" indent="-457200">
              <a:buAutoNum type="arabicPeriod"/>
            </a:pPr>
            <a:r>
              <a:rPr lang="en-US" sz="3200" dirty="0"/>
              <a:t>Preparing for Separation</a:t>
            </a:r>
          </a:p>
          <a:p>
            <a:pPr marL="457200" indent="-457200">
              <a:buAutoNum type="arabicPeriod"/>
            </a:pPr>
            <a:r>
              <a:rPr lang="en-US" sz="3200" dirty="0"/>
              <a:t>After Separation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Financial abuse and the requirements under the Federal Circuit and Family Court Rules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Interim and Final Orders that can be sought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Questions and further resources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RLC Safety First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5027A03-EEB8-F74B-92E5-467C442E3576}"/>
              </a:ext>
            </a:extLst>
          </p:cNvPr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algn="ctr"/>
            <a:r>
              <a:rPr lang="en-US" sz="3200" dirty="0">
                <a:latin typeface="Avenir Book" panose="02000503020000020003" pitchFamily="2" charset="0"/>
              </a:rPr>
              <a:t>RESOURCES: </a:t>
            </a:r>
            <a:r>
              <a:rPr lang="en-US" sz="3200" dirty="0">
                <a:latin typeface="Avenir Book" panose="02000503020000020003" pitchFamily="2" charset="0"/>
                <a:hlinkClick r:id="rId3"/>
              </a:rPr>
              <a:t>www.rlc.org.au/training/resources/financial-abuse</a:t>
            </a: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0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financial abuse?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668947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  <a:cs typeface="Helvetica"/>
              </a:rPr>
              <a:t>Financial or economic abuse is a form of domestic violence where an abuser uses money as a means to gain power and to control their partner.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Avenir Book" panose="02000503020000020003" pitchFamily="2" charset="0"/>
                <a:cs typeface="Helvetica"/>
              </a:rPr>
              <a:t>Domestic violence is “a pattern of abusive behaviour in an intimate relationship or other type of family relationship where one person assumes a position of power over another and causes fear… It is often referred to as a pattern of coercion and control.” (1800RESPECT)</a:t>
            </a:r>
            <a:endParaRPr lang="en-US" sz="2400" dirty="0">
              <a:latin typeface="Avenir Book" panose="02000503020000020003" pitchFamily="2" charset="0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  <a:cs typeface="Helvetica"/>
              </a:rPr>
              <a:t>There is no single agreed legal definition of domestic violence in Australia.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2070" y="470263"/>
            <a:ext cx="11456124" cy="5734594"/>
          </a:xfrm>
        </p:spPr>
        <p:txBody>
          <a:bodyPr/>
          <a:lstStyle/>
          <a:p>
            <a:pPr algn="ctr"/>
            <a:r>
              <a:rPr lang="en-US" sz="9600"/>
              <a:t>Safety is our </a:t>
            </a:r>
          </a:p>
          <a:p>
            <a:pPr algn="ctr"/>
            <a:r>
              <a:rPr lang="en-US" sz="9600"/>
              <a:t>first priority.</a:t>
            </a:r>
            <a:endParaRPr lang="en-US" sz="9600" b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3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0AB6-16CB-494D-9F4F-02F8C718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venir Book" panose="02000503020000020003" pitchFamily="2" charset="0"/>
              </a:rPr>
              <a:t>Preparing for Separation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0D790-4AE6-9D4B-9558-60FB48D24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1748939"/>
            <a:ext cx="9976220" cy="458362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venir Book" panose="02000503020000020003" pitchFamily="2" charset="0"/>
              </a:rPr>
              <a:t>Safety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venir Book" panose="02000503020000020003" pitchFamily="2" charset="0"/>
              </a:rPr>
              <a:t>Financial and other important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venir Book" panose="02000503020000020003" pitchFamily="2" charset="0"/>
              </a:rPr>
              <a:t>Open bank account and redirect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venir Book" panose="02000503020000020003" pitchFamily="2" charset="0"/>
              </a:rPr>
              <a:t>Passwords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venir Book" panose="02000503020000020003" pitchFamily="2" charset="0"/>
              </a:rPr>
              <a:t>Nominated Beneficiaries in superannuation and insurance, wills and Power of Attorney</a:t>
            </a:r>
          </a:p>
        </p:txBody>
      </p:sp>
    </p:spTree>
    <p:extLst>
      <p:ext uri="{BB962C8B-B14F-4D97-AF65-F5344CB8AC3E}">
        <p14:creationId xmlns:p14="http://schemas.microsoft.com/office/powerpoint/2010/main" val="171245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can I take with me?</a:t>
            </a:r>
          </a:p>
          <a:p>
            <a:endParaRPr lang="en-US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136FF034-0673-EF48-9A78-7174807F3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40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0AB6-16CB-494D-9F4F-02F8C718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venir Book" panose="02000503020000020003" pitchFamily="2" charset="0"/>
              </a:rPr>
              <a:t>After Separation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0D790-4AE6-9D4B-9558-60FB48D24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1748939"/>
            <a:ext cx="9976220" cy="47824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venir Book" panose="02000503020000020003" pitchFamily="2" charset="0"/>
              </a:rPr>
              <a:t>Joint bank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venir Book" panose="02000503020000020003" pitchFamily="2" charset="0"/>
              </a:rPr>
              <a:t>Redraw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venir Book" panose="02000503020000020003" pitchFamily="2" charset="0"/>
              </a:rPr>
              <a:t>Communicating with banks and other financial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venir Book" panose="02000503020000020003" pitchFamily="2" charset="0"/>
              </a:rPr>
              <a:t>Centrelink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venir Book" panose="02000503020000020003" pitchFamily="2" charset="0"/>
              </a:rPr>
              <a:t>Child Support Assessment</a:t>
            </a:r>
          </a:p>
        </p:txBody>
      </p:sp>
    </p:spTree>
    <p:extLst>
      <p:ext uri="{BB962C8B-B14F-4D97-AF65-F5344CB8AC3E}">
        <p14:creationId xmlns:p14="http://schemas.microsoft.com/office/powerpoint/2010/main" val="158064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ity of Melbourne">
  <a:themeElements>
    <a:clrScheme name="Custom 1">
      <a:dk1>
        <a:srgbClr val="303030"/>
      </a:dk1>
      <a:lt1>
        <a:srgbClr val="FFFFFF"/>
      </a:lt1>
      <a:dk2>
        <a:srgbClr val="229CD0"/>
      </a:dk2>
      <a:lt2>
        <a:srgbClr val="FFFFFF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229CD0"/>
      </a:hlink>
      <a:folHlink>
        <a:srgbClr val="229CD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16x9" id="{E4E72F1A-F900-4F24-AF10-CEAA15258909}" vid="{98FA2EAE-BBE2-4046-9DB6-4706523E00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182A8CA1C1043903A35C646309D61" ma:contentTypeVersion="13" ma:contentTypeDescription="Create a new document." ma:contentTypeScope="" ma:versionID="ecbf7d186a7293b1a15a6ed2aeecac5d">
  <xsd:schema xmlns:xsd="http://www.w3.org/2001/XMLSchema" xmlns:xs="http://www.w3.org/2001/XMLSchema" xmlns:p="http://schemas.microsoft.com/office/2006/metadata/properties" xmlns:ns2="71f8b624-1e94-4f50-8c4a-ab241149889c" xmlns:ns3="b27f5642-a4b9-4f16-b4eb-293a758c14ac" targetNamespace="http://schemas.microsoft.com/office/2006/metadata/properties" ma:root="true" ma:fieldsID="a4de762c534e1607d0388eee2341eda2" ns2:_="" ns3:_="">
    <xsd:import namespace="71f8b624-1e94-4f50-8c4a-ab241149889c"/>
    <xsd:import namespace="b27f5642-a4b9-4f16-b4eb-293a758c14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8b624-1e94-4f50-8c4a-ab2411498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f5642-a4b9-4f16-b4eb-293a758c1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44051-DFDB-41BF-8E6A-B787263D1C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8400C-4D4B-4503-9299-7F2E0E0940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238EEC-BBF5-43B1-9DA4-7CBAA3D27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8b624-1e94-4f50-8c4a-ab241149889c"/>
    <ds:schemaRef ds:uri="b27f5642-a4b9-4f16-b4eb-293a758c1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490</Words>
  <Application>Microsoft Macintosh PowerPoint</Application>
  <PresentationFormat>Widescreen</PresentationFormat>
  <Paragraphs>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GillSansMT</vt:lpstr>
      <vt:lpstr>Helvetica</vt:lpstr>
      <vt:lpstr>Office Theme</vt:lpstr>
      <vt:lpstr>University of Melbourne</vt:lpstr>
      <vt:lpstr>PowerPoint Presentation</vt:lpstr>
      <vt:lpstr>Maria Monastiriotis</vt:lpstr>
      <vt:lpstr>PowerPoint Presentation</vt:lpstr>
      <vt:lpstr>PowerPoint Presentation</vt:lpstr>
      <vt:lpstr>What is financial abuse?</vt:lpstr>
      <vt:lpstr>PowerPoint Presentation</vt:lpstr>
      <vt:lpstr>Preparing for Separation</vt:lpstr>
      <vt:lpstr>PowerPoint Presentation</vt:lpstr>
      <vt:lpstr>After Separation</vt:lpstr>
      <vt:lpstr>Financial abuse and the requirements under the Federal Circuit and Family Court Rules  </vt:lpstr>
      <vt:lpstr>Interim and Final Orders that can be sought </vt:lpstr>
      <vt:lpstr>PowerPoint Presentation</vt:lpstr>
      <vt:lpstr>Resources</vt:lpstr>
      <vt:lpstr>How to contact RLC’s Financial Abuse Service NSW</vt:lpstr>
      <vt:lpstr>Before You Go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Nick Manning</cp:lastModifiedBy>
  <cp:revision>64</cp:revision>
  <dcterms:created xsi:type="dcterms:W3CDTF">2020-05-26T00:43:34Z</dcterms:created>
  <dcterms:modified xsi:type="dcterms:W3CDTF">2022-04-05T23:16:45Z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0x0101004C5182A8CA1C1043903A35C646309D61</vt:lpwstr>
  </property>
</Properties>
</file>