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4" r:id="rId5"/>
  </p:sldMasterIdLst>
  <p:notesMasterIdLst>
    <p:notesMasterId r:id="rId38"/>
  </p:notesMasterIdLst>
  <p:sldIdLst>
    <p:sldId id="650" r:id="rId6"/>
    <p:sldId id="651" r:id="rId7"/>
    <p:sldId id="295" r:id="rId8"/>
    <p:sldId id="419" r:id="rId9"/>
    <p:sldId id="312" r:id="rId10"/>
    <p:sldId id="655" r:id="rId11"/>
    <p:sldId id="675" r:id="rId12"/>
    <p:sldId id="407" r:id="rId13"/>
    <p:sldId id="654" r:id="rId14"/>
    <p:sldId id="656" r:id="rId15"/>
    <p:sldId id="658" r:id="rId16"/>
    <p:sldId id="659" r:id="rId17"/>
    <p:sldId id="660" r:id="rId18"/>
    <p:sldId id="661" r:id="rId19"/>
    <p:sldId id="676" r:id="rId20"/>
    <p:sldId id="662" r:id="rId21"/>
    <p:sldId id="663" r:id="rId22"/>
    <p:sldId id="664" r:id="rId23"/>
    <p:sldId id="665" r:id="rId24"/>
    <p:sldId id="666" r:id="rId25"/>
    <p:sldId id="668" r:id="rId26"/>
    <p:sldId id="669" r:id="rId27"/>
    <p:sldId id="667" r:id="rId28"/>
    <p:sldId id="670" r:id="rId29"/>
    <p:sldId id="671" r:id="rId30"/>
    <p:sldId id="672" r:id="rId31"/>
    <p:sldId id="673" r:id="rId32"/>
    <p:sldId id="674" r:id="rId33"/>
    <p:sldId id="415" r:id="rId34"/>
    <p:sldId id="468" r:id="rId35"/>
    <p:sldId id="362" r:id="rId36"/>
    <p:sldId id="3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01"/>
    <p:restoredTop sz="72181"/>
  </p:normalViewPr>
  <p:slideViewPr>
    <p:cSldViewPr snapToGrid="0" snapToObjects="1">
      <p:cViewPr varScale="1">
        <p:scale>
          <a:sx n="137" d="100"/>
          <a:sy n="137" d="100"/>
        </p:scale>
        <p:origin x="1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D108D-6F89-7F4D-AD7C-540C7FE30AA9}" type="datetimeFigureOut">
              <a:rPr lang="en-US" smtClean="0"/>
              <a:t>6/8/22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EDDBD-0407-D640-9915-B7DFB3D9D652}" type="slidenum">
              <a:rPr lang="en-US" smtClean="0"/>
              <a:t>‹#›</a:t>
            </a:fld>
            <a:endParaRPr lang="en-US"/>
          </a:p>
        </p:txBody>
      </p:sp>
    </p:spTree>
    <p:extLst>
      <p:ext uri="{BB962C8B-B14F-4D97-AF65-F5344CB8AC3E}">
        <p14:creationId xmlns:p14="http://schemas.microsoft.com/office/powerpoint/2010/main" val="314720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dirty="0"/>
          </a:p>
        </p:txBody>
      </p:sp>
    </p:spTree>
    <p:extLst>
      <p:ext uri="{BB962C8B-B14F-4D97-AF65-F5344CB8AC3E}">
        <p14:creationId xmlns:p14="http://schemas.microsoft.com/office/powerpoint/2010/main" val="271340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10</a:t>
            </a:fld>
            <a:endParaRPr lang="en-US"/>
          </a:p>
        </p:txBody>
      </p:sp>
    </p:spTree>
    <p:extLst>
      <p:ext uri="{BB962C8B-B14F-4D97-AF65-F5344CB8AC3E}">
        <p14:creationId xmlns:p14="http://schemas.microsoft.com/office/powerpoint/2010/main" val="152410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0CEDDBD-0407-D640-9915-B7DFB3D9D652}" type="slidenum">
              <a:rPr lang="en-US" smtClean="0"/>
              <a:t>11</a:t>
            </a:fld>
            <a:endParaRPr lang="en-US"/>
          </a:p>
        </p:txBody>
      </p:sp>
    </p:spTree>
    <p:extLst>
      <p:ext uri="{BB962C8B-B14F-4D97-AF65-F5344CB8AC3E}">
        <p14:creationId xmlns:p14="http://schemas.microsoft.com/office/powerpoint/2010/main" val="13831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12</a:t>
            </a:fld>
            <a:endParaRPr lang="en-US"/>
          </a:p>
        </p:txBody>
      </p:sp>
    </p:spTree>
    <p:extLst>
      <p:ext uri="{BB962C8B-B14F-4D97-AF65-F5344CB8AC3E}">
        <p14:creationId xmlns:p14="http://schemas.microsoft.com/office/powerpoint/2010/main" val="367200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13</a:t>
            </a:fld>
            <a:endParaRPr lang="en-US"/>
          </a:p>
        </p:txBody>
      </p:sp>
    </p:spTree>
    <p:extLst>
      <p:ext uri="{BB962C8B-B14F-4D97-AF65-F5344CB8AC3E}">
        <p14:creationId xmlns:p14="http://schemas.microsoft.com/office/powerpoint/2010/main" val="3448519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14</a:t>
            </a:fld>
            <a:endParaRPr lang="en-US"/>
          </a:p>
        </p:txBody>
      </p:sp>
    </p:spTree>
    <p:extLst>
      <p:ext uri="{BB962C8B-B14F-4D97-AF65-F5344CB8AC3E}">
        <p14:creationId xmlns:p14="http://schemas.microsoft.com/office/powerpoint/2010/main" val="4231812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15</a:t>
            </a:fld>
            <a:endParaRPr lang="en-US"/>
          </a:p>
        </p:txBody>
      </p:sp>
    </p:spTree>
    <p:extLst>
      <p:ext uri="{BB962C8B-B14F-4D97-AF65-F5344CB8AC3E}">
        <p14:creationId xmlns:p14="http://schemas.microsoft.com/office/powerpoint/2010/main" val="315563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16</a:t>
            </a:fld>
            <a:endParaRPr lang="en-US"/>
          </a:p>
        </p:txBody>
      </p:sp>
    </p:spTree>
    <p:extLst>
      <p:ext uri="{BB962C8B-B14F-4D97-AF65-F5344CB8AC3E}">
        <p14:creationId xmlns:p14="http://schemas.microsoft.com/office/powerpoint/2010/main" val="2362026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17</a:t>
            </a:fld>
            <a:endParaRPr lang="en-US"/>
          </a:p>
        </p:txBody>
      </p:sp>
    </p:spTree>
    <p:extLst>
      <p:ext uri="{BB962C8B-B14F-4D97-AF65-F5344CB8AC3E}">
        <p14:creationId xmlns:p14="http://schemas.microsoft.com/office/powerpoint/2010/main" val="745952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18</a:t>
            </a:fld>
            <a:endParaRPr lang="en-US"/>
          </a:p>
        </p:txBody>
      </p:sp>
    </p:spTree>
    <p:extLst>
      <p:ext uri="{BB962C8B-B14F-4D97-AF65-F5344CB8AC3E}">
        <p14:creationId xmlns:p14="http://schemas.microsoft.com/office/powerpoint/2010/main" val="1251850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19</a:t>
            </a:fld>
            <a:endParaRPr lang="en-US"/>
          </a:p>
        </p:txBody>
      </p:sp>
    </p:spTree>
    <p:extLst>
      <p:ext uri="{BB962C8B-B14F-4D97-AF65-F5344CB8AC3E}">
        <p14:creationId xmlns:p14="http://schemas.microsoft.com/office/powerpoint/2010/main" val="198146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dirty="0"/>
          </a:p>
        </p:txBody>
      </p:sp>
    </p:spTree>
    <p:extLst>
      <p:ext uri="{BB962C8B-B14F-4D97-AF65-F5344CB8AC3E}">
        <p14:creationId xmlns:p14="http://schemas.microsoft.com/office/powerpoint/2010/main" val="10998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20</a:t>
            </a:fld>
            <a:endParaRPr lang="en-US"/>
          </a:p>
        </p:txBody>
      </p:sp>
    </p:spTree>
    <p:extLst>
      <p:ext uri="{BB962C8B-B14F-4D97-AF65-F5344CB8AC3E}">
        <p14:creationId xmlns:p14="http://schemas.microsoft.com/office/powerpoint/2010/main" val="246209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21</a:t>
            </a:fld>
            <a:endParaRPr lang="en-US"/>
          </a:p>
        </p:txBody>
      </p:sp>
    </p:spTree>
    <p:extLst>
      <p:ext uri="{BB962C8B-B14F-4D97-AF65-F5344CB8AC3E}">
        <p14:creationId xmlns:p14="http://schemas.microsoft.com/office/powerpoint/2010/main" val="2991235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22</a:t>
            </a:fld>
            <a:endParaRPr lang="en-US"/>
          </a:p>
        </p:txBody>
      </p:sp>
    </p:spTree>
    <p:extLst>
      <p:ext uri="{BB962C8B-B14F-4D97-AF65-F5344CB8AC3E}">
        <p14:creationId xmlns:p14="http://schemas.microsoft.com/office/powerpoint/2010/main" val="3418689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0CEDDBD-0407-D640-9915-B7DFB3D9D652}" type="slidenum">
              <a:rPr lang="en-US" smtClean="0"/>
              <a:t>23</a:t>
            </a:fld>
            <a:endParaRPr lang="en-US"/>
          </a:p>
        </p:txBody>
      </p:sp>
    </p:spTree>
    <p:extLst>
      <p:ext uri="{BB962C8B-B14F-4D97-AF65-F5344CB8AC3E}">
        <p14:creationId xmlns:p14="http://schemas.microsoft.com/office/powerpoint/2010/main" val="1589489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24</a:t>
            </a:fld>
            <a:endParaRPr lang="en-US"/>
          </a:p>
        </p:txBody>
      </p:sp>
    </p:spTree>
    <p:extLst>
      <p:ext uri="{BB962C8B-B14F-4D97-AF65-F5344CB8AC3E}">
        <p14:creationId xmlns:p14="http://schemas.microsoft.com/office/powerpoint/2010/main" val="3273664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25</a:t>
            </a:fld>
            <a:endParaRPr lang="en-US"/>
          </a:p>
        </p:txBody>
      </p:sp>
    </p:spTree>
    <p:extLst>
      <p:ext uri="{BB962C8B-B14F-4D97-AF65-F5344CB8AC3E}">
        <p14:creationId xmlns:p14="http://schemas.microsoft.com/office/powerpoint/2010/main" val="3514385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26</a:t>
            </a:fld>
            <a:endParaRPr lang="en-US"/>
          </a:p>
        </p:txBody>
      </p:sp>
    </p:spTree>
    <p:extLst>
      <p:ext uri="{BB962C8B-B14F-4D97-AF65-F5344CB8AC3E}">
        <p14:creationId xmlns:p14="http://schemas.microsoft.com/office/powerpoint/2010/main" val="408303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0CEDDBD-0407-D640-9915-B7DFB3D9D652}" type="slidenum">
              <a:rPr lang="en-US" smtClean="0"/>
              <a:t>27</a:t>
            </a:fld>
            <a:endParaRPr lang="en-US"/>
          </a:p>
        </p:txBody>
      </p:sp>
    </p:spTree>
    <p:extLst>
      <p:ext uri="{BB962C8B-B14F-4D97-AF65-F5344CB8AC3E}">
        <p14:creationId xmlns:p14="http://schemas.microsoft.com/office/powerpoint/2010/main" val="3178630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28</a:t>
            </a:fld>
            <a:endParaRPr lang="en-US"/>
          </a:p>
        </p:txBody>
      </p:sp>
    </p:spTree>
    <p:extLst>
      <p:ext uri="{BB962C8B-B14F-4D97-AF65-F5344CB8AC3E}">
        <p14:creationId xmlns:p14="http://schemas.microsoft.com/office/powerpoint/2010/main" val="1727584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29</a:t>
            </a:fld>
            <a:endParaRPr lang="en-AU"/>
          </a:p>
        </p:txBody>
      </p:sp>
    </p:spTree>
    <p:extLst>
      <p:ext uri="{BB962C8B-B14F-4D97-AF65-F5344CB8AC3E}">
        <p14:creationId xmlns:p14="http://schemas.microsoft.com/office/powerpoint/2010/main" val="389033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3</a:t>
            </a:fld>
            <a:endParaRPr lang="en-AU" dirty="0"/>
          </a:p>
        </p:txBody>
      </p:sp>
    </p:spTree>
    <p:extLst>
      <p:ext uri="{BB962C8B-B14F-4D97-AF65-F5344CB8AC3E}">
        <p14:creationId xmlns:p14="http://schemas.microsoft.com/office/powerpoint/2010/main" val="2390204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30</a:t>
            </a:fld>
            <a:endParaRPr lang="en-US"/>
          </a:p>
        </p:txBody>
      </p:sp>
    </p:spTree>
    <p:extLst>
      <p:ext uri="{BB962C8B-B14F-4D97-AF65-F5344CB8AC3E}">
        <p14:creationId xmlns:p14="http://schemas.microsoft.com/office/powerpoint/2010/main" val="1893132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32</a:t>
            </a:fld>
            <a:endParaRPr lang="en-US"/>
          </a:p>
        </p:txBody>
      </p:sp>
    </p:spTree>
    <p:extLst>
      <p:ext uri="{BB962C8B-B14F-4D97-AF65-F5344CB8AC3E}">
        <p14:creationId xmlns:p14="http://schemas.microsoft.com/office/powerpoint/2010/main" val="185749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EDDBD-0407-D640-9915-B7DFB3D9D652}" type="slidenum">
              <a:rPr lang="en-US" smtClean="0"/>
              <a:t>4</a:t>
            </a:fld>
            <a:endParaRPr lang="en-US" dirty="0"/>
          </a:p>
        </p:txBody>
      </p:sp>
    </p:spTree>
    <p:extLst>
      <p:ext uri="{BB962C8B-B14F-4D97-AF65-F5344CB8AC3E}">
        <p14:creationId xmlns:p14="http://schemas.microsoft.com/office/powerpoint/2010/main" val="375946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5</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285710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7</a:t>
            </a:fld>
            <a:endParaRPr lang="en-AU"/>
          </a:p>
        </p:txBody>
      </p:sp>
    </p:spTree>
    <p:extLst>
      <p:ext uri="{BB962C8B-B14F-4D97-AF65-F5344CB8AC3E}">
        <p14:creationId xmlns:p14="http://schemas.microsoft.com/office/powerpoint/2010/main" val="223190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0CEDDBD-0407-D640-9915-B7DFB3D9D652}" type="slidenum">
              <a:rPr lang="en-US" smtClean="0"/>
              <a:t>8</a:t>
            </a:fld>
            <a:endParaRPr lang="en-US"/>
          </a:p>
        </p:txBody>
      </p:sp>
    </p:spTree>
    <p:extLst>
      <p:ext uri="{BB962C8B-B14F-4D97-AF65-F5344CB8AC3E}">
        <p14:creationId xmlns:p14="http://schemas.microsoft.com/office/powerpoint/2010/main" val="240183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9</a:t>
            </a:fld>
            <a:endParaRPr lang="en-US"/>
          </a:p>
        </p:txBody>
      </p:sp>
    </p:spTree>
    <p:extLst>
      <p:ext uri="{BB962C8B-B14F-4D97-AF65-F5344CB8AC3E}">
        <p14:creationId xmlns:p14="http://schemas.microsoft.com/office/powerpoint/2010/main" val="13410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A6FE-7A97-CF44-90D3-2DEC663C12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9D2309-B2D8-7340-84FA-72DFEAA2C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5873D6-1F41-7D45-B696-C80C42B74102}"/>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5" name="Footer Placeholder 4">
            <a:extLst>
              <a:ext uri="{FF2B5EF4-FFF2-40B4-BE49-F238E27FC236}">
                <a16:creationId xmlns:a16="http://schemas.microsoft.com/office/drawing/2014/main" id="{2E535113-4B57-F64F-B4F1-0704D1BC2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C7FBB-FA9E-3447-8E4F-19B0931495E1}"/>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278634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F39B-0D3C-404F-A345-CF10EC94E0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8480B1-EB26-C64C-8E97-5F07A31AFC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D4F61-C455-5942-90ED-F3B9D01742C7}"/>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5" name="Footer Placeholder 4">
            <a:extLst>
              <a:ext uri="{FF2B5EF4-FFF2-40B4-BE49-F238E27FC236}">
                <a16:creationId xmlns:a16="http://schemas.microsoft.com/office/drawing/2014/main" id="{B2E74869-CC6F-7043-B919-CA1919945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727EB-8833-FD4B-ABFF-BF5DD637C53B}"/>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158876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E0487-69C7-9E43-BC12-84B5E815E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5C4B09-CB8C-334A-9616-2940089340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11C0F-E700-9345-9275-E1E96432C7BB}"/>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5" name="Footer Placeholder 4">
            <a:extLst>
              <a:ext uri="{FF2B5EF4-FFF2-40B4-BE49-F238E27FC236}">
                <a16:creationId xmlns:a16="http://schemas.microsoft.com/office/drawing/2014/main" id="{10DFBBB0-1A93-1044-9F54-FBC9740D2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C3C30-BDA7-3F42-ABA0-C52CC9A091B9}"/>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52462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0" i="0">
                <a:solidFill>
                  <a:schemeClr val="bg1"/>
                </a:solidFill>
                <a:latin typeface="Avenir Book" panose="02000503020000020003"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290521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0" i="0" baseline="0">
                <a:solidFill>
                  <a:srgbClr val="229CD0"/>
                </a:solidFill>
                <a:latin typeface="Avenir Book" panose="02000503020000020003"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95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0" i="0">
                <a:solidFill>
                  <a:schemeClr val="bg1"/>
                </a:solidFill>
                <a:latin typeface="Avenir Book" panose="02000503020000020003"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574240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b="0" i="0">
                <a:latin typeface="Avenir Book" panose="02000503020000020003" pitchFamily="2" charset="0"/>
              </a:rPr>
              <a:t>Acknowledgement</a:t>
            </a:r>
          </a:p>
          <a:p>
            <a:r>
              <a:rPr lang="en-AU" b="0" i="0">
                <a:latin typeface="Avenir Book" panose="02000503020000020003" pitchFamily="2" charset="0"/>
              </a:rPr>
              <a:t>Of Country </a:t>
            </a:r>
          </a:p>
        </p:txBody>
      </p:sp>
    </p:spTree>
    <p:extLst>
      <p:ext uri="{BB962C8B-B14F-4D97-AF65-F5344CB8AC3E}">
        <p14:creationId xmlns:p14="http://schemas.microsoft.com/office/powerpoint/2010/main" val="343589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0" i="0" baseline="0">
                <a:solidFill>
                  <a:schemeClr val="bg1"/>
                </a:solidFill>
                <a:latin typeface="Avenir Book" panose="02000503020000020003"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152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a:t>Presenter Name</a:t>
            </a:r>
            <a:endParaRPr lang="en-AU"/>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a:t>Presenter Title or Description</a:t>
            </a:r>
          </a:p>
          <a:p>
            <a:pPr lvl="0"/>
            <a:r>
              <a:rPr lang="en-US"/>
              <a:t>Presenter </a:t>
            </a:r>
            <a:r>
              <a:rPr lang="en-US" err="1"/>
              <a:t>Organisation</a:t>
            </a: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967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0" i="0">
                <a:solidFill>
                  <a:schemeClr val="bg1"/>
                </a:solidFill>
                <a:latin typeface="Avenir Book" panose="02000503020000020003"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1745836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0" i="0" dirty="0">
                <a:solidFill>
                  <a:srgbClr val="229CD0"/>
                </a:solidFill>
                <a:latin typeface="Avenir Book" panose="02000503020000020003"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Avenir Book" panose="02000503020000020003"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2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1EBC-CEA8-F545-9724-C7DFBECA7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15EFA-6A99-514A-99F2-B9BB7220BB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8066D-7998-524E-BD70-8BBD6D2C2D8B}"/>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5" name="Footer Placeholder 4">
            <a:extLst>
              <a:ext uri="{FF2B5EF4-FFF2-40B4-BE49-F238E27FC236}">
                <a16:creationId xmlns:a16="http://schemas.microsoft.com/office/drawing/2014/main" id="{00F0D992-45A2-2348-94CB-6A742DAE4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20927-CBAA-684E-A0D4-173963C0BB6E}"/>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1263878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b="0" i="0">
                <a:latin typeface="Avenir Book" panose="02000503020000020003" pitchFamily="2" charset="0"/>
              </a:rPr>
              <a:t>Acknowledgement</a:t>
            </a:r>
          </a:p>
          <a:p>
            <a:r>
              <a:rPr lang="en-AU" b="0" i="0">
                <a:latin typeface="Avenir Book" panose="02000503020000020003" pitchFamily="2" charset="0"/>
              </a:rPr>
              <a:t>Of Country </a:t>
            </a:r>
          </a:p>
        </p:txBody>
      </p:sp>
    </p:spTree>
    <p:extLst>
      <p:ext uri="{BB962C8B-B14F-4D97-AF65-F5344CB8AC3E}">
        <p14:creationId xmlns:p14="http://schemas.microsoft.com/office/powerpoint/2010/main" val="83428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0" i="0" baseline="0">
                <a:solidFill>
                  <a:srgbClr val="229CD0"/>
                </a:solidFill>
                <a:latin typeface="Avenir Book" panose="02000503020000020003"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b="0" i="0">
                <a:solidFill>
                  <a:schemeClr val="tx1">
                    <a:lumMod val="95000"/>
                    <a:lumOff val="5000"/>
                  </a:schemeClr>
                </a:solidFill>
                <a:latin typeface="Avenir Book" panose="02000503020000020003"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0" i="0">
                <a:solidFill>
                  <a:schemeClr val="bg1"/>
                </a:solidFill>
                <a:latin typeface="Avenir Book" panose="02000503020000020003"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1222831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0" i="0" baseline="0">
                <a:solidFill>
                  <a:schemeClr val="bg1"/>
                </a:solidFill>
                <a:latin typeface="Avenir Book" panose="02000503020000020003"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845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0" i="0">
                <a:solidFill>
                  <a:schemeClr val="bg1"/>
                </a:solidFill>
                <a:latin typeface="Avenir Book" panose="02000503020000020003"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b="0" i="0">
                <a:solidFill>
                  <a:schemeClr val="tx1">
                    <a:lumMod val="50000"/>
                    <a:lumOff val="50000"/>
                  </a:schemeClr>
                </a:solidFill>
                <a:latin typeface="Avenir Book" panose="02000503020000020003" pitchFamily="2" charset="0"/>
              </a:defRPr>
            </a:lvl1pPr>
          </a:lstStyle>
          <a:p>
            <a:r>
              <a:rPr lang="en-US" noProof="0"/>
              <a:t>Click icon to add picture</a:t>
            </a:r>
            <a:endParaRPr lang="en-AU" noProof="0"/>
          </a:p>
        </p:txBody>
      </p:sp>
    </p:spTree>
    <p:extLst>
      <p:ext uri="{BB962C8B-B14F-4D97-AF65-F5344CB8AC3E}">
        <p14:creationId xmlns:p14="http://schemas.microsoft.com/office/powerpoint/2010/main" val="2564834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0" i="0" baseline="0">
                <a:solidFill>
                  <a:srgbClr val="229CD0"/>
                </a:solidFill>
                <a:latin typeface="Avenir Book" panose="02000503020000020003"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b="0" i="0">
                <a:solidFill>
                  <a:schemeClr val="tx1">
                    <a:lumMod val="95000"/>
                    <a:lumOff val="5000"/>
                  </a:schemeClr>
                </a:solidFill>
                <a:latin typeface="Avenir Book" panose="02000503020000020003"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317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0" i="0" baseline="0">
                <a:solidFill>
                  <a:srgbClr val="229CD0"/>
                </a:solidFill>
                <a:latin typeface="Avenir Book" panose="02000503020000020003"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a:t>First level bullet </a:t>
            </a:r>
          </a:p>
          <a:p>
            <a:pPr lvl="2"/>
            <a:r>
              <a:rPr lang="en-AU" noProof="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188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Avenir Book" panose="02000503020000020003"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a:t>Basic Slide</a:t>
            </a:r>
          </a:p>
        </p:txBody>
      </p:sp>
    </p:spTree>
    <p:extLst>
      <p:ext uri="{BB962C8B-B14F-4D97-AF65-F5344CB8AC3E}">
        <p14:creationId xmlns:p14="http://schemas.microsoft.com/office/powerpoint/2010/main" val="953166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0" baseline="0">
                <a:solidFill>
                  <a:schemeClr val="tx1">
                    <a:lumMod val="50000"/>
                    <a:lumOff val="50000"/>
                  </a:schemeClr>
                </a:solidFill>
                <a:latin typeface="Avenir Book" panose="02000503020000020003"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a:t>Case Study</a:t>
            </a:r>
          </a:p>
        </p:txBody>
      </p:sp>
    </p:spTree>
    <p:extLst>
      <p:ext uri="{BB962C8B-B14F-4D97-AF65-F5344CB8AC3E}">
        <p14:creationId xmlns:p14="http://schemas.microsoft.com/office/powerpoint/2010/main" val="1133984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a:t>Single sentence slide (can run over multiple lines of text)</a:t>
            </a:r>
            <a:endParaRPr lang="en-US"/>
          </a:p>
        </p:txBody>
      </p:sp>
    </p:spTree>
    <p:extLst>
      <p:ext uri="{BB962C8B-B14F-4D97-AF65-F5344CB8AC3E}">
        <p14:creationId xmlns:p14="http://schemas.microsoft.com/office/powerpoint/2010/main" val="3447476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b="0" i="0" baseline="0">
                <a:solidFill>
                  <a:schemeClr val="tx1">
                    <a:lumMod val="95000"/>
                    <a:lumOff val="5000"/>
                  </a:schemeClr>
                </a:solidFill>
                <a:latin typeface="Avenir Book" panose="02000503020000020003"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Avenir Book" panose="02000503020000020003"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0" i="0">
                <a:solidFill>
                  <a:srgbClr val="229CD0"/>
                </a:solidFill>
                <a:latin typeface="Avenir Book" panose="02000503020000020003" pitchFamily="2" charset="0"/>
              </a:defRPr>
            </a:lvl1pPr>
          </a:lstStyle>
          <a:p>
            <a:r>
              <a:rPr lang="en-AU" noProof="0" dirty="0"/>
              <a:t>Split Layout Slide</a:t>
            </a:r>
          </a:p>
        </p:txBody>
      </p:sp>
    </p:spTree>
    <p:extLst>
      <p:ext uri="{BB962C8B-B14F-4D97-AF65-F5344CB8AC3E}">
        <p14:creationId xmlns:p14="http://schemas.microsoft.com/office/powerpoint/2010/main" val="28814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A100-0922-2F48-BA30-16E351A14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5B1B2-B59A-B94E-A3E4-73E8749D9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B93D78-378C-9B48-8D87-6135F4E73EAA}"/>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5" name="Footer Placeholder 4">
            <a:extLst>
              <a:ext uri="{FF2B5EF4-FFF2-40B4-BE49-F238E27FC236}">
                <a16:creationId xmlns:a16="http://schemas.microsoft.com/office/drawing/2014/main" id="{DDE97AD3-196A-584A-AB0E-91500B304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FF5FF-3CA2-744C-8829-449D345E206F}"/>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1056721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b="0" i="0">
                <a:latin typeface="Avenir Book" panose="02000503020000020003" pitchFamily="2" charset="0"/>
              </a:rPr>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0" i="0" dirty="0">
                <a:solidFill>
                  <a:srgbClr val="229CD0"/>
                </a:solidFill>
                <a:latin typeface="Avenir Book" panose="02000503020000020003"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Avenir Book" panose="02000503020000020003"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0" i="0">
                <a:latin typeface="Avenir Book" panose="02000503020000020003" pitchFamily="2" charset="0"/>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478282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b="0" i="0">
                <a:latin typeface="Avenir Book" panose="02000503020000020003" pitchFamily="2" charset="0"/>
              </a:rPr>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0" i="0" dirty="0">
                <a:solidFill>
                  <a:srgbClr val="229CD0"/>
                </a:solidFill>
                <a:latin typeface="Avenir Book" panose="02000503020000020003"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Avenir Book" panose="02000503020000020003"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extLst>
      <p:ext uri="{BB962C8B-B14F-4D97-AF65-F5344CB8AC3E}">
        <p14:creationId xmlns:p14="http://schemas.microsoft.com/office/powerpoint/2010/main" val="2835679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rgbClr val="229CD0"/>
                </a:solidFill>
                <a:latin typeface="Avenir Book" panose="02000503020000020003" pitchFamily="2" charset="0"/>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0" i="0">
                <a:solidFill>
                  <a:schemeClr val="tx1">
                    <a:lumMod val="90000"/>
                    <a:lumOff val="10000"/>
                  </a:schemeClr>
                </a:solidFill>
                <a:latin typeface="Avenir Book" panose="02000503020000020003" pitchFamily="2" charset="0"/>
                <a:ea typeface="Helvetica" charset="0"/>
                <a:cs typeface="Helvetica" charset="0"/>
              </a:rPr>
              <a:t>Resources for this workshop:</a:t>
            </a:r>
          </a:p>
        </p:txBody>
      </p:sp>
    </p:spTree>
    <p:extLst>
      <p:ext uri="{BB962C8B-B14F-4D97-AF65-F5344CB8AC3E}">
        <p14:creationId xmlns:p14="http://schemas.microsoft.com/office/powerpoint/2010/main" val="2305830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a:t>Click icon to add image of </a:t>
            </a:r>
            <a:r>
              <a:rPr lang="en-AU" err="1"/>
              <a:t>spresentere</a:t>
            </a:r>
            <a:endParaRPr lang="en-AU"/>
          </a:p>
        </p:txBody>
      </p:sp>
      <p:sp>
        <p:nvSpPr>
          <p:cNvPr id="3" name="Title 2"/>
          <p:cNvSpPr>
            <a:spLocks noGrp="1"/>
          </p:cNvSpPr>
          <p:nvPr>
            <p:ph type="title" hasCustomPrompt="1"/>
          </p:nvPr>
        </p:nvSpPr>
        <p:spPr>
          <a:xfrm>
            <a:off x="935301" y="814835"/>
            <a:ext cx="10296000" cy="887360"/>
          </a:xfrm>
        </p:spPr>
        <p:txBody>
          <a:bodyPr/>
          <a:lstStyle/>
          <a:p>
            <a:r>
              <a:rPr lang="en-US"/>
              <a:t>Before You Go</a:t>
            </a:r>
          </a:p>
        </p:txBody>
      </p:sp>
    </p:spTree>
    <p:extLst>
      <p:ext uri="{BB962C8B-B14F-4D97-AF65-F5344CB8AC3E}">
        <p14:creationId xmlns:p14="http://schemas.microsoft.com/office/powerpoint/2010/main" val="406344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a:t>Click icon to add image of </a:t>
            </a:r>
            <a:r>
              <a:rPr lang="en-AU" err="1"/>
              <a:t>spresentere</a:t>
            </a:r>
            <a:endParaRPr lang="en-AU"/>
          </a:p>
        </p:txBody>
      </p:sp>
    </p:spTree>
    <p:extLst>
      <p:ext uri="{BB962C8B-B14F-4D97-AF65-F5344CB8AC3E}">
        <p14:creationId xmlns:p14="http://schemas.microsoft.com/office/powerpoint/2010/main" val="3637508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0" i="0" kern="1200">
                <a:solidFill>
                  <a:schemeClr val="bg1"/>
                </a:solidFill>
                <a:latin typeface="Avenir Book" panose="02000503020000020003" pitchFamily="2"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extLst>
      <p:ext uri="{BB962C8B-B14F-4D97-AF65-F5344CB8AC3E}">
        <p14:creationId xmlns:p14="http://schemas.microsoft.com/office/powerpoint/2010/main" val="3504227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0" i="0">
                <a:solidFill>
                  <a:schemeClr val="bg1"/>
                </a:solidFill>
                <a:latin typeface="Avenir Book" panose="02000503020000020003"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b="0" i="0">
                <a:solidFill>
                  <a:schemeClr val="bg1"/>
                </a:solidFill>
                <a:latin typeface="Avenir Book" panose="02000503020000020003"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167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0" i="0">
                <a:solidFill>
                  <a:schemeClr val="bg1"/>
                </a:solidFill>
                <a:latin typeface="Avenir Book" panose="02000503020000020003"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b="0" i="0">
                <a:solidFill>
                  <a:schemeClr val="bg1"/>
                </a:solidFill>
                <a:latin typeface="Avenir Book" panose="02000503020000020003"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942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0" i="0">
                <a:solidFill>
                  <a:srgbClr val="229CD0"/>
                </a:solidFill>
                <a:latin typeface="Avenir Book" panose="02000503020000020003"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Avenir Book" panose="02000503020000020003"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Avenir Book" panose="02000503020000020003"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2029476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b="0" i="0">
                <a:latin typeface="Avenir Book" panose="02000503020000020003"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157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4E36-806D-634D-A9D9-8872502F5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20842-E5FF-334C-8E18-82A4FB2DC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B07338-8895-3749-A41C-69531C2D23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5353CF-17FC-DE43-9863-69D65BE35A49}"/>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6" name="Footer Placeholder 5">
            <a:extLst>
              <a:ext uri="{FF2B5EF4-FFF2-40B4-BE49-F238E27FC236}">
                <a16:creationId xmlns:a16="http://schemas.microsoft.com/office/drawing/2014/main" id="{08E4EBFF-ACB4-7B48-ACAC-CBFA87D50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81B3-87B9-9944-8F2B-EC8675F11863}"/>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3353711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Avenir Book" panose="02000503020000020003" pitchFamily="2" charset="0"/>
              </a:defRPr>
            </a:lvl1pPr>
            <a:lvl2pPr>
              <a:defRPr sz="2800" b="0" i="0">
                <a:latin typeface="Avenir Book" panose="02000503020000020003" pitchFamily="2" charset="0"/>
              </a:defRPr>
            </a:lvl2pPr>
            <a:lvl3pPr>
              <a:defRPr sz="2800" b="0" i="0">
                <a:latin typeface="Avenir Book" panose="02000503020000020003" pitchFamily="2" charset="0"/>
              </a:defRPr>
            </a:lvl3pPr>
            <a:lvl4pPr>
              <a:defRPr sz="2800" b="0" i="0">
                <a:latin typeface="Avenir Book" panose="02000503020000020003" pitchFamily="2" charset="0"/>
              </a:defRPr>
            </a:lvl4pPr>
            <a:lvl5pPr>
              <a:defRPr sz="2800" b="0" i="0">
                <a:latin typeface="Avenir Book" panose="02000503020000020003"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1225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b="0" i="0">
                <a:solidFill>
                  <a:schemeClr val="tx1">
                    <a:lumMod val="50000"/>
                    <a:lumOff val="50000"/>
                  </a:schemeClr>
                </a:solidFill>
                <a:latin typeface="Avenir Book" panose="02000503020000020003" pitchFamily="2" charset="0"/>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0" i="0">
                <a:solidFill>
                  <a:srgbClr val="229CD0"/>
                </a:solidFill>
                <a:latin typeface="Avenir Book" panose="02000503020000020003"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4130555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b="0" i="0">
                <a:solidFill>
                  <a:schemeClr val="tx1">
                    <a:lumMod val="50000"/>
                    <a:lumOff val="50000"/>
                  </a:schemeClr>
                </a:solidFill>
                <a:latin typeface="Avenir Book" panose="02000503020000020003" pitchFamily="2" charset="0"/>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0" i="0">
                <a:solidFill>
                  <a:schemeClr val="bg1"/>
                </a:solidFill>
                <a:latin typeface="Avenir Book" panose="02000503020000020003"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2995425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lvl1pPr>
              <a:defRPr b="0" i="0">
                <a:latin typeface="Avenir Book" panose="02000503020000020003" pitchFamily="2" charset="0"/>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a:t>Slide Title</a:t>
            </a:r>
            <a:endParaRPr lang="en-AU"/>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8/6/22</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19045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lvl1pPr>
              <a:defRPr b="0" i="0">
                <a:latin typeface="Avenir Book" panose="02000503020000020003" pitchFamily="2" charset="0"/>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a:t>Slide Title</a:t>
            </a:r>
            <a:endParaRPr lang="en-AU"/>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8/6/22</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290895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lvl1pPr>
              <a:defRPr b="0" i="0">
                <a:latin typeface="Avenir Book" panose="02000503020000020003" pitchFamily="2" charset="0"/>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a:t>Slide Title</a:t>
            </a:r>
            <a:endParaRPr lang="en-AU"/>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8/6/22</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76502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lvl1pPr>
              <a:defRPr b="0" i="0">
                <a:latin typeface="Avenir Book" panose="02000503020000020003" pitchFamily="2" charset="0"/>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a:t>Slide Title</a:t>
            </a:r>
            <a:endParaRPr lang="en-AU"/>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8/6/22</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567415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b="0" i="0">
                <a:solidFill>
                  <a:schemeClr val="tx1">
                    <a:lumMod val="50000"/>
                    <a:lumOff val="50000"/>
                  </a:schemeClr>
                </a:solidFill>
                <a:latin typeface="Avenir Book" panose="02000503020000020003" pitchFamily="2" charset="0"/>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0" i="0">
                <a:solidFill>
                  <a:schemeClr val="bg1"/>
                </a:solidFill>
                <a:latin typeface="Avenir Book" panose="02000503020000020003" pitchFamily="2" charset="0"/>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i="0">
                <a:solidFill>
                  <a:schemeClr val="bg1"/>
                </a:solidFill>
                <a:latin typeface="Avenir Book" panose="02000503020000020003" pitchFamily="2" charset="0"/>
              </a:defRPr>
            </a:lvl6pPr>
            <a:lvl7pPr>
              <a:defRPr sz="2000" b="0" i="0">
                <a:solidFill>
                  <a:schemeClr val="bg1"/>
                </a:solidFill>
                <a:latin typeface="Avenir Book" panose="02000503020000020003" pitchFamily="2" charset="0"/>
              </a:defRPr>
            </a:lvl7pPr>
            <a:lvl8pPr>
              <a:defRPr sz="2000" b="0" i="0">
                <a:solidFill>
                  <a:schemeClr val="bg1"/>
                </a:solidFill>
                <a:latin typeface="Avenir Book" panose="02000503020000020003" pitchFamily="2" charset="0"/>
              </a:defRPr>
            </a:lvl8pPr>
            <a:lvl9pPr>
              <a:defRPr sz="2000" b="0" i="0">
                <a:solidFill>
                  <a:schemeClr val="bg1"/>
                </a:solidFill>
                <a:latin typeface="Avenir Book" panose="02000503020000020003" pitchFamily="2" charset="0"/>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0" i="0">
                <a:solidFill>
                  <a:schemeClr val="tx2"/>
                </a:solidFill>
                <a:latin typeface="Avenir Book" panose="02000503020000020003" pitchFamily="2" charset="0"/>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i="0">
                <a:solidFill>
                  <a:schemeClr val="tx2"/>
                </a:solidFill>
                <a:latin typeface="Avenir Book" panose="02000503020000020003" pitchFamily="2" charset="0"/>
              </a:defRPr>
            </a:lvl6pPr>
            <a:lvl7pPr>
              <a:defRPr sz="2000" b="0" i="0">
                <a:solidFill>
                  <a:schemeClr val="tx2"/>
                </a:solidFill>
                <a:latin typeface="Avenir Book" panose="02000503020000020003" pitchFamily="2" charset="0"/>
              </a:defRPr>
            </a:lvl7pPr>
            <a:lvl8pPr>
              <a:defRPr sz="2000" b="0" i="0">
                <a:solidFill>
                  <a:schemeClr val="tx2"/>
                </a:solidFill>
                <a:latin typeface="Avenir Book" panose="02000503020000020003" pitchFamily="2" charset="0"/>
              </a:defRPr>
            </a:lvl8pPr>
            <a:lvl9pPr>
              <a:defRPr sz="2000" b="0" i="0">
                <a:solidFill>
                  <a:schemeClr val="tx2"/>
                </a:solidFill>
                <a:latin typeface="Avenir Book" panose="02000503020000020003" pitchFamily="2" charset="0"/>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338255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E2EB-EC72-974D-A180-F2B1638BD2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4445F6-A5A3-BF4B-ACD1-D070B2D14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661D35-56C4-2045-A4B5-577DDCD77D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E3973-B403-FF4E-ADF2-238A89972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D475FF-9192-4B4B-8853-642CBE93E6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76713-FDB5-9C49-B3D9-C25BBA98F2C1}"/>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8" name="Footer Placeholder 7">
            <a:extLst>
              <a:ext uri="{FF2B5EF4-FFF2-40B4-BE49-F238E27FC236}">
                <a16:creationId xmlns:a16="http://schemas.microsoft.com/office/drawing/2014/main" id="{1B5571C2-3940-FC42-ADA0-E331E2789F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B2B91A-FBFE-9449-81A1-CE5B5BA540E7}"/>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229704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9FF-22B9-6748-A5CF-C8E436ACA8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BDCD9A-1F51-9249-87AE-BCCA71438BC8}"/>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4" name="Footer Placeholder 3">
            <a:extLst>
              <a:ext uri="{FF2B5EF4-FFF2-40B4-BE49-F238E27FC236}">
                <a16:creationId xmlns:a16="http://schemas.microsoft.com/office/drawing/2014/main" id="{0FFB62A4-725E-E343-999F-A352E0A1F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1979BF-B85E-B54D-95A5-C5C171C50333}"/>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410437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35312-B4F1-9249-A0B4-EC8057D0F383}"/>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3" name="Footer Placeholder 2">
            <a:extLst>
              <a:ext uri="{FF2B5EF4-FFF2-40B4-BE49-F238E27FC236}">
                <a16:creationId xmlns:a16="http://schemas.microsoft.com/office/drawing/2014/main" id="{2254BFC8-F28E-674D-907A-429AE2E72C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696203-0B55-814B-8A44-120A0BF34E03}"/>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16683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69BE-8B1D-CE45-8050-DCEAC7E83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F4586-675B-8145-BF55-0B3E50CF2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D93753-F283-644E-8F2A-B2E38CDBA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30CC18-19D1-BD45-84FF-E6E15C58EC8B}"/>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6" name="Footer Placeholder 5">
            <a:extLst>
              <a:ext uri="{FF2B5EF4-FFF2-40B4-BE49-F238E27FC236}">
                <a16:creationId xmlns:a16="http://schemas.microsoft.com/office/drawing/2014/main" id="{30969123-4FED-6546-886A-6189D65CE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7191B-CDA9-D844-9D25-A432D15BB0A4}"/>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398546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D816-E7AA-B54F-9A36-2DB979068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DA2860-3115-784D-8D41-A7A03F51E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B1D0BB-720B-0342-9A10-1DBD7EE72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A28010-5659-9D49-A8E1-B371D4EDE3D4}"/>
              </a:ext>
            </a:extLst>
          </p:cNvPr>
          <p:cNvSpPr>
            <a:spLocks noGrp="1"/>
          </p:cNvSpPr>
          <p:nvPr>
            <p:ph type="dt" sz="half" idx="10"/>
          </p:nvPr>
        </p:nvSpPr>
        <p:spPr/>
        <p:txBody>
          <a:bodyPr/>
          <a:lstStyle/>
          <a:p>
            <a:fld id="{6122662E-597D-9749-A6CA-4982C8278E36}" type="datetimeFigureOut">
              <a:rPr lang="en-US" smtClean="0"/>
              <a:t>6/8/22</a:t>
            </a:fld>
            <a:endParaRPr lang="en-US"/>
          </a:p>
        </p:txBody>
      </p:sp>
      <p:sp>
        <p:nvSpPr>
          <p:cNvPr id="6" name="Footer Placeholder 5">
            <a:extLst>
              <a:ext uri="{FF2B5EF4-FFF2-40B4-BE49-F238E27FC236}">
                <a16:creationId xmlns:a16="http://schemas.microsoft.com/office/drawing/2014/main" id="{4BC8AD64-2E40-0840-8CC9-4AA39C62C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92AEA-5E58-664B-984D-4972D4D073DE}"/>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423907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64865-48B6-F146-8ABA-DE76E70DB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0DF49-D0F9-7548-B3A6-84F23FF7DF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B885D-616A-4C40-BCAB-BC0B4EF4C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2662E-597D-9749-A6CA-4982C8278E36}" type="datetimeFigureOut">
              <a:rPr lang="en-US" smtClean="0"/>
              <a:t>6/8/22</a:t>
            </a:fld>
            <a:endParaRPr lang="en-US"/>
          </a:p>
        </p:txBody>
      </p:sp>
      <p:sp>
        <p:nvSpPr>
          <p:cNvPr id="5" name="Footer Placeholder 4">
            <a:extLst>
              <a:ext uri="{FF2B5EF4-FFF2-40B4-BE49-F238E27FC236}">
                <a16:creationId xmlns:a16="http://schemas.microsoft.com/office/drawing/2014/main" id="{728DD851-26E3-A040-8867-AFEB04323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4BF638-FEF0-3F45-AE44-8A32D1D74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35E8-EACA-D74B-A171-E8DA9C228F6C}" type="slidenum">
              <a:rPr lang="en-US" smtClean="0"/>
              <a:t>‹#›</a:t>
            </a:fld>
            <a:endParaRPr lang="en-US"/>
          </a:p>
        </p:txBody>
      </p:sp>
    </p:spTree>
    <p:extLst>
      <p:ext uri="{BB962C8B-B14F-4D97-AF65-F5344CB8AC3E}">
        <p14:creationId xmlns:p14="http://schemas.microsoft.com/office/powerpoint/2010/main" val="1935142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71" r:id="rId14"/>
    <p:sldLayoutId id="2147483705" r:id="rId15"/>
    <p:sldLayoutId id="2147483706" r:id="rId16"/>
    <p:sldLayoutId id="214748370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9508160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Lst>
  <p:hf hdr="0" ftr="0" dt="0"/>
  <p:txStyles>
    <p:titleStyle>
      <a:lvl1pPr algn="ctr" defTabSz="914400" rtl="0" eaLnBrk="1" latinLnBrk="0" hangingPunct="1">
        <a:lnSpc>
          <a:spcPct val="90000"/>
        </a:lnSpc>
        <a:spcBef>
          <a:spcPct val="0"/>
        </a:spcBef>
        <a:buNone/>
        <a:defRPr sz="5400" b="0" i="0" kern="1200">
          <a:solidFill>
            <a:srgbClr val="229CD0"/>
          </a:solidFill>
          <a:latin typeface="Avenir Book" panose="02000503020000020003" pitchFamily="2" charset="0"/>
          <a:ea typeface="Avenir Book" panose="02000503020000020003" pitchFamily="2" charset="0"/>
          <a:cs typeface="Avenir Book" panose="02000503020000020003" pitchFamily="2"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Avenir Book" panose="02000503020000020003" pitchFamily="2" charset="0"/>
          <a:ea typeface="Avenir Book" panose="02000503020000020003" pitchFamily="2" charset="0"/>
          <a:cs typeface="Avenir Book" panose="02000503020000020003" pitchFamily="2"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mailto:falsintake@rlc.org.au"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hyperlink" Target="https://rlc.org.au/fal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rlc.org.au/training" TargetMode="External"/><Relationship Id="rId2" Type="http://schemas.openxmlformats.org/officeDocument/2006/relationships/image" Target="../media/image9.png"/><Relationship Id="rId1" Type="http://schemas.openxmlformats.org/officeDocument/2006/relationships/slideLayout" Target="../slideLayouts/slideLayout33.xml"/><Relationship Id="rId4" Type="http://schemas.openxmlformats.org/officeDocument/2006/relationships/hyperlink" Target="mailto:education@rlc.org.au"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1DBEED-DD08-EF44-8C8D-81F1056BBFC2}"/>
              </a:ext>
            </a:extLst>
          </p:cNvPr>
          <p:cNvSpPr>
            <a:spLocks noGrp="1"/>
          </p:cNvSpPr>
          <p:nvPr>
            <p:ph type="subTitle" idx="1"/>
          </p:nvPr>
        </p:nvSpPr>
        <p:spPr/>
        <p:txBody>
          <a:bodyPr/>
          <a:lstStyle/>
          <a:p>
            <a:pPr algn="ctr"/>
            <a:r>
              <a:rPr lang="en-AU" sz="4800" dirty="0">
                <a:latin typeface="Avenir Book" panose="02000503020000020003" pitchFamily="2" charset="0"/>
                <a:cs typeface="Arial"/>
              </a:rPr>
              <a:t>Resolving financial abuse legal issues:  </a:t>
            </a:r>
            <a:br>
              <a:rPr lang="en-AU" sz="4800" dirty="0">
                <a:latin typeface="Avenir Book" panose="02000503020000020003" pitchFamily="2" charset="0"/>
                <a:cs typeface="Arial"/>
              </a:rPr>
            </a:br>
            <a:br>
              <a:rPr lang="en-AU" sz="4800" dirty="0">
                <a:latin typeface="Avenir Book" panose="02000503020000020003" pitchFamily="2" charset="0"/>
                <a:cs typeface="Arial"/>
              </a:rPr>
            </a:br>
            <a:r>
              <a:rPr lang="en-AU" sz="4800" b="1" dirty="0">
                <a:cs typeface="Arial"/>
              </a:rPr>
              <a:t>Car Loans and Financial Abuse</a:t>
            </a:r>
          </a:p>
        </p:txBody>
      </p:sp>
    </p:spTree>
    <p:extLst>
      <p:ext uri="{BB962C8B-B14F-4D97-AF65-F5344CB8AC3E}">
        <p14:creationId xmlns:p14="http://schemas.microsoft.com/office/powerpoint/2010/main" val="232509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Family law options</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Interim orders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Final orders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When will this be the best path?</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110452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3. Consumer loans &amp; business loans</a:t>
            </a:r>
          </a:p>
          <a:p>
            <a:endParaRPr lang="en-US"/>
          </a:p>
        </p:txBody>
      </p:sp>
      <p:pic>
        <p:nvPicPr>
          <p:cNvPr id="8" name="Picture Placeholder 7">
            <a:extLst>
              <a:ext uri="{FF2B5EF4-FFF2-40B4-BE49-F238E27FC236}">
                <a16:creationId xmlns:a16="http://schemas.microsoft.com/office/drawing/2014/main" id="{8190C9F7-A46A-FC42-8F27-B4C9E78DE016}"/>
              </a:ext>
            </a:extLst>
          </p:cNvPr>
          <p:cNvPicPr>
            <a:picLocks noGrp="1" noChangeAspect="1"/>
          </p:cNvPicPr>
          <p:nvPr>
            <p:ph type="pic" sz="quarter" idx="13"/>
          </p:nvPr>
        </p:nvPicPr>
        <p:blipFill>
          <a:blip r:embed="rId3"/>
          <a:srcRect l="14994" r="14994"/>
          <a:stretch>
            <a:fillRect/>
          </a:stretch>
        </p:blipFill>
        <p:spPr/>
      </p:pic>
    </p:spTree>
    <p:extLst>
      <p:ext uri="{BB962C8B-B14F-4D97-AF65-F5344CB8AC3E}">
        <p14:creationId xmlns:p14="http://schemas.microsoft.com/office/powerpoint/2010/main" val="57463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Consumer loan: Reese and Nic</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r>
              <a:rPr lang="en-US" sz="2400" dirty="0">
                <a:latin typeface="Arial" panose="020B0604020202020204" pitchFamily="34" charset="0"/>
                <a:cs typeface="Arial" panose="020B0604020202020204" pitchFamily="34" charset="0"/>
              </a:rPr>
              <a:t>Reese and Nic were in a relationship for 2 years. Reese wanted a new car and pressured Nic into taking out a car loan. </a:t>
            </a:r>
          </a:p>
          <a:p>
            <a:r>
              <a:rPr lang="en-US" sz="2400" dirty="0">
                <a:latin typeface="Arial" panose="020B0604020202020204" pitchFamily="34" charset="0"/>
                <a:cs typeface="Arial" panose="020B0604020202020204" pitchFamily="34" charset="0"/>
              </a:rPr>
              <a:t>Nic is a student and is on Centrelink. Nic was working part time when the loan was taken out, but Reese lied on the application form and said Nic was working full time. </a:t>
            </a:r>
          </a:p>
          <a:p>
            <a:r>
              <a:rPr lang="en-US" sz="2400" dirty="0">
                <a:latin typeface="Arial" panose="020B0604020202020204" pitchFamily="34" charset="0"/>
                <a:cs typeface="Arial" panose="020B0604020202020204" pitchFamily="34" charset="0"/>
              </a:rPr>
              <a:t>Nic and Reese both went to the dealership, but Reese did all the talking.</a:t>
            </a:r>
          </a:p>
          <a:p>
            <a:r>
              <a:rPr lang="en-US" sz="2400" dirty="0">
                <a:latin typeface="Arial" panose="020B0604020202020204" pitchFamily="34" charset="0"/>
                <a:cs typeface="Arial" panose="020B0604020202020204" pitchFamily="34" charset="0"/>
              </a:rPr>
              <a:t>Nic has left Reese. Reese still has the car and Nic is struggling to make repayments. </a:t>
            </a:r>
          </a:p>
        </p:txBody>
      </p:sp>
    </p:spTree>
    <p:extLst>
      <p:ext uri="{BB962C8B-B14F-4D97-AF65-F5344CB8AC3E}">
        <p14:creationId xmlns:p14="http://schemas.microsoft.com/office/powerpoint/2010/main" val="216346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Responsible lending</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pPr marL="457200" indent="-457200"/>
            <a:r>
              <a:rPr lang="en-AU" sz="2400" dirty="0">
                <a:latin typeface="Arial" panose="020B0604020202020204" pitchFamily="34" charset="0"/>
                <a:cs typeface="Arial" panose="020B0604020202020204" pitchFamily="34" charset="0"/>
              </a:rPr>
              <a:t>Credit providers must:</a:t>
            </a:r>
          </a:p>
          <a:p>
            <a:pPr marL="914400" lvl="1"/>
            <a:r>
              <a:rPr lang="en-AU" sz="2400" dirty="0">
                <a:latin typeface="Arial" panose="020B0604020202020204" pitchFamily="34" charset="0"/>
                <a:cs typeface="Arial" panose="020B0604020202020204" pitchFamily="34" charset="0"/>
              </a:rPr>
              <a:t>Make reasonable enquiries about the consumer’s financial situation;</a:t>
            </a:r>
          </a:p>
          <a:p>
            <a:pPr marL="914400" lvl="1"/>
            <a:r>
              <a:rPr lang="en-AU" sz="2400" dirty="0">
                <a:latin typeface="Arial" panose="020B0604020202020204" pitchFamily="34" charset="0"/>
                <a:cs typeface="Arial" panose="020B0604020202020204" pitchFamily="34" charset="0"/>
              </a:rPr>
              <a:t>Make reasonable enquiries about the consumer’s requirements and objectives in seeking the loan; and</a:t>
            </a:r>
          </a:p>
          <a:p>
            <a:pPr marL="914400" lvl="1"/>
            <a:r>
              <a:rPr lang="en-AU" sz="2400" dirty="0">
                <a:latin typeface="Arial" panose="020B0604020202020204" pitchFamily="34" charset="0"/>
                <a:cs typeface="Arial" panose="020B0604020202020204" pitchFamily="34" charset="0"/>
              </a:rPr>
              <a:t>Take reasonable steps to verify the consumer’s financial situation.</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6 year time limit</a:t>
            </a:r>
          </a:p>
          <a:p>
            <a:r>
              <a:rPr lang="en-US" sz="2400" dirty="0">
                <a:latin typeface="Arial" panose="020B0604020202020204" pitchFamily="34" charset="0"/>
                <a:cs typeface="Arial" panose="020B0604020202020204" pitchFamily="34" charset="0"/>
              </a:rPr>
              <a:t>Remedy: waiver of interest, fees and charges</a:t>
            </a:r>
          </a:p>
          <a:p>
            <a:r>
              <a:rPr lang="en-US" sz="2400" dirty="0">
                <a:latin typeface="Arial" panose="020B0604020202020204" pitchFamily="34" charset="0"/>
                <a:cs typeface="Arial" panose="020B0604020202020204" pitchFamily="34" charset="0"/>
              </a:rPr>
              <a:t>Can use in conjunction with other arguments</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54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Lack of benefit</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659876" y="1748940"/>
            <a:ext cx="10558022" cy="4397860"/>
          </a:xfrm>
        </p:spPr>
        <p:txBody>
          <a:bodyPr>
            <a:noAutofit/>
          </a:bodyPr>
          <a:lstStyle/>
          <a:p>
            <a:pPr marL="0" lvl="1" indent="0">
              <a:buNone/>
            </a:pPr>
            <a:r>
              <a:rPr lang="en-US" sz="2400" dirty="0">
                <a:latin typeface="Arial" panose="020B0604020202020204" pitchFamily="34" charset="0"/>
                <a:cs typeface="Arial" panose="020B0604020202020204" pitchFamily="34" charset="0"/>
              </a:rPr>
              <a:t>AFCA’s approach to joint facilities and family violence: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The lender should take steps to identify red flags of undue influence and financial abuse at the time of lending</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A waiver may be appropriate if the lender failed to act on red flags</a:t>
            </a:r>
          </a:p>
        </p:txBody>
      </p:sp>
    </p:spTree>
    <p:extLst>
      <p:ext uri="{BB962C8B-B14F-4D97-AF65-F5344CB8AC3E}">
        <p14:creationId xmlns:p14="http://schemas.microsoft.com/office/powerpoint/2010/main" val="124690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Lack of benefit (cont.)</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659876" y="1748940"/>
            <a:ext cx="10558022" cy="4397860"/>
          </a:xfrm>
        </p:spPr>
        <p:txBody>
          <a:bodyPr>
            <a:noAutofit/>
          </a:bodyPr>
          <a:lstStyle/>
          <a:p>
            <a:r>
              <a:rPr lang="en-US" sz="2400" dirty="0">
                <a:latin typeface="Arial" panose="020B0604020202020204" pitchFamily="34" charset="0"/>
                <a:cs typeface="Arial" panose="020B0604020202020204" pitchFamily="34" charset="0"/>
              </a:rPr>
              <a:t>Section 54 Banking Code of Practice:</a:t>
            </a:r>
          </a:p>
          <a:p>
            <a:pPr lvl="1"/>
            <a:r>
              <a:rPr lang="en-US" sz="2400" dirty="0">
                <a:latin typeface="Arial" panose="020B0604020202020204" pitchFamily="34" charset="0"/>
                <a:cs typeface="Arial" panose="020B0604020202020204" pitchFamily="34" charset="0"/>
              </a:rPr>
              <a:t>A person should not be made a co-borrower if they do not stand to benefit from the loan, unless the lender has made sure they understand the risks and are not experiencing financial abuse</a:t>
            </a:r>
          </a:p>
          <a:p>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Responsible lending: </a:t>
            </a:r>
          </a:p>
          <a:p>
            <a:pPr lvl="1"/>
            <a:r>
              <a:rPr lang="en-US" sz="2400" dirty="0">
                <a:latin typeface="Arial" panose="020B0604020202020204" pitchFamily="34" charset="0"/>
                <a:cs typeface="Arial" panose="020B0604020202020204" pitchFamily="34" charset="0"/>
              </a:rPr>
              <a:t>If a person does not stand to benefit from a loan, arguably the loan is unsuitable</a:t>
            </a:r>
          </a:p>
        </p:txBody>
      </p:sp>
    </p:spTree>
    <p:extLst>
      <p:ext uri="{BB962C8B-B14F-4D97-AF65-F5344CB8AC3E}">
        <p14:creationId xmlns:p14="http://schemas.microsoft.com/office/powerpoint/2010/main" val="401272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Strategic defaulting</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r>
              <a:rPr lang="en-US" sz="2400" dirty="0">
                <a:latin typeface="Arial" panose="020B0604020202020204" pitchFamily="34" charset="0"/>
                <a:cs typeface="Arial" panose="020B0604020202020204" pitchFamily="34" charset="0"/>
              </a:rPr>
              <a:t>Failing to make payment and assisting the lender to repossess the car</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Often in conjunction with a request for the remainder to be waived</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May be appropriate if:</a:t>
            </a:r>
          </a:p>
          <a:p>
            <a:pPr lvl="1"/>
            <a:r>
              <a:rPr lang="en-US" sz="2400" dirty="0">
                <a:latin typeface="Arial" panose="020B0604020202020204" pitchFamily="34" charset="0"/>
                <a:cs typeface="Arial" panose="020B0604020202020204" pitchFamily="34" charset="0"/>
              </a:rPr>
              <a:t>Your client cannot afford the car going forward</a:t>
            </a:r>
          </a:p>
          <a:p>
            <a:pPr lvl="1"/>
            <a:r>
              <a:rPr lang="en-US" sz="2400" dirty="0">
                <a:latin typeface="Arial" panose="020B0604020202020204" pitchFamily="34" charset="0"/>
                <a:cs typeface="Arial" panose="020B0604020202020204" pitchFamily="34" charset="0"/>
              </a:rPr>
              <a:t>Your client’s ex-partner has possession of the car</a:t>
            </a:r>
          </a:p>
        </p:txBody>
      </p:sp>
    </p:spTree>
    <p:extLst>
      <p:ext uri="{BB962C8B-B14F-4D97-AF65-F5344CB8AC3E}">
        <p14:creationId xmlns:p14="http://schemas.microsoft.com/office/powerpoint/2010/main" val="326258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Hardship</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Hardship as an interim step</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Hardship as a final resolution</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May be used in conjunction with other arguments, including strategic defaulting</a:t>
            </a:r>
          </a:p>
        </p:txBody>
      </p:sp>
    </p:spTree>
    <p:extLst>
      <p:ext uri="{BB962C8B-B14F-4D97-AF65-F5344CB8AC3E}">
        <p14:creationId xmlns:p14="http://schemas.microsoft.com/office/powerpoint/2010/main" val="319921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Unjustness</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r>
              <a:rPr lang="en-US" sz="2400" dirty="0">
                <a:latin typeface="Arial" panose="020B0604020202020204" pitchFamily="34" charset="0"/>
                <a:cs typeface="Arial" panose="020B0604020202020204" pitchFamily="34" charset="0"/>
              </a:rPr>
              <a:t>Section 76 of the National Credit Code allows a court to reopen unjust contracts: </a:t>
            </a:r>
          </a:p>
          <a:p>
            <a:pPr lvl="1"/>
            <a:r>
              <a:rPr lang="en-US" sz="1800" dirty="0">
                <a:latin typeface="Arial" panose="020B0604020202020204" pitchFamily="34" charset="0"/>
                <a:cs typeface="Arial" panose="020B0604020202020204" pitchFamily="34" charset="0"/>
              </a:rPr>
              <a:t>S76 (2)(j) whether unfair pressure was placed on OC</a:t>
            </a:r>
          </a:p>
          <a:p>
            <a:pPr lvl="1"/>
            <a:r>
              <a:rPr lang="en-US" sz="1800" dirty="0">
                <a:latin typeface="Arial" panose="020B0604020202020204" pitchFamily="34" charset="0"/>
                <a:cs typeface="Arial" panose="020B0604020202020204" pitchFamily="34" charset="0"/>
              </a:rPr>
              <a:t>S76(2)(l) whether the loan was affordable</a:t>
            </a:r>
          </a:p>
          <a:p>
            <a:pPr lvl="1"/>
            <a:r>
              <a:rPr lang="en-US" sz="1800" dirty="0">
                <a:latin typeface="Arial" panose="020B0604020202020204" pitchFamily="34" charset="0"/>
                <a:cs typeface="Arial" panose="020B0604020202020204" pitchFamily="34" charset="0"/>
              </a:rPr>
              <a:t>S76(2)(d) whether borrower could negotiate</a:t>
            </a:r>
          </a:p>
          <a:p>
            <a:pPr lvl="1"/>
            <a:r>
              <a:rPr lang="en-US" sz="1800" dirty="0">
                <a:latin typeface="Arial" panose="020B0604020202020204" pitchFamily="34" charset="0"/>
                <a:cs typeface="Arial" panose="020B0604020202020204" pitchFamily="34" charset="0"/>
              </a:rPr>
              <a:t>S76(2)(</a:t>
            </a:r>
            <a:r>
              <a:rPr lang="en-US" sz="1800" dirty="0" err="1">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whether terms were explained to borrower</a:t>
            </a:r>
          </a:p>
          <a:p>
            <a:pPr lvl="1"/>
            <a:r>
              <a:rPr lang="en-US" sz="1800" dirty="0">
                <a:latin typeface="Arial" panose="020B0604020202020204" pitchFamily="34" charset="0"/>
                <a:cs typeface="Arial" panose="020B0604020202020204" pitchFamily="34" charset="0"/>
              </a:rPr>
              <a:t>s76(2)(o) whether interest is unfairly high </a:t>
            </a:r>
          </a:p>
          <a:p>
            <a:r>
              <a:rPr lang="en-US" sz="2400" dirty="0">
                <a:latin typeface="Arial" panose="020B0604020202020204" pitchFamily="34" charset="0"/>
                <a:cs typeface="Arial" panose="020B0604020202020204" pitchFamily="34" charset="0"/>
              </a:rPr>
              <a:t>Time limit: 2 years from the end of the contract</a:t>
            </a:r>
          </a:p>
          <a:p>
            <a:r>
              <a:rPr lang="en-US" sz="2400" dirty="0">
                <a:latin typeface="Arial" panose="020B0604020202020204" pitchFamily="34" charset="0"/>
                <a:cs typeface="Arial" panose="020B0604020202020204" pitchFamily="34" charset="0"/>
              </a:rPr>
              <a:t>Remedy: Borrower put back in the position they would have been in but for the contract</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10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400" dirty="0">
                <a:latin typeface="Arial" panose="020B0604020202020204" pitchFamily="34" charset="0"/>
                <a:cs typeface="Arial" panose="020B0604020202020204" pitchFamily="34" charset="0"/>
              </a:rPr>
              <a:t>Australian Financial Complaints Authority (AFCA)</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If negotiating with the lender through their Internal Dispute Resolution scheme doesn’t resolve the matter, it can be escalated to AFCA</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2 years to lodge in AFCA from the date of the final IDR response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Lodging in AFCA will put the matter on hold, even if a statement of claim has been filed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AFCA can’t hear a dispute if there's a court judgement </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63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2546EC-3652-430F-8293-2AF8E5E65ACB}"/>
              </a:ext>
            </a:extLst>
          </p:cNvPr>
          <p:cNvSpPr>
            <a:spLocks noGrp="1"/>
          </p:cNvSpPr>
          <p:nvPr>
            <p:ph type="body" sz="quarter" idx="15"/>
          </p:nvPr>
        </p:nvSpPr>
        <p:spPr>
          <a:xfrm>
            <a:off x="978429" y="3514724"/>
            <a:ext cx="10384516" cy="2533947"/>
          </a:xfrm>
        </p:spPr>
        <p:txBody>
          <a:bodyPr>
            <a:noAutofit/>
          </a:bodyPr>
          <a:lstStyle/>
          <a:p>
            <a:pPr marL="0" indent="0">
              <a:buNone/>
            </a:pPr>
            <a:br>
              <a:rPr lang="en-GB" dirty="0">
                <a:latin typeface="Helvetica"/>
                <a:cs typeface="Helvetica"/>
              </a:rPr>
            </a:br>
            <a:r>
              <a:rPr lang="en-GB" dirty="0">
                <a:latin typeface="Helvetica"/>
                <a:cs typeface="Helvetica"/>
              </a:rPr>
              <a:t>Solicitor</a:t>
            </a:r>
            <a:br>
              <a:rPr lang="en-GB" dirty="0">
                <a:latin typeface="Helvetica"/>
                <a:cs typeface="Helvetica"/>
              </a:rPr>
            </a:br>
            <a:r>
              <a:rPr lang="en-GB" dirty="0">
                <a:latin typeface="Helvetica"/>
                <a:cs typeface="Helvetica"/>
              </a:rPr>
              <a:t>Financial Abuse Service NSW</a:t>
            </a:r>
          </a:p>
          <a:p>
            <a:pPr marL="0" indent="0">
              <a:buNone/>
            </a:pPr>
            <a:r>
              <a:rPr lang="en-GB" dirty="0">
                <a:latin typeface="Helvetica"/>
                <a:cs typeface="Helvetica"/>
              </a:rPr>
              <a:t>Redfern Legal Centre</a:t>
            </a:r>
            <a:endParaRPr lang="en-GB" dirty="0"/>
          </a:p>
        </p:txBody>
      </p:sp>
      <p:sp>
        <p:nvSpPr>
          <p:cNvPr id="13" name="Title 12">
            <a:extLst>
              <a:ext uri="{FF2B5EF4-FFF2-40B4-BE49-F238E27FC236}">
                <a16:creationId xmlns:a16="http://schemas.microsoft.com/office/drawing/2014/main" id="{557E81AA-1008-417C-92EF-619C7BBFA881}"/>
              </a:ext>
            </a:extLst>
          </p:cNvPr>
          <p:cNvSpPr>
            <a:spLocks noGrp="1"/>
          </p:cNvSpPr>
          <p:nvPr>
            <p:ph type="title"/>
          </p:nvPr>
        </p:nvSpPr>
        <p:spPr>
          <a:xfrm>
            <a:off x="978429" y="2436514"/>
            <a:ext cx="10360132" cy="1078210"/>
          </a:xfrm>
        </p:spPr>
        <p:txBody>
          <a:bodyPr>
            <a:normAutofit/>
          </a:bodyPr>
          <a:lstStyle/>
          <a:p>
            <a:r>
              <a:rPr lang="en-GB" sz="4000" dirty="0">
                <a:latin typeface="Helvetica"/>
                <a:cs typeface="Helvetica"/>
              </a:rPr>
              <a:t>Rebecca Campbell</a:t>
            </a:r>
            <a:endParaRPr lang="en-GB" sz="4000" dirty="0"/>
          </a:p>
        </p:txBody>
      </p:sp>
      <p:pic>
        <p:nvPicPr>
          <p:cNvPr id="3" name="Picture 2">
            <a:extLst>
              <a:ext uri="{FF2B5EF4-FFF2-40B4-BE49-F238E27FC236}">
                <a16:creationId xmlns:a16="http://schemas.microsoft.com/office/drawing/2014/main" id="{1B086084-8753-F24F-925C-EEBCA861A88B}"/>
              </a:ext>
            </a:extLst>
          </p:cNvPr>
          <p:cNvPicPr>
            <a:picLocks noChangeAspect="1"/>
          </p:cNvPicPr>
          <p:nvPr/>
        </p:nvPicPr>
        <p:blipFill>
          <a:blip r:embed="rId3"/>
          <a:stretch>
            <a:fillRect/>
          </a:stretch>
        </p:blipFill>
        <p:spPr>
          <a:xfrm>
            <a:off x="5340350" y="393700"/>
            <a:ext cx="1593850" cy="2125133"/>
          </a:xfrm>
          <a:prstGeom prst="rect">
            <a:avLst/>
          </a:prstGeom>
        </p:spPr>
      </p:pic>
    </p:spTree>
    <p:extLst>
      <p:ext uri="{BB962C8B-B14F-4D97-AF65-F5344CB8AC3E}">
        <p14:creationId xmlns:p14="http://schemas.microsoft.com/office/powerpoint/2010/main" val="348060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Local Court</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Recovering money from an ex-partner</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When a lender has initiated proceedings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Default judgments and set-asides</a:t>
            </a:r>
          </a:p>
        </p:txBody>
      </p:sp>
    </p:spTree>
    <p:extLst>
      <p:ext uri="{BB962C8B-B14F-4D97-AF65-F5344CB8AC3E}">
        <p14:creationId xmlns:p14="http://schemas.microsoft.com/office/powerpoint/2010/main" val="1181838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Business loan: Chris and Jordan</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r>
              <a:rPr lang="en-US" sz="2400" dirty="0">
                <a:latin typeface="Arial" panose="020B0604020202020204" pitchFamily="34" charset="0"/>
                <a:cs typeface="Arial" panose="020B0604020202020204" pitchFamily="34" charset="0"/>
              </a:rPr>
              <a:t>Chris and Jordan have just separated. Jordan had a string of failed businesses and a poor credit rating so Jordan pressured Chris into taking out a car loan.</a:t>
            </a:r>
          </a:p>
          <a:p>
            <a:r>
              <a:rPr lang="en-US" sz="2400" dirty="0">
                <a:latin typeface="Arial" panose="020B0604020202020204" pitchFamily="34" charset="0"/>
                <a:cs typeface="Arial" panose="020B0604020202020204" pitchFamily="34" charset="0"/>
              </a:rPr>
              <a:t>Jordan pressured Chris into getting an ABN so they could take advantage of a deal for small business owners.</a:t>
            </a:r>
          </a:p>
          <a:p>
            <a:r>
              <a:rPr lang="en-US" sz="2400" dirty="0">
                <a:latin typeface="Arial" panose="020B0604020202020204" pitchFamily="34" charset="0"/>
                <a:cs typeface="Arial" panose="020B0604020202020204" pitchFamily="34" charset="0"/>
              </a:rPr>
              <a:t>The loan and registration are in Chris’ name but Jordan is the only one who ever drove the car. Jordan promised to pay the loan in writing, but never did.</a:t>
            </a:r>
          </a:p>
          <a:p>
            <a:r>
              <a:rPr lang="en-US" sz="2400" dirty="0">
                <a:latin typeface="Arial" panose="020B0604020202020204" pitchFamily="34" charset="0"/>
                <a:cs typeface="Arial" panose="020B0604020202020204" pitchFamily="34" charset="0"/>
              </a:rPr>
              <a:t>Chris has put a lot of money towards the car.</a:t>
            </a:r>
          </a:p>
        </p:txBody>
      </p:sp>
    </p:spTree>
    <p:extLst>
      <p:ext uri="{BB962C8B-B14F-4D97-AF65-F5344CB8AC3E}">
        <p14:creationId xmlns:p14="http://schemas.microsoft.com/office/powerpoint/2010/main" val="3758913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Business loan: Chris and Jordan</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Consumer Law does not apply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ASIC Act – unconscionable conduct</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General contract law principles</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157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4. Dealing with </a:t>
            </a:r>
            <a:br>
              <a:rPr lang="en-US"/>
            </a:br>
            <a:r>
              <a:rPr lang="en-US"/>
              <a:t>the RMS and </a:t>
            </a:r>
            <a:br>
              <a:rPr lang="en-US"/>
            </a:br>
            <a:r>
              <a:rPr lang="en-US"/>
              <a:t>the dealership</a:t>
            </a:r>
          </a:p>
          <a:p>
            <a:endParaRPr lang="en-US"/>
          </a:p>
        </p:txBody>
      </p:sp>
      <p:pic>
        <p:nvPicPr>
          <p:cNvPr id="13" name="Picture Placeholder 12">
            <a:extLst>
              <a:ext uri="{FF2B5EF4-FFF2-40B4-BE49-F238E27FC236}">
                <a16:creationId xmlns:a16="http://schemas.microsoft.com/office/drawing/2014/main" id="{E4F9F58A-E6AD-884A-A083-64FA631C3083}"/>
              </a:ext>
            </a:extLst>
          </p:cNvPr>
          <p:cNvPicPr>
            <a:picLocks noGrp="1" noChangeAspect="1"/>
          </p:cNvPicPr>
          <p:nvPr>
            <p:ph type="pic" sz="quarter" idx="13"/>
          </p:nvPr>
        </p:nvPicPr>
        <p:blipFill>
          <a:blip r:embed="rId3"/>
          <a:srcRect l="16625" r="16625"/>
          <a:stretch>
            <a:fillRect/>
          </a:stretch>
        </p:blipFill>
        <p:spPr/>
      </p:pic>
    </p:spTree>
    <p:extLst>
      <p:ext uri="{BB962C8B-B14F-4D97-AF65-F5344CB8AC3E}">
        <p14:creationId xmlns:p14="http://schemas.microsoft.com/office/powerpoint/2010/main" val="1602723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Rego: Sam and Alex</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r>
              <a:rPr lang="en-US" sz="2400" dirty="0">
                <a:latin typeface="Arial" panose="020B0604020202020204" pitchFamily="34" charset="0"/>
                <a:cs typeface="Arial" panose="020B0604020202020204" pitchFamily="34" charset="0"/>
              </a:rPr>
              <a:t>Sam and Alex have been in a relationship for 5 years. During the relationship, Sam needed a new car and went to the dealership along with Alex. Sam chose the car and signed the loan paperwork, however Alex ended up on the registration. </a:t>
            </a:r>
          </a:p>
          <a:p>
            <a:r>
              <a:rPr lang="en-US" sz="2400" dirty="0">
                <a:latin typeface="Arial" panose="020B0604020202020204" pitchFamily="34" charset="0"/>
                <a:cs typeface="Arial" panose="020B0604020202020204" pitchFamily="34" charset="0"/>
              </a:rPr>
              <a:t>Sam has left Alex due to financial abuse and domestic violence. Sam has an AVO against Alex.</a:t>
            </a:r>
          </a:p>
          <a:p>
            <a:r>
              <a:rPr lang="en-US" sz="2400" dirty="0">
                <a:latin typeface="Arial" panose="020B0604020202020204" pitchFamily="34" charset="0"/>
                <a:cs typeface="Arial" panose="020B0604020202020204" pitchFamily="34" charset="0"/>
              </a:rPr>
              <a:t>The registration needs to be renewed soon and Sam keeps asking Alex to pay it, but Alex hasn’t replied. Sam really needs the car to get to work.</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068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Dealing with the RMS</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Notice of disposal</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Stamp duty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Family court</a:t>
            </a:r>
          </a:p>
        </p:txBody>
      </p:sp>
    </p:spTree>
    <p:extLst>
      <p:ext uri="{BB962C8B-B14F-4D97-AF65-F5344CB8AC3E}">
        <p14:creationId xmlns:p14="http://schemas.microsoft.com/office/powerpoint/2010/main" val="515194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Dealing with the dealership</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r>
              <a:rPr lang="en-US" sz="2400" dirty="0">
                <a:latin typeface="Arial" panose="020B0604020202020204" pitchFamily="34" charset="0"/>
                <a:cs typeface="Arial" panose="020B0604020202020204" pitchFamily="34" charset="0"/>
              </a:rPr>
              <a:t>Part 7 of the National Credit Code: Related Sales Contracts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Lender can generally be held responsible for breaches of the dealer:</a:t>
            </a:r>
          </a:p>
          <a:p>
            <a:pPr lvl="1"/>
            <a:r>
              <a:rPr lang="en-US" sz="2400" dirty="0">
                <a:latin typeface="Arial" panose="020B0604020202020204" pitchFamily="34" charset="0"/>
                <a:cs typeface="Arial" panose="020B0604020202020204" pitchFamily="34" charset="0"/>
              </a:rPr>
              <a:t>Responsible lending</a:t>
            </a:r>
          </a:p>
          <a:p>
            <a:pPr lvl="1"/>
            <a:r>
              <a:rPr lang="en-US" sz="2400" dirty="0">
                <a:latin typeface="Arial" panose="020B0604020202020204" pitchFamily="34" charset="0"/>
                <a:cs typeface="Arial" panose="020B0604020202020204" pitchFamily="34" charset="0"/>
              </a:rPr>
              <a:t>Missed red flags</a:t>
            </a:r>
          </a:p>
          <a:p>
            <a:pPr lvl="1"/>
            <a:r>
              <a:rPr lang="en-US" sz="2400" dirty="0">
                <a:latin typeface="Arial" panose="020B0604020202020204" pitchFamily="34" charset="0"/>
                <a:cs typeface="Arial" panose="020B0604020202020204" pitchFamily="34" charset="0"/>
              </a:rPr>
              <a:t>Failure to explain the loan</a:t>
            </a:r>
          </a:p>
        </p:txBody>
      </p:sp>
    </p:spTree>
    <p:extLst>
      <p:ext uri="{BB962C8B-B14F-4D97-AF65-F5344CB8AC3E}">
        <p14:creationId xmlns:p14="http://schemas.microsoft.com/office/powerpoint/2010/main" val="355288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5. Fines and tolls</a:t>
            </a:r>
          </a:p>
          <a:p>
            <a:endParaRPr lang="en-US"/>
          </a:p>
        </p:txBody>
      </p:sp>
      <p:pic>
        <p:nvPicPr>
          <p:cNvPr id="7" name="Picture Placeholder 6">
            <a:extLst>
              <a:ext uri="{FF2B5EF4-FFF2-40B4-BE49-F238E27FC236}">
                <a16:creationId xmlns:a16="http://schemas.microsoft.com/office/drawing/2014/main" id="{59AE3247-E093-5147-A4B8-839C034FF205}"/>
              </a:ext>
            </a:extLst>
          </p:cNvPr>
          <p:cNvPicPr>
            <a:picLocks noGrp="1" noChangeAspect="1"/>
          </p:cNvPicPr>
          <p:nvPr>
            <p:ph type="pic" sz="quarter" idx="13"/>
          </p:nvPr>
        </p:nvPicPr>
        <p:blipFill>
          <a:blip r:embed="rId3"/>
          <a:srcRect t="8570" b="8570"/>
          <a:stretch>
            <a:fillRect/>
          </a:stretch>
        </p:blipFill>
        <p:spPr/>
      </p:pic>
    </p:spTree>
    <p:extLst>
      <p:ext uri="{BB962C8B-B14F-4D97-AF65-F5344CB8AC3E}">
        <p14:creationId xmlns:p14="http://schemas.microsoft.com/office/powerpoint/2010/main" val="3759558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a:bodyPr>
          <a:lstStyle/>
          <a:p>
            <a:r>
              <a:rPr lang="en-US" sz="4900"/>
              <a:t>Fines and tolls</a:t>
            </a: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05353" y="1748940"/>
            <a:ext cx="11500701" cy="4397860"/>
          </a:xfrm>
        </p:spPr>
        <p:txBody>
          <a:bodyPr>
            <a:no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If your client’s ex-partner is driving a car registered in your client’s name, you can dispute any fines and tolls they accrue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Safety concerns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Withdrawal vs nomination </a:t>
            </a:r>
          </a:p>
        </p:txBody>
      </p:sp>
    </p:spTree>
    <p:extLst>
      <p:ext uri="{BB962C8B-B14F-4D97-AF65-F5344CB8AC3E}">
        <p14:creationId xmlns:p14="http://schemas.microsoft.com/office/powerpoint/2010/main" val="2104836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1275644"/>
            <a:ext cx="5443537" cy="2291645"/>
          </a:xfrm>
        </p:spPr>
        <p:txBody>
          <a:bodyPr/>
          <a:lstStyle/>
          <a:p>
            <a:r>
              <a:rPr lang="en-US">
                <a:latin typeface="Avenir Book" panose="02000503020000020003" pitchFamily="2" charset="0"/>
                <a:cs typeface="Arial"/>
              </a:rPr>
              <a:t>6. Questions and further resources</a:t>
            </a:r>
          </a:p>
        </p:txBody>
      </p:sp>
      <p:sp>
        <p:nvSpPr>
          <p:cNvPr id="6" name="Text Placeholder 3"/>
          <p:cNvSpPr txBox="1">
            <a:spLocks/>
          </p:cNvSpPr>
          <p:nvPr/>
        </p:nvSpPr>
        <p:spPr>
          <a:xfrm>
            <a:off x="500063" y="3949925"/>
            <a:ext cx="6178928" cy="1645504"/>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a:solidFill>
                  <a:schemeClr val="bg1"/>
                </a:solidFill>
                <a:latin typeface="Avenir Book" panose="02000503020000020003" pitchFamily="2" charset="0"/>
                <a:cs typeface="Helvetica"/>
              </a:rPr>
              <a:t>Rebecca Campbell</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Financial Abuse Service NSW</a:t>
            </a:r>
            <a:endParaRPr lang="en-US" sz="2400">
              <a:solidFill>
                <a:schemeClr val="bg1"/>
              </a:solidFill>
              <a:latin typeface="Avenir Book" panose="02000503020000020003" pitchFamily="2" charset="0"/>
            </a:endParaRPr>
          </a:p>
          <a:p>
            <a:r>
              <a:rPr lang="en-US" sz="2400">
                <a:solidFill>
                  <a:schemeClr val="bg1"/>
                </a:solidFill>
                <a:latin typeface="Avenir Book" panose="02000503020000020003" pitchFamily="2" charset="0"/>
              </a:rPr>
              <a:t>Redfern Legal Centre</a:t>
            </a:r>
          </a:p>
          <a:p>
            <a:endParaRPr lang="en-US">
              <a:latin typeface="Avenir Book" panose="02000503020000020003" pitchFamily="2" charset="0"/>
            </a:endParaRPr>
          </a:p>
        </p:txBody>
      </p:sp>
      <p:sp>
        <p:nvSpPr>
          <p:cNvPr id="7"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pic>
        <p:nvPicPr>
          <p:cNvPr id="5" name="Picture 4">
            <a:extLst>
              <a:ext uri="{FF2B5EF4-FFF2-40B4-BE49-F238E27FC236}">
                <a16:creationId xmlns:a16="http://schemas.microsoft.com/office/drawing/2014/main" id="{9B582022-9F3C-F84E-BC03-FEBF427CC2B5}"/>
              </a:ext>
            </a:extLst>
          </p:cNvPr>
          <p:cNvPicPr>
            <a:picLocks noChangeAspect="1"/>
          </p:cNvPicPr>
          <p:nvPr/>
        </p:nvPicPr>
        <p:blipFill>
          <a:blip r:embed="rId4"/>
          <a:stretch>
            <a:fillRect/>
          </a:stretch>
        </p:blipFill>
        <p:spPr>
          <a:xfrm>
            <a:off x="5284366" y="3482132"/>
            <a:ext cx="1593850" cy="2125133"/>
          </a:xfrm>
          <a:prstGeom prst="rect">
            <a:avLst/>
          </a:prstGeom>
        </p:spPr>
      </p:pic>
    </p:spTree>
    <p:extLst>
      <p:ext uri="{BB962C8B-B14F-4D97-AF65-F5344CB8AC3E}">
        <p14:creationId xmlns:p14="http://schemas.microsoft.com/office/powerpoint/2010/main" val="66156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B870-FCCC-4045-842A-E1A875CEA206}"/>
              </a:ext>
            </a:extLst>
          </p:cNvPr>
          <p:cNvSpPr>
            <a:spLocks noGrp="1"/>
          </p:cNvSpPr>
          <p:nvPr>
            <p:ph type="title"/>
          </p:nvPr>
        </p:nvSpPr>
        <p:spPr/>
        <p:txBody>
          <a:bodyPr>
            <a:normAutofit fontScale="90000"/>
          </a:bodyPr>
          <a:lstStyle/>
          <a:p>
            <a:r>
              <a:rPr lang="en-US"/>
              <a:t>How to contact RLC’s</a:t>
            </a:r>
            <a:br>
              <a:rPr lang="en-US"/>
            </a:br>
            <a:r>
              <a:rPr lang="en-US"/>
              <a:t>Financial Abuse Service NSW</a:t>
            </a:r>
          </a:p>
        </p:txBody>
      </p:sp>
      <p:sp>
        <p:nvSpPr>
          <p:cNvPr id="3" name="Text Placeholder 2">
            <a:extLst>
              <a:ext uri="{FF2B5EF4-FFF2-40B4-BE49-F238E27FC236}">
                <a16:creationId xmlns:a16="http://schemas.microsoft.com/office/drawing/2014/main" id="{7903DBFF-6897-F245-98CB-C94CFCFE02AB}"/>
              </a:ext>
            </a:extLst>
          </p:cNvPr>
          <p:cNvSpPr>
            <a:spLocks noGrp="1"/>
          </p:cNvSpPr>
          <p:nvPr>
            <p:ph type="body" sz="quarter" idx="13"/>
          </p:nvPr>
        </p:nvSpPr>
        <p:spPr/>
        <p:txBody>
          <a:bodyPr>
            <a:normAutofit/>
          </a:bodyPr>
          <a:lstStyle/>
          <a:p>
            <a:pPr algn="ctr"/>
            <a:r>
              <a:rPr lang="en-AU" b="1"/>
              <a:t>*** NSW clients only ***</a:t>
            </a:r>
            <a:endParaRPr lang="en-US" b="1"/>
          </a:p>
          <a:p>
            <a:pPr marL="514350" indent="-514350">
              <a:buAutoNum type="arabicPeriod"/>
            </a:pPr>
            <a:r>
              <a:rPr lang="en-US"/>
              <a:t>Call us: 0481 730 344</a:t>
            </a:r>
          </a:p>
          <a:p>
            <a:pPr marL="514350" indent="-514350">
              <a:buAutoNum type="arabicPeriod"/>
            </a:pPr>
            <a:r>
              <a:rPr lang="en-US"/>
              <a:t>Email us: </a:t>
            </a:r>
            <a:r>
              <a:rPr lang="en-US">
                <a:hlinkClick r:id="rId3"/>
              </a:rPr>
              <a:t>falsintake@rlc.org.au</a:t>
            </a:r>
            <a:r>
              <a:rPr lang="en-US"/>
              <a:t> </a:t>
            </a:r>
          </a:p>
          <a:p>
            <a:pPr marL="514350" indent="-514350">
              <a:buAutoNum type="arabicPeriod"/>
            </a:pPr>
            <a:r>
              <a:rPr lang="en-US"/>
              <a:t>Complete our online form: </a:t>
            </a:r>
            <a:r>
              <a:rPr lang="en-AU">
                <a:hlinkClick r:id="rId4"/>
              </a:rPr>
              <a:t>https://rlc.org.au/fals</a:t>
            </a:r>
            <a:r>
              <a:rPr lang="en-AU"/>
              <a:t> </a:t>
            </a:r>
          </a:p>
        </p:txBody>
      </p:sp>
    </p:spTree>
    <p:extLst>
      <p:ext uri="{BB962C8B-B14F-4D97-AF65-F5344CB8AC3E}">
        <p14:creationId xmlns:p14="http://schemas.microsoft.com/office/powerpoint/2010/main" val="2150672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800">
                <a:latin typeface="Avenir Book" panose="02000503020000020003"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rPr>
              <a:t>Please stay with us for another 60 seconds</a:t>
            </a:r>
            <a:r>
              <a:rPr kumimoji="0" lang="is-IS" sz="36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rPr>
              <a:t>…</a:t>
            </a:r>
            <a:endParaRPr kumimoji="0" lang="en-US" sz="36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rPr>
              <a:t>Training: </a:t>
            </a:r>
            <a:r>
              <a:rPr kumimoji="0" lang="en-US" sz="27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hlinkClick r:id="rId3"/>
              </a:rPr>
              <a:t>rlc.org.au/training</a:t>
            </a:r>
            <a:endParaRPr kumimoji="0" lang="en-US" sz="27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hlinkClick r:id="rId4"/>
              </a:rPr>
              <a:t>education@rlc.org.au</a:t>
            </a:r>
            <a:endParaRPr kumimoji="0" lang="en-US" sz="27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rPr>
              <a:t>This workshop is a guide to the law in Australia. It is not a substitute for legal advice. If you have a legal problem, seek legal advice from a legal </a:t>
            </a:r>
            <a:r>
              <a:rPr kumimoji="0" lang="en-US" sz="2000" u="none" strike="noStrike" kern="1200" cap="none" spc="0" normalizeH="0" baseline="0" noProof="0" err="1">
                <a:ln>
                  <a:noFill/>
                </a:ln>
                <a:solidFill>
                  <a:srgbClr val="303030"/>
                </a:solidFill>
                <a:effectLst/>
                <a:uLnTx/>
                <a:uFillTx/>
                <a:latin typeface="Avenir Book" panose="02000503020000020003" pitchFamily="2" charset="0"/>
                <a:ea typeface="Helvetica" charset="0"/>
                <a:cs typeface="Helvetica" charset="0"/>
              </a:rPr>
              <a:t>centre</a:t>
            </a:r>
            <a:r>
              <a:rPr kumimoji="0" lang="en-US" sz="2000" u="none" strike="noStrike" kern="1200" cap="none" spc="0" normalizeH="0" baseline="0" noProof="0">
                <a:ln>
                  <a:noFill/>
                </a:ln>
                <a:solidFill>
                  <a:srgbClr val="303030"/>
                </a:solidFill>
                <a:effectLst/>
                <a:uLnTx/>
                <a:uFillTx/>
                <a:latin typeface="Avenir Book" panose="02000503020000020003" pitchFamily="2" charset="0"/>
                <a:ea typeface="Helvetica" charset="0"/>
                <a:cs typeface="Helvetica" charset="0"/>
              </a:rPr>
              <a:t> or Legal Aid. </a:t>
            </a:r>
          </a:p>
        </p:txBody>
      </p:sp>
    </p:spTree>
    <p:extLst>
      <p:ext uri="{BB962C8B-B14F-4D97-AF65-F5344CB8AC3E}">
        <p14:creationId xmlns:p14="http://schemas.microsoft.com/office/powerpoint/2010/main" val="1989495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458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10167937" cy="2406466"/>
          </a:xfrm>
        </p:spPr>
        <p:txBody>
          <a:bodyPr/>
          <a:lstStyle/>
          <a:p>
            <a:pPr algn="ctr"/>
            <a:r>
              <a:rPr lang="en-US" sz="4000" dirty="0">
                <a:latin typeface="Arial" panose="020B0604020202020204" pitchFamily="34" charset="0"/>
                <a:cs typeface="Arial" panose="020B0604020202020204" pitchFamily="34" charset="0"/>
              </a:rPr>
              <a:t>Outline of today’s webinar</a:t>
            </a:r>
          </a:p>
          <a:p>
            <a:pPr marL="457200" indent="-457200">
              <a:buAutoNum type="arabicPeriod"/>
            </a:pPr>
            <a:r>
              <a:rPr lang="en-US" sz="2400" dirty="0">
                <a:latin typeface="Arial" panose="020B0604020202020204" pitchFamily="34" charset="0"/>
                <a:cs typeface="Arial" panose="020B0604020202020204" pitchFamily="34" charset="0"/>
              </a:rPr>
              <a:t>Overview of car loans and financial abuse</a:t>
            </a:r>
          </a:p>
          <a:p>
            <a:pPr marL="457200" indent="-457200">
              <a:buAutoNum type="arabicPeriod"/>
            </a:pPr>
            <a:r>
              <a:rPr lang="en-US" sz="2400" dirty="0">
                <a:latin typeface="Arial" panose="020B0604020202020204" pitchFamily="34" charset="0"/>
                <a:cs typeface="Arial" panose="020B0604020202020204" pitchFamily="34" charset="0"/>
              </a:rPr>
              <a:t>Family law options</a:t>
            </a:r>
          </a:p>
          <a:p>
            <a:pPr marL="457200" indent="-457200">
              <a:buAutoNum type="arabicPeriod"/>
            </a:pPr>
            <a:r>
              <a:rPr lang="en-US" sz="2400" dirty="0">
                <a:latin typeface="Arial" panose="020B0604020202020204" pitchFamily="34" charset="0"/>
                <a:cs typeface="Arial" panose="020B0604020202020204" pitchFamily="34" charset="0"/>
              </a:rPr>
              <a:t>Consumer loans and business loans</a:t>
            </a:r>
          </a:p>
          <a:p>
            <a:pPr marL="457200" indent="-457200">
              <a:buAutoNum type="arabicPeriod"/>
            </a:pPr>
            <a:r>
              <a:rPr lang="en-US" sz="2400" dirty="0">
                <a:latin typeface="Arial" panose="020B0604020202020204" pitchFamily="34" charset="0"/>
                <a:cs typeface="Arial" panose="020B0604020202020204" pitchFamily="34" charset="0"/>
              </a:rPr>
              <a:t>Dealing with RMS and the dealership</a:t>
            </a:r>
          </a:p>
          <a:p>
            <a:pPr marL="457200" indent="-457200">
              <a:buAutoNum type="arabicPeriod"/>
            </a:pPr>
            <a:r>
              <a:rPr lang="en-US" sz="2400" dirty="0">
                <a:latin typeface="Arial" panose="020B0604020202020204" pitchFamily="34" charset="0"/>
                <a:cs typeface="Arial" panose="020B0604020202020204" pitchFamily="34" charset="0"/>
              </a:rPr>
              <a:t>Fines and tolls</a:t>
            </a:r>
          </a:p>
          <a:p>
            <a:pPr marL="457200" indent="-457200">
              <a:buFont typeface="Arial" panose="020B0604020202020204" pitchFamily="34" charset="0"/>
              <a:buAutoNum type="arabicPeriod"/>
            </a:pPr>
            <a:r>
              <a:rPr lang="en-US" sz="2400" dirty="0">
                <a:latin typeface="Arial" panose="020B0604020202020204" pitchFamily="34" charset="0"/>
                <a:cs typeface="Arial" panose="020B0604020202020204" pitchFamily="34" charset="0"/>
              </a:rPr>
              <a:t>Questions and further resources</a:t>
            </a:r>
          </a:p>
        </p:txBody>
      </p:sp>
      <p:sp>
        <p:nvSpPr>
          <p:cNvPr id="4" name="Text Placeholder 4">
            <a:extLst>
              <a:ext uri="{FF2B5EF4-FFF2-40B4-BE49-F238E27FC236}">
                <a16:creationId xmlns:a16="http://schemas.microsoft.com/office/drawing/2014/main" id="{75027A03-EEB8-F74B-92E5-467C442E3576}"/>
              </a:ext>
            </a:extLst>
          </p:cNvPr>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dirty="0">
                <a:latin typeface="Avenir Book" panose="02000503020000020003" pitchFamily="2" charset="0"/>
              </a:rPr>
              <a:t>RESOURCES: </a:t>
            </a:r>
            <a:r>
              <a:rPr lang="en-US" sz="3200" dirty="0">
                <a:latin typeface="Avenir Book" panose="02000503020000020003" pitchFamily="2" charset="0"/>
                <a:hlinkClick r:id="rId3"/>
              </a:rPr>
              <a:t>www.rlc.org.au/training/resources/financial-abuse</a:t>
            </a:r>
            <a:endParaRPr lang="en-US" sz="3200" dirty="0">
              <a:latin typeface="Avenir Book" panose="02000503020000020003" pitchFamily="2" charset="0"/>
            </a:endParaRPr>
          </a:p>
        </p:txBody>
      </p:sp>
    </p:spTree>
    <p:extLst>
      <p:ext uri="{BB962C8B-B14F-4D97-AF65-F5344CB8AC3E}">
        <p14:creationId xmlns:p14="http://schemas.microsoft.com/office/powerpoint/2010/main" val="263900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What is financial abuse?</a:t>
            </a:r>
          </a:p>
        </p:txBody>
      </p:sp>
      <p:sp>
        <p:nvSpPr>
          <p:cNvPr id="3" name="Text Placeholder 2"/>
          <p:cNvSpPr>
            <a:spLocks noGrp="1"/>
          </p:cNvSpPr>
          <p:nvPr>
            <p:ph type="body" sz="quarter" idx="13"/>
          </p:nvPr>
        </p:nvSpPr>
        <p:spPr>
          <a:xfrm>
            <a:off x="1041399" y="1748940"/>
            <a:ext cx="10668947" cy="4397860"/>
          </a:xfrm>
        </p:spPr>
        <p:txBody>
          <a:bodyPr>
            <a:no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Financial or economic abuse is a form of domestic violence where an abuser uses money as a means to gain power and to control their partner.</a:t>
            </a:r>
          </a:p>
          <a:p>
            <a:pPr marL="457200" indent="-457200">
              <a:buFont typeface="Arial" panose="020B0604020202020204" pitchFamily="34" charset="0"/>
              <a:buChar char="•"/>
            </a:pPr>
            <a:r>
              <a:rPr lang="en-AU" sz="2400" dirty="0">
                <a:latin typeface="Arial" panose="020B0604020202020204" pitchFamily="34" charset="0"/>
                <a:cs typeface="Arial" panose="020B0604020202020204" pitchFamily="34" charset="0"/>
              </a:rPr>
              <a:t>Domestic violence is “a pattern of abusive behaviour in an intimate relationship or other type of family relationship where one person assumes a position of power over another and causes fear… It is often referred to as a pattern of coercion and control.” (1800RESPECT)</a:t>
            </a: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There is no single agreed legal definition of domestic violence in Australia.</a:t>
            </a:r>
          </a:p>
        </p:txBody>
      </p:sp>
    </p:spTree>
    <p:extLst>
      <p:ext uri="{BB962C8B-B14F-4D97-AF65-F5344CB8AC3E}">
        <p14:creationId xmlns:p14="http://schemas.microsoft.com/office/powerpoint/2010/main" val="171782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Car loans and financial abuse</a:t>
            </a:r>
          </a:p>
        </p:txBody>
      </p:sp>
      <p:sp>
        <p:nvSpPr>
          <p:cNvPr id="3" name="Text Placeholder 2"/>
          <p:cNvSpPr>
            <a:spLocks noGrp="1"/>
          </p:cNvSpPr>
          <p:nvPr>
            <p:ph type="body" sz="quarter" idx="13"/>
          </p:nvPr>
        </p:nvSpPr>
        <p:spPr>
          <a:xfrm>
            <a:off x="1041399" y="1748940"/>
            <a:ext cx="10668947" cy="4397860"/>
          </a:xfrm>
        </p:spPr>
        <p:txBody>
          <a:bodyPr>
            <a:noAutofit/>
          </a:bodyPr>
          <a:lstStyle/>
          <a:p>
            <a:pPr marL="342900" indent="-342900">
              <a:buFont typeface="Arial" panose="020B0604020202020204" pitchFamily="34" charset="0"/>
              <a:buChar char="•"/>
            </a:pPr>
            <a:r>
              <a:rPr lang="en-US" sz="2400" dirty="0"/>
              <a:t>Why focus on car loans?</a:t>
            </a:r>
          </a:p>
          <a:p>
            <a:pPr marL="342900" indent="-342900">
              <a:buFont typeface="Arial" panose="020B0604020202020204" pitchFamily="34" charset="0"/>
              <a:buChar char="•"/>
            </a:pPr>
            <a:r>
              <a:rPr lang="en-US" sz="2400" dirty="0"/>
              <a:t>Car loans as a tool of abuse</a:t>
            </a:r>
          </a:p>
          <a:p>
            <a:pPr marL="342900" indent="-342900">
              <a:buFont typeface="Arial" panose="020B0604020202020204" pitchFamily="34" charset="0"/>
              <a:buChar char="•"/>
            </a:pPr>
            <a:r>
              <a:rPr lang="en-US" sz="2400" dirty="0"/>
              <a:t>Safety concerns and AVOs</a:t>
            </a:r>
          </a:p>
        </p:txBody>
      </p:sp>
    </p:spTree>
    <p:extLst>
      <p:ext uri="{BB962C8B-B14F-4D97-AF65-F5344CB8AC3E}">
        <p14:creationId xmlns:p14="http://schemas.microsoft.com/office/powerpoint/2010/main" val="163732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Car loans and financial abuse (cont.)</a:t>
            </a:r>
          </a:p>
        </p:txBody>
      </p:sp>
      <p:sp>
        <p:nvSpPr>
          <p:cNvPr id="3" name="Text Placeholder 2"/>
          <p:cNvSpPr>
            <a:spLocks noGrp="1"/>
          </p:cNvSpPr>
          <p:nvPr>
            <p:ph type="body" sz="quarter" idx="13"/>
          </p:nvPr>
        </p:nvSpPr>
        <p:spPr>
          <a:xfrm>
            <a:off x="1041399" y="1748940"/>
            <a:ext cx="10668947" cy="4397860"/>
          </a:xfrm>
        </p:spPr>
        <p:txBody>
          <a:bodyPr>
            <a:noAutofit/>
          </a:bodyPr>
          <a:lstStyle/>
          <a:p>
            <a:r>
              <a:rPr lang="en-US" sz="2400" dirty="0"/>
              <a:t>Choosing a strategy:</a:t>
            </a:r>
          </a:p>
          <a:p>
            <a:pPr marL="800100" lvl="1" indent="-342900">
              <a:buFont typeface="Arial" panose="020B0604020202020204" pitchFamily="34" charset="0"/>
              <a:buChar char="•"/>
            </a:pPr>
            <a:r>
              <a:rPr lang="en-US" sz="2400" dirty="0"/>
              <a:t>Will there be a property settlement? </a:t>
            </a:r>
          </a:p>
          <a:p>
            <a:pPr marL="800100" lvl="1" indent="-342900">
              <a:buFont typeface="Arial" panose="020B0604020202020204" pitchFamily="34" charset="0"/>
              <a:buChar char="•"/>
            </a:pPr>
            <a:r>
              <a:rPr lang="en-US" sz="2400" dirty="0"/>
              <a:t>Who has possession? </a:t>
            </a:r>
          </a:p>
          <a:p>
            <a:pPr marL="800100" lvl="1" indent="-342900">
              <a:buFont typeface="Arial" panose="020B0604020202020204" pitchFamily="34" charset="0"/>
              <a:buChar char="•"/>
            </a:pPr>
            <a:r>
              <a:rPr lang="en-US" sz="2400" dirty="0"/>
              <a:t>Whose name is the loan in? </a:t>
            </a:r>
          </a:p>
          <a:p>
            <a:pPr marL="800100" lvl="1" indent="-342900">
              <a:buFont typeface="Arial" panose="020B0604020202020204" pitchFamily="34" charset="0"/>
              <a:buChar char="•"/>
            </a:pPr>
            <a:r>
              <a:rPr lang="en-US" sz="2400" dirty="0"/>
              <a:t>Whose name is the registration in? </a:t>
            </a:r>
          </a:p>
          <a:p>
            <a:pPr marL="800100" lvl="1" indent="-342900">
              <a:buFont typeface="Arial" panose="020B0604020202020204" pitchFamily="34" charset="0"/>
              <a:buChar char="•"/>
            </a:pPr>
            <a:r>
              <a:rPr lang="en-US" sz="2400" dirty="0"/>
              <a:t>What outcome does the client want?</a:t>
            </a:r>
          </a:p>
        </p:txBody>
      </p:sp>
    </p:spTree>
    <p:extLst>
      <p:ext uri="{BB962C8B-B14F-4D97-AF65-F5344CB8AC3E}">
        <p14:creationId xmlns:p14="http://schemas.microsoft.com/office/powerpoint/2010/main" val="377293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2. Family law options</a:t>
            </a:r>
          </a:p>
          <a:p>
            <a:endParaRPr lang="en-US"/>
          </a:p>
        </p:txBody>
      </p:sp>
      <p:pic>
        <p:nvPicPr>
          <p:cNvPr id="4" name="Picture Placeholder 4">
            <a:extLst>
              <a:ext uri="{FF2B5EF4-FFF2-40B4-BE49-F238E27FC236}">
                <a16:creationId xmlns:a16="http://schemas.microsoft.com/office/drawing/2014/main" id="{136FF034-0673-EF48-9A78-7174807F392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103340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0C1C-2639-466A-B713-C9E922CFE00C}"/>
              </a:ext>
            </a:extLst>
          </p:cNvPr>
          <p:cNvSpPr>
            <a:spLocks noGrp="1"/>
          </p:cNvSpPr>
          <p:nvPr>
            <p:ph type="title"/>
          </p:nvPr>
        </p:nvSpPr>
        <p:spPr/>
        <p:txBody>
          <a:bodyPr>
            <a:normAutofit fontScale="90000"/>
          </a:bodyPr>
          <a:lstStyle/>
          <a:p>
            <a:r>
              <a:rPr lang="en-US" sz="4900"/>
              <a:t>Family law: Mary and Bill</a:t>
            </a:r>
            <a:br>
              <a:rPr lang="en-US" sz="5400"/>
            </a:br>
            <a:endParaRPr lang="en-AU"/>
          </a:p>
        </p:txBody>
      </p:sp>
      <p:sp>
        <p:nvSpPr>
          <p:cNvPr id="3" name="Text Placeholder 2">
            <a:extLst>
              <a:ext uri="{FF2B5EF4-FFF2-40B4-BE49-F238E27FC236}">
                <a16:creationId xmlns:a16="http://schemas.microsoft.com/office/drawing/2014/main" id="{847F504E-0A12-4DD6-9836-4E472C0670DE}"/>
              </a:ext>
            </a:extLst>
          </p:cNvPr>
          <p:cNvSpPr>
            <a:spLocks noGrp="1"/>
          </p:cNvSpPr>
          <p:nvPr>
            <p:ph type="body" sz="quarter" idx="13"/>
          </p:nvPr>
        </p:nvSpPr>
        <p:spPr>
          <a:xfrm>
            <a:off x="494644" y="1786647"/>
            <a:ext cx="11194593" cy="4397860"/>
          </a:xfrm>
        </p:spPr>
        <p:txBody>
          <a:bodyPr>
            <a:noAutofit/>
          </a:bodyPr>
          <a:lstStyle/>
          <a:p>
            <a:r>
              <a:rPr lang="en-US" sz="2000" dirty="0">
                <a:latin typeface="Arial" panose="020B0604020202020204" pitchFamily="34" charset="0"/>
                <a:cs typeface="Arial" panose="020B0604020202020204" pitchFamily="34" charset="0"/>
              </a:rPr>
              <a:t>Mary and Bill have been married for 10 years. Mary was a stay at home mum and Bill worked full time. Bill took care of all the money, including money Mary inherited from her parents.</a:t>
            </a:r>
          </a:p>
          <a:p>
            <a:r>
              <a:rPr lang="en-US" sz="2000" dirty="0">
                <a:latin typeface="Arial" panose="020B0604020202020204" pitchFamily="34" charset="0"/>
                <a:cs typeface="Arial" panose="020B0604020202020204" pitchFamily="34" charset="0"/>
              </a:rPr>
              <a:t>Bill bought Mary a car so she could take care of the kids, who are all under ten. Mary uses this car to take the kids to school, go grocery shopping, and attend regular specialist appointments for a health condition.</a:t>
            </a:r>
          </a:p>
          <a:p>
            <a:r>
              <a:rPr lang="en-US" sz="2000" dirty="0">
                <a:latin typeface="Arial" panose="020B0604020202020204" pitchFamily="34" charset="0"/>
                <a:cs typeface="Arial" panose="020B0604020202020204" pitchFamily="34" charset="0"/>
              </a:rPr>
              <a:t>Bill left Mary and is refusing to support her and the kids financially. Mary does not know what happened to her inheritance. She has never had her own bank account. Bill has stopped paying the car payments and so Mary is getting angry letters from the lender.</a:t>
            </a:r>
          </a:p>
        </p:txBody>
      </p:sp>
    </p:spTree>
    <p:extLst>
      <p:ext uri="{BB962C8B-B14F-4D97-AF65-F5344CB8AC3E}">
        <p14:creationId xmlns:p14="http://schemas.microsoft.com/office/powerpoint/2010/main" val="3082020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5182A8CA1C1043903A35C646309D61" ma:contentTypeVersion="13" ma:contentTypeDescription="Create a new document." ma:contentTypeScope="" ma:versionID="ecbf7d186a7293b1a15a6ed2aeecac5d">
  <xsd:schema xmlns:xsd="http://www.w3.org/2001/XMLSchema" xmlns:xs="http://www.w3.org/2001/XMLSchema" xmlns:p="http://schemas.microsoft.com/office/2006/metadata/properties" xmlns:ns2="71f8b624-1e94-4f50-8c4a-ab241149889c" xmlns:ns3="b27f5642-a4b9-4f16-b4eb-293a758c14ac" targetNamespace="http://schemas.microsoft.com/office/2006/metadata/properties" ma:root="true" ma:fieldsID="a4de762c534e1607d0388eee2341eda2" ns2:_="" ns3:_="">
    <xsd:import namespace="71f8b624-1e94-4f50-8c4a-ab241149889c"/>
    <xsd:import namespace="b27f5642-a4b9-4f16-b4eb-293a758c14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8b624-1e94-4f50-8c4a-ab24114988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7f5642-a4b9-4f16-b4eb-293a758c14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944051-DFDB-41BF-8E6A-B787263D1C61}">
  <ds:schemaRefs>
    <ds:schemaRef ds:uri="http://schemas.microsoft.com/sharepoint/v3/contenttype/forms"/>
  </ds:schemaRefs>
</ds:datastoreItem>
</file>

<file path=customXml/itemProps2.xml><?xml version="1.0" encoding="utf-8"?>
<ds:datastoreItem xmlns:ds="http://schemas.openxmlformats.org/officeDocument/2006/customXml" ds:itemID="{9618400C-4D4B-4503-9299-7F2E0E09406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C238EEC-BBF5-43B1-9DA4-7CBAA3D27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8b624-1e94-4f50-8c4a-ab241149889c"/>
    <ds:schemaRef ds:uri="b27f5642-a4b9-4f16-b4eb-293a758c14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6437</TotalTime>
  <Words>1463</Words>
  <Application>Microsoft Macintosh PowerPoint</Application>
  <PresentationFormat>Widescreen</PresentationFormat>
  <Paragraphs>164</Paragraphs>
  <Slides>32</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Avenir Book</vt:lpstr>
      <vt:lpstr>Calibri</vt:lpstr>
      <vt:lpstr>Calibri Light</vt:lpstr>
      <vt:lpstr>Helvetica</vt:lpstr>
      <vt:lpstr>Office Theme</vt:lpstr>
      <vt:lpstr>University of Melbourne</vt:lpstr>
      <vt:lpstr>PowerPoint Presentation</vt:lpstr>
      <vt:lpstr>Rebecca Campbell</vt:lpstr>
      <vt:lpstr>PowerPoint Presentation</vt:lpstr>
      <vt:lpstr>PowerPoint Presentation</vt:lpstr>
      <vt:lpstr>What is financial abuse?</vt:lpstr>
      <vt:lpstr>Car loans and financial abuse</vt:lpstr>
      <vt:lpstr>Car loans and financial abuse (cont.)</vt:lpstr>
      <vt:lpstr>PowerPoint Presentation</vt:lpstr>
      <vt:lpstr>Family law: Mary and Bill </vt:lpstr>
      <vt:lpstr>Family law options </vt:lpstr>
      <vt:lpstr>PowerPoint Presentation</vt:lpstr>
      <vt:lpstr>Consumer loan: Reese and Nic </vt:lpstr>
      <vt:lpstr>Responsible lending </vt:lpstr>
      <vt:lpstr>Lack of benefit </vt:lpstr>
      <vt:lpstr>Lack of benefit (cont.) </vt:lpstr>
      <vt:lpstr>Strategic defaulting </vt:lpstr>
      <vt:lpstr>Hardship </vt:lpstr>
      <vt:lpstr>Unjustness </vt:lpstr>
      <vt:lpstr>Australian Financial Complaints Authority (AFCA) </vt:lpstr>
      <vt:lpstr>Local Court </vt:lpstr>
      <vt:lpstr>Business loan: Chris and Jordan </vt:lpstr>
      <vt:lpstr>Business loan: Chris and Jordan </vt:lpstr>
      <vt:lpstr>PowerPoint Presentation</vt:lpstr>
      <vt:lpstr>Rego: Sam and Alex </vt:lpstr>
      <vt:lpstr>Dealing with the RMS </vt:lpstr>
      <vt:lpstr>Dealing with the dealership </vt:lpstr>
      <vt:lpstr>PowerPoint Presentation</vt:lpstr>
      <vt:lpstr>Fines and tolls</vt:lpstr>
      <vt:lpstr>PowerPoint Presentation</vt:lpstr>
      <vt:lpstr>How to contact RLC’s Financial Abuse Service NSW</vt:lpstr>
      <vt:lpstr>Before You Go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Nick Manning</cp:lastModifiedBy>
  <cp:revision>91</cp:revision>
  <dcterms:created xsi:type="dcterms:W3CDTF">2020-05-26T00:43:34Z</dcterms:created>
  <dcterms:modified xsi:type="dcterms:W3CDTF">2022-06-07T23:32:34Z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0x0101004C5182A8CA1C1043903A35C646309D61</vt:lpwstr>
  </property>
</Properties>
</file>