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4" r:id="rId4"/>
    <p:sldMasterId id="2147483674" r:id="rId5"/>
  </p:sldMasterIdLst>
  <p:notesMasterIdLst>
    <p:notesMasterId r:id="rId36"/>
  </p:notesMasterIdLst>
  <p:sldIdLst>
    <p:sldId id="256" r:id="rId6"/>
    <p:sldId id="279" r:id="rId7"/>
    <p:sldId id="281" r:id="rId8"/>
    <p:sldId id="258" r:id="rId9"/>
    <p:sldId id="282" r:id="rId10"/>
    <p:sldId id="291" r:id="rId11"/>
    <p:sldId id="808" r:id="rId12"/>
    <p:sldId id="793" r:id="rId13"/>
    <p:sldId id="810" r:id="rId14"/>
    <p:sldId id="811" r:id="rId15"/>
    <p:sldId id="812" r:id="rId16"/>
    <p:sldId id="813" r:id="rId17"/>
    <p:sldId id="794" r:id="rId18"/>
    <p:sldId id="816" r:id="rId19"/>
    <p:sldId id="290" r:id="rId20"/>
    <p:sldId id="814" r:id="rId21"/>
    <p:sldId id="818" r:id="rId22"/>
    <p:sldId id="819" r:id="rId23"/>
    <p:sldId id="817" r:id="rId24"/>
    <p:sldId id="796" r:id="rId25"/>
    <p:sldId id="820" r:id="rId26"/>
    <p:sldId id="822" r:id="rId27"/>
    <p:sldId id="823" r:id="rId28"/>
    <p:sldId id="824" r:id="rId29"/>
    <p:sldId id="825" r:id="rId30"/>
    <p:sldId id="798" r:id="rId31"/>
    <p:sldId id="800" r:id="rId32"/>
    <p:sldId id="801" r:id="rId33"/>
    <p:sldId id="806" r:id="rId34"/>
    <p:sldId id="8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3"/>
    <p:restoredTop sz="78099" autoAdjust="0"/>
  </p:normalViewPr>
  <p:slideViewPr>
    <p:cSldViewPr snapToGrid="0" snapToObjects="1">
      <p:cViewPr varScale="1">
        <p:scale>
          <a:sx n="91" d="100"/>
          <a:sy n="91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FB9C-0483-5A4F-B4AD-316C73C75140}" type="datetimeFigureOut">
              <a:t>7/23/24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4AB0-4CEF-4140-A6BB-6C55C960CF95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71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88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458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32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82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390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79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64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36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405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734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389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517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971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802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131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497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94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99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35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  <a:tabLst/>
              <a:defRPr/>
            </a:pPr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4AB0-4CEF-4140-A6BB-6C55C960CF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6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68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68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781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  <a:tabLst/>
              <a:defRPr/>
            </a:pPr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4AB0-4CEF-4140-A6BB-6C55C960CF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20CDDF-34BB-4249-9B7E-10F15436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5061840" cy="609398"/>
          </a:xfrm>
        </p:spPr>
        <p:txBody>
          <a:bodyPr wrap="square">
            <a:spAutoFit/>
          </a:bodyPr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375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1393" y="1916113"/>
            <a:ext cx="4114800" cy="3852862"/>
          </a:xfrm>
        </p:spPr>
        <p:txBody>
          <a:bodyPr numCol="1" spcCol="360000"/>
          <a:lstStyle>
            <a:lvl1pPr defTabSz="1440000">
              <a:spcBef>
                <a:spcPts val="1200"/>
              </a:spcBef>
              <a:tabLst>
                <a:tab pos="4140000" algn="r"/>
              </a:tabLst>
              <a:defRPr sz="1600"/>
            </a:lvl1pPr>
          </a:lstStyle>
          <a:p>
            <a:pPr lvl="0"/>
            <a:r>
              <a:rPr lang="en-AU"/>
              <a:t>Click to add TOC text 	(+ tab to page no.)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57BBC-EB0B-0D4F-9396-CF5FD8954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EAC023-321D-AF48-9F7D-B84E0376E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715" y="0"/>
            <a:ext cx="61462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5" y="593940"/>
            <a:ext cx="5328680" cy="62640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6372C-CB01-3740-9A1B-D47B6733C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4" r="-4254" b="32935"/>
          <a:stretch/>
        </p:blipFill>
        <p:spPr>
          <a:xfrm>
            <a:off x="5699351" y="61782"/>
            <a:ext cx="6280271" cy="67962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5DF3FF3-72EA-194B-8CAB-A961FF683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4" y="-982310"/>
            <a:ext cx="8352211" cy="98183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5A10AC-D068-C743-ADAA-8D754413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11233150" cy="3852862"/>
          </a:xfrm>
        </p:spPr>
        <p:txBody>
          <a:bodyPr numCol="3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51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7380288" cy="3852862"/>
          </a:xfrm>
        </p:spPr>
        <p:txBody>
          <a:bodyPr numCol="2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9488" y="1916113"/>
            <a:ext cx="2973086" cy="39973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04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566B51-9725-AB49-B197-23453E7E14E5}"/>
              </a:ext>
            </a:extLst>
          </p:cNvPr>
          <p:cNvSpPr/>
          <p:nvPr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591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2C9FA-C14F-7646-87CC-4F824F3F5EBD}"/>
              </a:ext>
            </a:extLst>
          </p:cNvPr>
          <p:cNvSpPr/>
          <p:nvPr userDrawn="1"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11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48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4E27895-6A95-B64D-959B-FF4CD047704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32288" y="1916113"/>
            <a:ext cx="7380287" cy="3997325"/>
          </a:xfrm>
        </p:spPr>
        <p:txBody>
          <a:bodyPr anchor="ctr" anchorCtr="1"/>
          <a:lstStyle/>
          <a:p>
            <a:r>
              <a:rPr lang="en-AU"/>
              <a:t>Click to place chart</a:t>
            </a:r>
          </a:p>
        </p:txBody>
      </p:sp>
    </p:spTree>
    <p:extLst>
      <p:ext uri="{BB962C8B-B14F-4D97-AF65-F5344CB8AC3E}">
        <p14:creationId xmlns:p14="http://schemas.microsoft.com/office/powerpoint/2010/main" val="50996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BD9BF6D-C6BB-4E41-A04F-CC137372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075" y="1520825"/>
            <a:ext cx="3492499" cy="3848400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459215"/>
            <a:ext cx="3527425" cy="3848400"/>
          </a:xfrm>
        </p:spPr>
        <p:txBody>
          <a:bodyPr numCol="1" spcCol="360000"/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98C0C0-FC5D-C444-B677-A69ABA088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33A5C0A-E530-1741-8863-203E4C4E9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631FBB0-4C3E-8F4D-AEC8-577F7ABB6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2399035-DDD3-164F-8220-5F850DB4A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520824"/>
            <a:ext cx="6300787" cy="4392613"/>
          </a:xfrm>
        </p:spPr>
        <p:txBody>
          <a:bodyPr numCol="1" spcCol="360000" anchor="ctr" anchorCtr="0"/>
          <a:lstStyle>
            <a:lvl1pPr marL="90000" indent="-90000">
              <a:spcBef>
                <a:spcPts val="0"/>
              </a:spcBef>
              <a:defRPr sz="18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AB1F0-F226-2B45-A328-790DB206C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66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52A869-5953-384C-9B7F-7F538FB1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7B4F8D-6C1E-4140-BE34-6B8CF108B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A77E157-074F-C64F-A72E-F3A8469A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5106B6-E23C-9740-9923-D9235EC4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60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0874375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922894"/>
            <a:ext cx="10874375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8C52-26D3-6A4F-9DF1-AEFE2E7F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3478"/>
            <a:ext cx="4114800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CE2-1F98-C348-9D4F-FABB227F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00000"/>
            <a:ext cx="360362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01C550-4534-9C49-89BD-E9386D668E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35FA58-95B8-4941-9855-3C636D499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65">
          <p15:clr>
            <a:srgbClr val="F26B43"/>
          </p15:clr>
        </p15:guide>
        <p15:guide id="8" pos="5178">
          <p15:clr>
            <a:srgbClr val="F26B43"/>
          </p15:clr>
        </p15:guide>
        <p15:guide id="9" pos="4951">
          <p15:clr>
            <a:srgbClr val="F26B43"/>
          </p15:clr>
        </p15:guide>
        <p15:guide id="10" pos="2729">
          <p15:clr>
            <a:srgbClr val="F26B43"/>
          </p15:clr>
        </p15:guide>
        <p15:guide id="11" pos="25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92266"/>
            <a:ext cx="4852517" cy="12187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8584" y="2003213"/>
            <a:ext cx="3494087" cy="1218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0825DC-6C7A-9641-AC60-A3D80364E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3264582"/>
            <a:ext cx="2743200" cy="416831"/>
          </a:xfrm>
          <a:prstGeom prst="rect">
            <a:avLst/>
          </a:prstGeom>
          <a:noFill/>
        </p:spPr>
        <p:txBody>
          <a:bodyPr vert="horz" lIns="0" tIns="0" rIns="0" bIns="108000" rtlCol="0" anchor="b" anchorCtr="0">
            <a:sp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/>
              <a:t>18 January 2022</a:t>
            </a:r>
          </a:p>
        </p:txBody>
      </p:sp>
    </p:spTree>
    <p:extLst>
      <p:ext uri="{BB962C8B-B14F-4D97-AF65-F5344CB8AC3E}">
        <p14:creationId xmlns:p14="http://schemas.microsoft.com/office/powerpoint/2010/main" val="12613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23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nts.org.a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hyperlink" Target="http://rlc.org.au/training/resources/hous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NedCookeJuly202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nsplash.com/photos/silver-round-coin-on-persons-hand-nfm4tk9qI0A" TargetMode="External"/><Relationship Id="rId4" Type="http://schemas.openxmlformats.org/officeDocument/2006/relationships/hyperlink" Target="https://unsplash.com/@caleblucasmedi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F039B2-2643-1D43-9B02-99C1E31E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22929"/>
            <a:ext cx="5107337" cy="2728439"/>
          </a:xfrm>
        </p:spPr>
        <p:txBody>
          <a:bodyPr/>
          <a:lstStyle/>
          <a:p>
            <a:r>
              <a:rPr lang="en-AU" sz="2000" b="0" dirty="0">
                <a:latin typeface="+mn-lt"/>
              </a:rPr>
              <a:t>30 July 2024</a:t>
            </a:r>
            <a:br>
              <a:rPr lang="en-AU" sz="2000" b="0" dirty="0">
                <a:latin typeface="+mn-lt"/>
              </a:rPr>
            </a:br>
            <a:br>
              <a:rPr lang="en-AU" sz="1800" b="0"/>
            </a:br>
            <a:r>
              <a:rPr lang="en-AU" sz="4800" b="1"/>
              <a:t>Money Matters in NSW Social Housing</a:t>
            </a:r>
            <a:br>
              <a:rPr lang="en-AU" sz="4800" dirty="0"/>
            </a:br>
            <a:r>
              <a:rPr lang="en-AU" sz="300" dirty="0"/>
              <a:t>  </a:t>
            </a:r>
            <a:br>
              <a:rPr lang="en-AU" sz="4800" dirty="0"/>
            </a:br>
            <a:br>
              <a:rPr lang="en-AU" sz="2000">
                <a:latin typeface="+mn-lt"/>
              </a:rPr>
            </a:br>
            <a:r>
              <a:rPr lang="en-AU" sz="2000">
                <a:latin typeface="+mn-lt"/>
              </a:rPr>
              <a:t>Ned Cooke, Solicitor &amp; Team Leader</a:t>
            </a:r>
            <a:br>
              <a:rPr lang="en-AU" sz="2000">
                <a:latin typeface="+mn-lt"/>
              </a:rPr>
            </a:br>
            <a:r>
              <a:rPr lang="en-AU" sz="2000">
                <a:latin typeface="+mn-lt"/>
              </a:rPr>
              <a:t>Inner Sydney Tenants Advice &amp; Advocacy Service</a:t>
            </a:r>
            <a:endParaRPr lang="en-A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1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76E59A-400C-EC94-8289-1CA2230E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0" descr="A diagram of a survey&#10;&#10;Description automatically generated">
            <a:extLst>
              <a:ext uri="{FF2B5EF4-FFF2-40B4-BE49-F238E27FC236}">
                <a16:creationId xmlns:a16="http://schemas.microsoft.com/office/drawing/2014/main" id="{3972AE7C-20AB-EF88-F7F3-4594819C2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3" y="331135"/>
            <a:ext cx="11279550" cy="57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9636D300-7DE2-1850-C96B-F0E88A2BA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56" y="285652"/>
            <a:ext cx="5534462" cy="5383628"/>
          </a:xfrm>
          <a:prstGeom prst="rect">
            <a:avLst/>
          </a:prstGeom>
        </p:spPr>
      </p:pic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F5C0F12A-1AF7-62A5-C699-00742111C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644" y="2670412"/>
            <a:ext cx="7277100" cy="39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65C4E-9F47-A148-8CC0-B8AFF10E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12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091677-DEC9-3B43-8DF7-B85131118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2288" y="464234"/>
            <a:ext cx="7021511" cy="4843381"/>
          </a:xfrm>
        </p:spPr>
        <p:txBody>
          <a:bodyPr/>
          <a:lstStyle/>
          <a:p>
            <a:pPr fontAlgn="base"/>
            <a:r>
              <a:rPr lang="en-AU" sz="8000" dirty="0"/>
              <a:t>Water charges</a:t>
            </a:r>
            <a:endParaRPr lang="en-AU" sz="8000" dirty="0">
              <a:solidFill>
                <a:srgbClr val="FF6936"/>
              </a:solidFill>
            </a:endParaRP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endParaRPr lang="en-AU" sz="4000" b="1" dirty="0">
              <a:solidFill>
                <a:srgbClr val="FF6936"/>
              </a:solidFill>
            </a:endParaRP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en-AU" sz="8000" dirty="0">
                <a:solidFill>
                  <a:srgbClr val="FF6936"/>
                </a:solidFill>
              </a:rPr>
              <a:t>Percentage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endParaRPr kumimoji="0" lang="en-AU" sz="4000" i="0" u="none" strike="noStrike" kern="1200" cap="none" spc="0" normalizeH="0" baseline="0" noProof="0" dirty="0">
              <a:ln>
                <a:noFill/>
              </a:ln>
              <a:solidFill>
                <a:srgbClr val="FF6936"/>
              </a:solidFill>
              <a:effectLst/>
              <a:uLnTx/>
              <a:uFillTx/>
              <a:latin typeface="Archivo" panose="020F0502020204030204"/>
              <a:ea typeface="+mn-ea"/>
              <a:cs typeface="+mn-cs"/>
            </a:endParaRPr>
          </a:p>
          <a:p>
            <a:pPr marL="1143000" marR="0" lvl="0" indent="-11430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8000" i="0" u="none" strike="noStrike" kern="1200" cap="none" spc="0" normalizeH="0" baseline="0" noProof="0" dirty="0">
                <a:ln>
                  <a:noFill/>
                </a:ln>
                <a:solidFill>
                  <a:srgbClr val="FF6936"/>
                </a:solidFill>
                <a:effectLst/>
                <a:uLnTx/>
                <a:uFillTx/>
                <a:latin typeface="Archivo" panose="020F0502020204030204"/>
                <a:ea typeface="+mn-ea"/>
                <a:cs typeface="+mn-cs"/>
              </a:rPr>
              <a:t>Actual usage</a:t>
            </a:r>
            <a:endParaRPr kumimoji="0" lang="en-AU" sz="2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vo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510146" cy="540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6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Tenant repair costs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Property damage caused by the tenant or a guest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Only if tenant accepts the damage, or it’s proven in the NSW Civil and Administrative Tribunal (NCAT)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Some exceptions: Fair wear &amp; tear, criminal damage, damage caused through domestic or family violence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73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/>
              <a:t>Debts after a tenancy ends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674055"/>
            <a:ext cx="7380288" cy="444661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Combined former debt account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Debt collection / legal action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Categorisation when tenant re-applies for housing:</a:t>
            </a:r>
          </a:p>
          <a:p>
            <a:endParaRPr lang="en-US" sz="24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2FBDA0-68B7-319F-1DC5-75836D1FCCB7}"/>
              </a:ext>
            </a:extLst>
          </p:cNvPr>
          <p:cNvGrpSpPr/>
          <p:nvPr/>
        </p:nvGrpSpPr>
        <p:grpSpPr>
          <a:xfrm>
            <a:off x="1540308" y="4215540"/>
            <a:ext cx="8931275" cy="2123834"/>
            <a:chOff x="87313" y="4418280"/>
            <a:chExt cx="8931275" cy="149701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0123219-7A3F-C797-C91F-CDFBF74C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4418280"/>
              <a:ext cx="1997075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17AB18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n-US" sz="2500" b="1" dirty="0">
                <a:cs typeface="Trebuchet MS" charset="0"/>
              </a:endParaRPr>
            </a:p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cs typeface="Trebuchet MS" charset="0"/>
                </a:rPr>
                <a:t>Satisfactory</a:t>
              </a:r>
            </a:p>
            <a:p>
              <a:pPr algn="ctr">
                <a:defRPr/>
              </a:pPr>
              <a:endParaRPr lang="en-US" sz="2500" b="1" dirty="0">
                <a:cs typeface="Trebuchet MS" charset="0"/>
              </a:endParaRPr>
            </a:p>
          </p:txBody>
        </p:sp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8DC501A9-E138-6E1B-96D0-1997E9DF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4418280"/>
              <a:ext cx="1995488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EE00"/>
            </a:solidFill>
            <a:ln w="25400" cap="flat" cmpd="sng">
              <a:solidFill>
                <a:srgbClr val="8C3A38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cs typeface="Trebuchet MS" charset="0"/>
                </a:rPr>
                <a:t>Less than satisfactory </a:t>
              </a:r>
            </a:p>
          </p:txBody>
        </p:sp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94936D19-2CDF-1207-17BD-77B052B14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4418280"/>
              <a:ext cx="1995488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98E05"/>
            </a:solidFill>
            <a:ln w="25400" cap="flat" cmpd="sng">
              <a:solidFill>
                <a:srgbClr val="8C3A38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cs typeface="Trebuchet MS" charset="0"/>
                </a:rPr>
                <a:t>Unsatisfactory</a:t>
              </a:r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E2056405-BEE1-6878-9662-751CF72F4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4418280"/>
              <a:ext cx="1995488" cy="149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EE0A32"/>
            </a:solidFill>
            <a:ln w="25400" cap="flat" cmpd="sng">
              <a:solidFill>
                <a:srgbClr val="8C3A38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400" b="1">
                  <a:solidFill>
                    <a:srgbClr val="000000"/>
                  </a:solidFill>
                  <a:cs typeface="Trebuchet MS" charset="0"/>
                </a:rPr>
                <a:t>Ineligible</a:t>
              </a:r>
              <a:endParaRPr lang="en-US" sz="2400">
                <a:solidFill>
                  <a:srgbClr val="000000"/>
                </a:solidFill>
                <a:cs typeface="Trebuchet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43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2659190"/>
          </a:xfrm>
        </p:spPr>
        <p:txBody>
          <a:bodyPr/>
          <a:lstStyle/>
          <a:p>
            <a:r>
              <a:rPr lang="en-US" sz="4800" b="1" dirty="0"/>
              <a:t>2</a:t>
            </a:r>
            <a:br>
              <a:rPr lang="en-US" sz="4800" b="1"/>
            </a:br>
            <a:r>
              <a:rPr lang="en-US" sz="4800"/>
              <a:t>Rent and water arrears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0780774A-6609-2F96-1A5E-971B63306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1253" y="2622819"/>
            <a:ext cx="3096883" cy="30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Rent and water arrears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Tenant’s rent or water remains unpaid for 14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Termination notice (14 days)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NCAT tribunal:</a:t>
            </a:r>
          </a:p>
          <a:p>
            <a:pPr marL="637200" lvl="1" indent="-457200"/>
            <a:r>
              <a:rPr lang="en-US" sz="2400" dirty="0"/>
              <a:t>termination and vacant possession</a:t>
            </a:r>
          </a:p>
          <a:p>
            <a:pPr marL="637200" lvl="1" indent="-457200"/>
            <a:r>
              <a:rPr lang="en-US" sz="2400" dirty="0"/>
              <a:t>specific performance order</a:t>
            </a:r>
          </a:p>
          <a:p>
            <a:pPr marL="637200" lvl="1" indent="-457200"/>
            <a:r>
              <a:rPr lang="en-US" sz="2400" dirty="0"/>
              <a:t>dismissed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Application for / enforcement of a warrant by the Sheriff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73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Can the tenant pay-to-stay?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468" y="3193366"/>
            <a:ext cx="5295244" cy="2817468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Termination order or warrant issued has no effect if a tenant pays all the rent or charges owing before the warrant is enforced.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Termination process must stop.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0D68ED7-577E-5E66-D14D-10121EFA4CE6}"/>
              </a:ext>
            </a:extLst>
          </p:cNvPr>
          <p:cNvSpPr txBox="1">
            <a:spLocks/>
          </p:cNvSpPr>
          <p:nvPr/>
        </p:nvSpPr>
        <p:spPr>
          <a:xfrm>
            <a:off x="6475644" y="3193366"/>
            <a:ext cx="4890763" cy="2479940"/>
          </a:xfrm>
          <a:prstGeom prst="rect">
            <a:avLst/>
          </a:prstGeom>
        </p:spPr>
        <p:txBody>
          <a:bodyPr vert="horz" lIns="0" tIns="0" rIns="0" bIns="0" numCol="1" spcCol="360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termination order stands even if the tenant pays all rent owing.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Sheriff can still enforce a warrant for possession.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590D7-9B7F-AE8A-6CBD-2837BC687D84}"/>
              </a:ext>
            </a:extLst>
          </p:cNvPr>
          <p:cNvSpPr/>
          <p:nvPr/>
        </p:nvSpPr>
        <p:spPr>
          <a:xfrm>
            <a:off x="576468" y="1661964"/>
            <a:ext cx="5139887" cy="13514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No finding of frequent failure to pay 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8522D8-4371-0521-2765-938C572DEEBD}"/>
              </a:ext>
            </a:extLst>
          </p:cNvPr>
          <p:cNvSpPr/>
          <p:nvPr/>
        </p:nvSpPr>
        <p:spPr>
          <a:xfrm>
            <a:off x="6475644" y="1661964"/>
            <a:ext cx="5139887" cy="1351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Finding of frequently failed to pay rent</a:t>
            </a:r>
          </a:p>
        </p:txBody>
      </p:sp>
    </p:spTree>
    <p:extLst>
      <p:ext uri="{BB962C8B-B14F-4D97-AF65-F5344CB8AC3E}">
        <p14:creationId xmlns:p14="http://schemas.microsoft.com/office/powerpoint/2010/main" val="358243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Management of arrears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5967" y="1747317"/>
            <a:ext cx="8260064" cy="3852862"/>
          </a:xfrm>
        </p:spPr>
        <p:txBody>
          <a:bodyPr numCol="2"/>
          <a:lstStyle/>
          <a:p>
            <a:r>
              <a:rPr lang="en-US" sz="2000" dirty="0"/>
              <a:t>“Whenever a tenant’s account goes into arrears, DCJ will work with the tenant to try to resolve the problem. </a:t>
            </a:r>
            <a:br>
              <a:rPr lang="en-US" sz="2000" dirty="0"/>
            </a:br>
            <a:r>
              <a:rPr lang="en-US" sz="2000" dirty="0"/>
              <a:t>When deciding how to respond to a tenant’s account being in arrears, DCJ will consider the following factors: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tenant’s payment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amount of time the tenant has been in arrears and the arrears amount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reason the tenant is in arrears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tenant’s capacity and willingness to repay the arrears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need for involvement of 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Previous arrears patterns, including the steps that have been taken to resolve the problem.”</a:t>
            </a:r>
          </a:p>
          <a:p>
            <a:br>
              <a:rPr lang="en-US" sz="2000" dirty="0"/>
            </a:br>
            <a:r>
              <a:rPr lang="en-US" sz="2000" dirty="0"/>
              <a:t>- DCJ Housing Account Management Policy</a:t>
            </a:r>
          </a:p>
        </p:txBody>
      </p:sp>
    </p:spTree>
    <p:extLst>
      <p:ext uri="{BB962C8B-B14F-4D97-AF65-F5344CB8AC3E}">
        <p14:creationId xmlns:p14="http://schemas.microsoft.com/office/powerpoint/2010/main" val="327000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DCJ Housing repayment proposal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r>
              <a:rPr lang="en-US" sz="2400" dirty="0"/>
              <a:t>Tenant to show what is manageable for them / their financial position: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Statement of financial position and/or budget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Letters of support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Evidence of other debts / repayments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9E8ED4-D865-311F-9648-F3E87BA7AF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8" descr="A blue sign with white text&#10;&#10;Description automatically generated">
            <a:extLst>
              <a:ext uri="{FF2B5EF4-FFF2-40B4-BE49-F238E27FC236}">
                <a16:creationId xmlns:a16="http://schemas.microsoft.com/office/drawing/2014/main" id="{503B4758-8840-F606-4F6C-D25DC9027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9488" y="1896720"/>
            <a:ext cx="2973086" cy="399732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8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BB5EE-3CD5-A1E8-CE10-AC9647647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8" name="Google Shape;271;p42">
            <a:extLst>
              <a:ext uri="{FF2B5EF4-FFF2-40B4-BE49-F238E27FC236}">
                <a16:creationId xmlns:a16="http://schemas.microsoft.com/office/drawing/2014/main" id="{EB703317-9FFF-1E0F-415A-3869EB4DD224}"/>
              </a:ext>
            </a:extLst>
          </p:cNvPr>
          <p:cNvSpPr txBox="1">
            <a:spLocks/>
          </p:cNvSpPr>
          <p:nvPr/>
        </p:nvSpPr>
        <p:spPr>
          <a:xfrm>
            <a:off x="4144709" y="2632991"/>
            <a:ext cx="3902579" cy="114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2400">
                <a:latin typeface="+mn-lt"/>
              </a:rPr>
              <a:t>Solicitor &amp; Team Leader</a:t>
            </a:r>
            <a:br>
              <a:rPr lang="en-AU" sz="2400">
                <a:latin typeface="+mn-lt"/>
              </a:rPr>
            </a:br>
            <a:br>
              <a:rPr lang="en-AU" sz="2400">
                <a:latin typeface="+mn-lt"/>
              </a:rPr>
            </a:br>
            <a:r>
              <a:rPr lang="en-AU" sz="2400">
                <a:latin typeface="+mn-lt"/>
              </a:rPr>
              <a:t>Inner Sydney Tenants Advice &amp; Advocacy Service</a:t>
            </a:r>
            <a:br>
              <a:rPr lang="en-AU" sz="2400">
                <a:latin typeface="+mn-lt"/>
              </a:rPr>
            </a:br>
            <a:endParaRPr lang="en-AU" sz="240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AU" sz="2400">
                <a:ea typeface="+mj-ea"/>
                <a:cs typeface="+mj-cs"/>
              </a:rPr>
              <a:t>Redfern Legal Centre</a:t>
            </a:r>
            <a:endParaRPr lang="en-AU" sz="2400" dirty="0">
              <a:ea typeface="+mj-ea"/>
              <a:cs typeface="+mj-cs"/>
            </a:endParaRPr>
          </a:p>
        </p:txBody>
      </p:sp>
      <p:sp>
        <p:nvSpPr>
          <p:cNvPr id="9" name="Google Shape;273;p42">
            <a:extLst>
              <a:ext uri="{FF2B5EF4-FFF2-40B4-BE49-F238E27FC236}">
                <a16:creationId xmlns:a16="http://schemas.microsoft.com/office/drawing/2014/main" id="{083B3120-9698-8486-F7B7-ADC8D5F93AA5}"/>
              </a:ext>
            </a:extLst>
          </p:cNvPr>
          <p:cNvSpPr txBox="1">
            <a:spLocks/>
          </p:cNvSpPr>
          <p:nvPr/>
        </p:nvSpPr>
        <p:spPr>
          <a:xfrm>
            <a:off x="4453749" y="1624462"/>
            <a:ext cx="3284497" cy="1008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4800" b="1">
                <a:latin typeface="+mj-lt"/>
                <a:ea typeface="+mj-ea"/>
                <a:cs typeface="+mj-cs"/>
                <a:sym typeface="Bebas Neue"/>
              </a:rPr>
              <a:t>Ned Cooke</a:t>
            </a:r>
            <a:endParaRPr lang="en-AU" sz="4800" b="1" dirty="0">
              <a:latin typeface="+mj-lt"/>
              <a:ea typeface="+mj-ea"/>
              <a:cs typeface="+mj-cs"/>
              <a:sym typeface="Bebas Neue"/>
            </a:endParaRPr>
          </a:p>
        </p:txBody>
      </p:sp>
      <p:sp>
        <p:nvSpPr>
          <p:cNvPr id="17" name="AutoShape 2" descr="Jasmine Opdam">
            <a:extLst>
              <a:ext uri="{FF2B5EF4-FFF2-40B4-BE49-F238E27FC236}">
                <a16:creationId xmlns:a16="http://schemas.microsoft.com/office/drawing/2014/main" id="{CAD72C32-556C-CFB3-9DE6-8416575EE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8727" y="3051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87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390827" cy="2659190"/>
          </a:xfrm>
        </p:spPr>
        <p:txBody>
          <a:bodyPr/>
          <a:lstStyle/>
          <a:p>
            <a:r>
              <a:rPr lang="en-US" sz="4800" b="1" dirty="0"/>
              <a:t>3</a:t>
            </a:r>
            <a:br>
              <a:rPr lang="en-US" sz="4800"/>
            </a:br>
            <a:r>
              <a:rPr lang="en-US" sz="4800"/>
              <a:t>Subsidy cancellations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20</a:t>
            </a:fld>
            <a:endParaRPr lang="en-AU"/>
          </a:p>
        </p:txBody>
      </p:sp>
      <p:pic>
        <p:nvPicPr>
          <p:cNvPr id="6" name="Graphic 5" descr="Call center outline">
            <a:extLst>
              <a:ext uri="{FF2B5EF4-FFF2-40B4-BE49-F238E27FC236}">
                <a16:creationId xmlns:a16="http://schemas.microsoft.com/office/drawing/2014/main" id="{A8BB55DF-2006-C8D5-8231-9391A76E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5789" y="2781300"/>
            <a:ext cx="30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Subsidy cancellations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Eligibility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 response to subsidy review request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Rent subsidy non-disclosure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Rent subsidy fraud</a:t>
            </a:r>
          </a:p>
        </p:txBody>
      </p:sp>
    </p:spTree>
    <p:extLst>
      <p:ext uri="{BB962C8B-B14F-4D97-AF65-F5344CB8AC3E}">
        <p14:creationId xmlns:p14="http://schemas.microsoft.com/office/powerpoint/2010/main" val="75865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Rent subsidy non-disclosure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r>
              <a:rPr lang="en-US" sz="2400" dirty="0"/>
              <a:t>Occurs when a tenant has failed to advise DCJ of any change to their household circumstances, but has not done so deliberately.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- DCJ Housing Rent Subsidy Non-Disclosure Policy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Placeholder 8" descr="A blue sign with white text&#10;&#10;Description automatically generated">
            <a:extLst>
              <a:ext uri="{FF2B5EF4-FFF2-40B4-BE49-F238E27FC236}">
                <a16:creationId xmlns:a16="http://schemas.microsoft.com/office/drawing/2014/main" id="{6FE4B736-2433-22F7-C68A-135E1E3D0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6180" y="1916113"/>
            <a:ext cx="2676394" cy="3598422"/>
          </a:xfrm>
        </p:spPr>
      </p:pic>
    </p:spTree>
    <p:extLst>
      <p:ext uri="{BB962C8B-B14F-4D97-AF65-F5344CB8AC3E}">
        <p14:creationId xmlns:p14="http://schemas.microsoft.com/office/powerpoint/2010/main" val="217047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Rent subsidy fraud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r>
              <a:rPr lang="en-US" sz="2400" dirty="0"/>
              <a:t>Occurs when: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 tenant is aware of their obligation to advise DCJ of any change to their household circumstances; </a:t>
            </a:r>
            <a:br>
              <a:rPr lang="en-US" sz="2400" dirty="0"/>
            </a:br>
            <a:r>
              <a:rPr lang="en-US" sz="2400" dirty="0"/>
              <a:t>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Deliberately does not advise of the change. This can occur either by deliberate omission, or through a false, incomplete or misleading statement.</a:t>
            </a:r>
          </a:p>
          <a:p>
            <a:endParaRPr lang="en-US" sz="2400" dirty="0"/>
          </a:p>
          <a:p>
            <a:r>
              <a:rPr lang="en-US" sz="2400" dirty="0"/>
              <a:t>- DCJ Housing Rent Subsidy Non-Disclosure Policy </a:t>
            </a:r>
          </a:p>
        </p:txBody>
      </p:sp>
    </p:spTree>
    <p:extLst>
      <p:ext uri="{BB962C8B-B14F-4D97-AF65-F5344CB8AC3E}">
        <p14:creationId xmlns:p14="http://schemas.microsoft.com/office/powerpoint/2010/main" val="281572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Obligations before cancelling rent subsidy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Investigate 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Advise tenant of allegation in writing 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the tenant an opportunity to respond to the allegation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Advise tenant of the outcome and right to appeal</a:t>
            </a:r>
          </a:p>
        </p:txBody>
      </p:sp>
    </p:spTree>
    <p:extLst>
      <p:ext uri="{BB962C8B-B14F-4D97-AF65-F5344CB8AC3E}">
        <p14:creationId xmlns:p14="http://schemas.microsoft.com/office/powerpoint/2010/main" val="37911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Consequences of rent subsidy non-disclosure / fraud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further action by landlord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Adjust rent subsidy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Cancel rent subsidy &gt; debt, possible termination for arrears or on eligibility 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Criminal prosecution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Appeals – Housing Appeals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466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2659190"/>
          </a:xfrm>
        </p:spPr>
        <p:txBody>
          <a:bodyPr/>
          <a:lstStyle/>
          <a:p>
            <a:r>
              <a:rPr lang="en-US" sz="4800" b="1" dirty="0"/>
              <a:t>4</a:t>
            </a:r>
            <a:br>
              <a:rPr lang="en-US" sz="4800"/>
            </a:br>
            <a:r>
              <a:rPr lang="en-US" sz="4800"/>
              <a:t>Questions &amp; more information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26</a:t>
            </a:fld>
            <a:endParaRPr lang="en-AU"/>
          </a:p>
        </p:txBody>
      </p:sp>
      <p:pic>
        <p:nvPicPr>
          <p:cNvPr id="5" name="Graphic 4" descr="Lock outline">
            <a:extLst>
              <a:ext uri="{FF2B5EF4-FFF2-40B4-BE49-F238E27FC236}">
                <a16:creationId xmlns:a16="http://schemas.microsoft.com/office/drawing/2014/main" id="{8BAE1938-1B08-6165-46BB-F14DCBDE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5947" y="2781300"/>
            <a:ext cx="30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9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867588" cy="33239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b="1" dirty="0"/>
              <a:t>Questions &amp; answers</a:t>
            </a:r>
            <a:br>
              <a:rPr lang="en-US" sz="4800" b="1" dirty="0"/>
            </a:br>
            <a:br>
              <a:rPr lang="en-US" sz="2400" b="1" dirty="0"/>
            </a:br>
            <a:r>
              <a:rPr lang="en-US" sz="2400" b="1" dirty="0"/>
              <a:t>Ned Cooke</a:t>
            </a:r>
            <a:br>
              <a:rPr lang="en-US" sz="4800" b="1" dirty="0"/>
            </a:br>
            <a:r>
              <a:rPr lang="en-AU" sz="2400">
                <a:latin typeface="+mn-lt"/>
              </a:rPr>
              <a:t>Solicitor &amp; Team Leader</a:t>
            </a:r>
            <a:br>
              <a:rPr lang="en-AU" sz="2400">
                <a:latin typeface="+mn-lt"/>
              </a:rPr>
            </a:br>
            <a:r>
              <a:rPr lang="en-AU" sz="2400">
                <a:latin typeface="+mn-lt"/>
              </a:rPr>
              <a:t>Inner Sydney Tenants Advice </a:t>
            </a:r>
            <a:br>
              <a:rPr lang="en-AU" sz="2400">
                <a:latin typeface="+mn-lt"/>
              </a:rPr>
            </a:br>
            <a:r>
              <a:rPr lang="en-AU" sz="2400">
                <a:latin typeface="+mn-lt"/>
              </a:rPr>
              <a:t>&amp; Advocacy Service</a:t>
            </a:r>
            <a:br>
              <a:rPr lang="en-US" sz="4800" b="1" dirty="0"/>
            </a:br>
            <a:br>
              <a:rPr lang="en-US" sz="2400" b="1" dirty="0"/>
            </a:br>
            <a:r>
              <a:rPr lang="en-AU" sz="2400" b="1" dirty="0"/>
              <a:t>Resources</a:t>
            </a:r>
            <a:r>
              <a:rPr lang="en-AU" sz="2400" dirty="0"/>
              <a:t>: www.rlc.org.au/training/resources/housing</a:t>
            </a:r>
          </a:p>
        </p:txBody>
      </p:sp>
      <p:pic>
        <p:nvPicPr>
          <p:cNvPr id="16" name="Picture Placeholder 15" descr="Questions outline">
            <a:extLst>
              <a:ext uri="{FF2B5EF4-FFF2-40B4-BE49-F238E27FC236}">
                <a16:creationId xmlns:a16="http://schemas.microsoft.com/office/drawing/2014/main" id="{72829FF7-3A44-F907-0442-0FDFE09678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462" r="7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18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4E9D-1489-AA28-F05D-3A8DA1EF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r>
              <a:rPr lang="en-US" sz="4800" dirty="0"/>
              <a:t>Free, confidential </a:t>
            </a:r>
            <a:br>
              <a:rPr lang="en-US" sz="4800" dirty="0"/>
            </a:br>
            <a:r>
              <a:rPr lang="en-US" sz="4800" dirty="0"/>
              <a:t>tenancy advice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90035-D29D-C8F1-41CE-27D27CE28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4BA593-20B9-7D58-A262-AD0023F611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1233149" cy="3852862"/>
          </a:xfrm>
        </p:spPr>
        <p:txBody>
          <a:bodyPr numCol="1"/>
          <a:lstStyle/>
          <a:p>
            <a:endParaRPr lang="en-US" sz="2400" b="1" dirty="0"/>
          </a:p>
          <a:p>
            <a:r>
              <a:rPr lang="en-US" sz="2400" b="1" dirty="0"/>
              <a:t>Tenants advice services 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www.tenants.org.au</a:t>
            </a:r>
            <a:r>
              <a:rPr lang="en-US" sz="2400" dirty="0"/>
              <a:t> </a:t>
            </a:r>
          </a:p>
          <a:p>
            <a:endParaRPr lang="en-US" sz="2400" dirty="0">
              <a:solidFill>
                <a:srgbClr val="FF6936"/>
              </a:solidFill>
            </a:endParaRPr>
          </a:p>
          <a:p>
            <a:endParaRPr lang="en-US" sz="2400" dirty="0">
              <a:solidFill>
                <a:srgbClr val="FF6936"/>
              </a:solidFill>
            </a:endParaRPr>
          </a:p>
          <a:p>
            <a:endParaRPr lang="en-US" sz="2400" dirty="0">
              <a:solidFill>
                <a:srgbClr val="FF6936"/>
              </a:solidFill>
            </a:endParaRPr>
          </a:p>
          <a:p>
            <a:endParaRPr lang="en-US" sz="2400" dirty="0">
              <a:solidFill>
                <a:srgbClr val="FF6936"/>
              </a:solidFill>
            </a:endParaRPr>
          </a:p>
          <a:p>
            <a:endParaRPr lang="en-US" sz="900" dirty="0">
              <a:solidFill>
                <a:srgbClr val="FF6936"/>
              </a:solidFill>
            </a:endParaRPr>
          </a:p>
          <a:p>
            <a:r>
              <a:rPr lang="en-US" sz="2400" dirty="0">
                <a:solidFill>
                  <a:srgbClr val="FF6936"/>
                </a:solidFill>
                <a:hlinkClick r:id="rId4"/>
              </a:rPr>
              <a:t>rlc.org.au/training/resources/housing</a:t>
            </a:r>
            <a:endParaRPr lang="en-US" sz="2400" dirty="0">
              <a:solidFill>
                <a:srgbClr val="FF6936"/>
              </a:solidFill>
            </a:endParaRP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58AB43FA-B13A-91AB-D7DA-EEEB44B83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946" y="494810"/>
            <a:ext cx="5226766" cy="59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11353988" cy="3656386"/>
          </a:xfrm>
        </p:spPr>
        <p:txBody>
          <a:bodyPr/>
          <a:lstStyle/>
          <a:p>
            <a:r>
              <a:rPr lang="en-US" sz="4800" b="1" dirty="0"/>
              <a:t>Community legal education - free webinars &amp; recordings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2400" dirty="0">
                <a:hlinkClick r:id="rId3"/>
              </a:rPr>
              <a:t>www.rlc.org.au/training</a:t>
            </a:r>
            <a:br>
              <a:rPr lang="en-US" sz="2400" dirty="0"/>
            </a:br>
            <a:br>
              <a:rPr lang="en-US" sz="3600" dirty="0"/>
            </a:br>
            <a:r>
              <a:rPr lang="en-US" sz="3600" dirty="0"/>
              <a:t>Nick Manning: </a:t>
            </a:r>
            <a:br>
              <a:rPr lang="en-US" sz="3600" dirty="0"/>
            </a:br>
            <a:r>
              <a:rPr lang="en-US" sz="3600" dirty="0"/>
              <a:t>education@rlc.org.au</a:t>
            </a:r>
            <a:endParaRPr lang="en-AU" sz="3600" dirty="0"/>
          </a:p>
        </p:txBody>
      </p:sp>
      <p:pic>
        <p:nvPicPr>
          <p:cNvPr id="6" name="Picture 5" descr="A close-up of several images&#10;&#10;Description automatically generated">
            <a:extLst>
              <a:ext uri="{FF2B5EF4-FFF2-40B4-BE49-F238E27FC236}">
                <a16:creationId xmlns:a16="http://schemas.microsoft.com/office/drawing/2014/main" id="{89E33B63-3EE5-5DF3-E25B-E49E9DA57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717" y="3079376"/>
            <a:ext cx="7106354" cy="34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3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FE0F-74EF-F718-4B9C-B0FC1DE1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952" y="3429000"/>
            <a:ext cx="6543847" cy="1584408"/>
          </a:xfrm>
        </p:spPr>
        <p:txBody>
          <a:bodyPr/>
          <a:lstStyle/>
          <a:p>
            <a:pPr marL="90000" indent="-90000" algn="ctr">
              <a:lnSpc>
                <a:spcPct val="110000"/>
              </a:lnSpc>
              <a:spcBef>
                <a:spcPts val="0"/>
              </a:spcBef>
            </a:pPr>
            <a:r>
              <a:rPr lang="en-US" sz="4800" dirty="0">
                <a:latin typeface="+mn-lt"/>
                <a:ea typeface="+mn-ea"/>
                <a:cs typeface="+mn-cs"/>
              </a:rPr>
              <a:t>Acknowledgement </a:t>
            </a:r>
            <a:br>
              <a:rPr lang="en-US" sz="4800" dirty="0">
                <a:latin typeface="+mn-lt"/>
                <a:ea typeface="+mn-ea"/>
                <a:cs typeface="+mn-cs"/>
              </a:rPr>
            </a:br>
            <a:r>
              <a:rPr lang="en-US" sz="4800" dirty="0">
                <a:latin typeface="+mn-lt"/>
                <a:ea typeface="+mn-ea"/>
                <a:cs typeface="+mn-cs"/>
              </a:rPr>
              <a:t>of Country</a:t>
            </a:r>
            <a:endParaRPr lang="en-AU" sz="4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6618-A6B7-6A18-7EE1-840892D39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33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396941" cy="3323987"/>
          </a:xfrm>
        </p:spPr>
        <p:txBody>
          <a:bodyPr/>
          <a:lstStyle/>
          <a:p>
            <a:r>
              <a:rPr lang="en-US" sz="4800" b="1" dirty="0"/>
              <a:t>Your feedback is important to us!</a:t>
            </a:r>
            <a:br>
              <a:rPr lang="en-US" sz="4800" b="1" dirty="0"/>
            </a:br>
            <a:br>
              <a:rPr lang="en-US" sz="3600" b="1" dirty="0"/>
            </a:br>
            <a:r>
              <a:rPr lang="en-US" sz="3600" dirty="0">
                <a:hlinkClick r:id="rId3"/>
              </a:rPr>
              <a:t>www.rlc.org.au/feedback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or scan the QR code &gt;&gt;&gt;</a:t>
            </a:r>
            <a:endParaRPr lang="en-AU" sz="3600" dirty="0"/>
          </a:p>
        </p:txBody>
      </p:sp>
      <p:pic>
        <p:nvPicPr>
          <p:cNvPr id="10" name="Picture 9" descr="A qr code with black squares&#10;&#10;Description automatically generated">
            <a:extLst>
              <a:ext uri="{FF2B5EF4-FFF2-40B4-BE49-F238E27FC236}">
                <a16:creationId xmlns:a16="http://schemas.microsoft.com/office/drawing/2014/main" id="{A8156338-E318-2F08-6BBF-6A8E02C5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982" y="1933206"/>
            <a:ext cx="4391394" cy="43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12E7F-DF88-C54E-831E-28445888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5061840" cy="609398"/>
          </a:xfrm>
        </p:spPr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6C668E-D3A8-6240-A803-AFA8D91DD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4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DF731F-78E1-4A44-AE53-21B18308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1737" y="2231313"/>
            <a:ext cx="5390838" cy="3852862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en-US" sz="2400"/>
              <a:t>Types of charges in social housing</a:t>
            </a:r>
          </a:p>
          <a:p>
            <a:pPr marL="457200" indent="-457200">
              <a:buAutoNum type="arabicPlain"/>
            </a:pPr>
            <a:r>
              <a:rPr lang="en-US" sz="2400"/>
              <a:t>Rent &amp; water arrears</a:t>
            </a:r>
          </a:p>
          <a:p>
            <a:pPr marL="457200" indent="-457200">
              <a:buAutoNum type="arabicPlain"/>
            </a:pPr>
            <a:r>
              <a:rPr lang="en-US" sz="2400"/>
              <a:t>Subsidy cancellations </a:t>
            </a:r>
          </a:p>
          <a:p>
            <a:pPr marL="457200" indent="-457200">
              <a:buAutoNum type="arabicPlain"/>
            </a:pPr>
            <a:r>
              <a:rPr lang="en-US" sz="2400"/>
              <a:t>Questions and more Information</a:t>
            </a:r>
          </a:p>
          <a:p>
            <a:endParaRPr lang="en-AU" sz="2400" dirty="0"/>
          </a:p>
          <a:p>
            <a:r>
              <a:rPr lang="en-AU" sz="2400" dirty="0"/>
              <a:t>Resources: </a:t>
            </a:r>
            <a:r>
              <a:rPr lang="en-AU" sz="1800" dirty="0"/>
              <a:t>www.rlc.org.au/training/resources/housing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3988784"/>
          </a:xfrm>
        </p:spPr>
        <p:txBody>
          <a:bodyPr/>
          <a:lstStyle/>
          <a:p>
            <a:r>
              <a:rPr lang="en-US" sz="4800" b="1" dirty="0"/>
              <a:t>1</a:t>
            </a:r>
            <a:br>
              <a:rPr lang="en-US" sz="4800"/>
            </a:br>
            <a:r>
              <a:rPr lang="en-US" sz="4800"/>
              <a:t>Types of charges in social housing</a:t>
            </a:r>
            <a:br>
              <a:rPr lang="en-US" sz="4800"/>
            </a:b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6" name="Graphic 5" descr="Ui Ux outline">
            <a:extLst>
              <a:ext uri="{FF2B5EF4-FFF2-40B4-BE49-F238E27FC236}">
                <a16:creationId xmlns:a16="http://schemas.microsoft.com/office/drawing/2014/main" id="{0F27CF8A-5719-12F7-B3E7-2421BFE30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1441" y="2609490"/>
            <a:ext cx="30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/>
              <a:t>Social housing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en-US" sz="2400" b="1"/>
              <a:t>Public Housing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Homes NSW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NSW Land &amp; Housing Corporation</a:t>
            </a:r>
          </a:p>
          <a:p>
            <a:br>
              <a:rPr lang="en-US" sz="2400" b="1"/>
            </a:br>
            <a:r>
              <a:rPr lang="en-US" sz="2400" b="1"/>
              <a:t>Community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Over 150 community housing providers in NSW</a:t>
            </a:r>
          </a:p>
          <a:p>
            <a:br>
              <a:rPr lang="en-US" sz="2400" b="1"/>
            </a:br>
            <a:r>
              <a:rPr lang="en-US" sz="2400" b="1"/>
              <a:t>Aboriginal Housing</a:t>
            </a:r>
            <a:endParaRPr lang="en-US" sz="2400" b="1" dirty="0"/>
          </a:p>
        </p:txBody>
      </p:sp>
      <p:pic>
        <p:nvPicPr>
          <p:cNvPr id="9" name="Picture Placeholder 8" descr="A tree next to a building&#10;&#10;Description automatically generated">
            <a:extLst>
              <a:ext uri="{FF2B5EF4-FFF2-40B4-BE49-F238E27FC236}">
                <a16:creationId xmlns:a16="http://schemas.microsoft.com/office/drawing/2014/main" id="{0C6AB76F-3483-9E80-1DC6-C435025239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37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/>
              <a:t>Types of charges in social housing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Rent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Water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Tenant repair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Debts from a former tenancy</a:t>
            </a:r>
          </a:p>
        </p:txBody>
      </p:sp>
      <p:pic>
        <p:nvPicPr>
          <p:cNvPr id="9" name="Picture Placeholder 8" descr="A hand holding a coin&#10;&#10;Description automatically generated">
            <a:extLst>
              <a:ext uri="{FF2B5EF4-FFF2-40B4-BE49-F238E27FC236}">
                <a16:creationId xmlns:a16="http://schemas.microsoft.com/office/drawing/2014/main" id="{61AA2825-D7D0-ED60-4597-1AD0191B1F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9488" y="1771650"/>
            <a:ext cx="2973086" cy="39973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265544-CD52-2631-7C59-A921310EEEB0}"/>
              </a:ext>
            </a:extLst>
          </p:cNvPr>
          <p:cNvSpPr txBox="1"/>
          <p:nvPr/>
        </p:nvSpPr>
        <p:spPr>
          <a:xfrm>
            <a:off x="8703352" y="5768975"/>
            <a:ext cx="3009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Photo by </a:t>
            </a:r>
            <a:r>
              <a:rPr lang="en-US" sz="1600">
                <a:hlinkClick r:id="rId4"/>
              </a:rPr>
              <a:t>Caleb Lucas </a:t>
            </a:r>
            <a:r>
              <a:rPr lang="en-US" sz="1600"/>
              <a:t>on </a:t>
            </a:r>
            <a:r>
              <a:rPr lang="en-US" sz="1600">
                <a:hlinkClick r:id="rId5"/>
              </a:rPr>
              <a:t>Unsplash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5615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65C4E-9F47-A148-8CC0-B8AFF10E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8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091677-DEC9-3B43-8DF7-B85131118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2288" y="1459215"/>
            <a:ext cx="7021511" cy="3848400"/>
          </a:xfrm>
        </p:spPr>
        <p:txBody>
          <a:bodyPr/>
          <a:lstStyle/>
          <a:p>
            <a:pPr fontAlgn="base"/>
            <a:r>
              <a:rPr lang="en-AU" sz="8000" dirty="0">
                <a:solidFill>
                  <a:srgbClr val="FF6936"/>
                </a:solidFill>
              </a:rPr>
              <a:t>Market rent</a:t>
            </a:r>
            <a:endParaRPr lang="en-AU" sz="8000" dirty="0"/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8000" i="0" u="none" strike="noStrike" kern="1200" cap="none" spc="0" normalizeH="0" baseline="0" noProof="0" dirty="0">
              <a:ln>
                <a:noFill/>
              </a:ln>
              <a:solidFill>
                <a:srgbClr val="FF6936"/>
              </a:solidFill>
              <a:effectLst/>
              <a:uLnTx/>
              <a:uFillTx/>
              <a:latin typeface="Archiv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8000" i="0" u="none" strike="noStrike" kern="1200" cap="none" spc="0" normalizeH="0" baseline="0" noProof="0" dirty="0">
                <a:ln>
                  <a:noFill/>
                </a:ln>
                <a:solidFill>
                  <a:srgbClr val="FF6936"/>
                </a:solidFill>
                <a:effectLst/>
                <a:uLnTx/>
                <a:uFillTx/>
                <a:latin typeface="Archivo" panose="020F0502020204030204"/>
                <a:ea typeface="+mn-ea"/>
                <a:cs typeface="+mn-cs"/>
              </a:rPr>
              <a:t>Subsidised rent</a:t>
            </a:r>
            <a:endParaRPr kumimoji="0" lang="en-AU" sz="8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chivo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510146" cy="540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/>
              <a:t>How do rent subsidies work?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en-US" sz="2400"/>
              <a:t>“A rent subsidy is the difference between the market rent and the rent a tenant pays…  </a:t>
            </a:r>
          </a:p>
          <a:p>
            <a:endParaRPr lang="en-US" sz="2400"/>
          </a:p>
          <a:p>
            <a:r>
              <a:rPr lang="en-US" sz="2400"/>
              <a:t>DCJ does not pay the rent subsidy to the tenant, but deducts it directly from the market rent.”</a:t>
            </a:r>
          </a:p>
          <a:p>
            <a:br>
              <a:rPr lang="en-US" sz="2400"/>
            </a:br>
            <a:endParaRPr lang="en-US" sz="2400"/>
          </a:p>
          <a:p>
            <a:r>
              <a:rPr lang="en-US" sz="2400"/>
              <a:t>- DCJ Housing - Charging Rent Policy</a:t>
            </a:r>
          </a:p>
          <a:p>
            <a:endParaRPr lang="en-US" sz="2400" b="1"/>
          </a:p>
          <a:p>
            <a:endParaRPr lang="en-US" sz="2400" b="1"/>
          </a:p>
        </p:txBody>
      </p:sp>
      <p:pic>
        <p:nvPicPr>
          <p:cNvPr id="9" name="Picture Placeholder 8" descr="A blue sign with white text&#10;&#10;Description automatically generated">
            <a:extLst>
              <a:ext uri="{FF2B5EF4-FFF2-40B4-BE49-F238E27FC236}">
                <a16:creationId xmlns:a16="http://schemas.microsoft.com/office/drawing/2014/main" id="{F88A0EEA-C63D-7E37-E07C-D60D5EDA0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6180" y="1916113"/>
            <a:ext cx="2676394" cy="3598422"/>
          </a:xfrm>
        </p:spPr>
      </p:pic>
    </p:spTree>
    <p:extLst>
      <p:ext uri="{BB962C8B-B14F-4D97-AF65-F5344CB8AC3E}">
        <p14:creationId xmlns:p14="http://schemas.microsoft.com/office/powerpoint/2010/main" val="1332071247"/>
      </p:ext>
    </p:extLst>
  </p:cSld>
  <p:clrMapOvr>
    <a:masterClrMapping/>
  </p:clrMapOvr>
</p:sld>
</file>

<file path=ppt/theme/theme1.xml><?xml version="1.0" encoding="utf-8"?>
<a:theme xmlns:a="http://schemas.openxmlformats.org/drawingml/2006/main" name="RLC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B0915262-531C-5845-94A4-FD9DC241C526}" vid="{BEBFF8F9-1A98-604A-B56F-9CD60D02790C}"/>
    </a:ext>
  </a:extLst>
</a:theme>
</file>

<file path=ppt/theme/theme2.xml><?xml version="1.0" encoding="utf-8"?>
<a:theme xmlns:a="http://schemas.openxmlformats.org/drawingml/2006/main" name="1_Covers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D09C1DB6-9879-0140-A316-6F00C0CD5050}" vid="{47E20F5E-067E-AB4A-A403-192A1DBFF2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41eb7-80fd-4008-ac2e-210b386c0e11">
      <Value>1349</Value>
      <Value>23</Value>
      <Value>217</Value>
    </TaxCatchAll>
    <lcf76f155ced4ddcb4097134ff3c332f xmlns="9bc76471-e7c2-4473-9fda-01dcc71c3803">
      <Terms xmlns="http://schemas.microsoft.com/office/infopath/2007/PartnerControls"/>
    </lcf76f155ced4ddcb4097134ff3c332f>
    <MediaLengthInSeconds xmlns="9bc76471-e7c2-4473-9fda-01dcc71c3803" xsi:nil="true"/>
    <m0cfd623954a443bab125e3b5da51395 xmlns="9bc76471-e7c2-4473-9fda-01dcc71c38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2024</TermName>
          <TermId xmlns="http://schemas.microsoft.com/office/infopath/2007/PartnerControls">3991da85-c7a3-459e-bb58-605b5c926a80</TermId>
        </TermInfo>
      </Terms>
    </m0cfd623954a443bab125e3b5da51395>
    <Level4 xmlns="9bc76471-e7c2-4473-9fda-01dcc71c3803" xsi:nil="true"/>
    <b6329520743645bfb88857520e7f3533 xmlns="9bc76471-e7c2-4473-9fda-01dcc71c38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 and Forms</TermName>
          <TermId xmlns="http://schemas.microsoft.com/office/infopath/2007/PartnerControls">9235498a-69da-464f-82ff-94a9cccab79e</TermId>
        </TermInfo>
      </Terms>
    </b6329520743645bfb88857520e7f3533>
    <SubFunction xmlns="9bc76471-e7c2-4473-9fda-01dcc71c3803">Templates and Forms general</SubFunction>
    <cfd0947b6fb048cbad4326b1f977a1f9 xmlns="9bc76471-e7c2-4473-9fda-01dcc71c38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b88f941d-73b8-446f-a60b-a49f0f3443cf</TermId>
        </TermInfo>
      </Terms>
    </cfd0947b6fb048cbad4326b1f977a1f9>
    <TaxKeywordTaxHTField xmlns="3d041eb7-80fd-4008-ac2e-210b386c0e11">
      <Terms xmlns="http://schemas.microsoft.com/office/infopath/2007/PartnerControls"/>
    </TaxKeywordTaxHTField>
    <SharedWithUsers xmlns="3d041eb7-80fd-4008-ac2e-210b386c0e11">
      <UserInfo>
        <DisplayName>Rebecca Campbell</DisplayName>
        <AccountId>70</AccountId>
        <AccountType/>
      </UserInfo>
      <UserInfo>
        <DisplayName>Lauren Gillin</DisplayName>
        <AccountId>23049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013B9E40AE74590C5DB0DC0FBF53B" ma:contentTypeVersion="51" ma:contentTypeDescription="Create a new document." ma:contentTypeScope="" ma:versionID="3eea560129d88dd63ce5485e87b1fe1a">
  <xsd:schema xmlns:xsd="http://www.w3.org/2001/XMLSchema" xmlns:xs="http://www.w3.org/2001/XMLSchema" xmlns:p="http://schemas.microsoft.com/office/2006/metadata/properties" xmlns:ns2="9bc76471-e7c2-4473-9fda-01dcc71c3803" xmlns:ns3="3d041eb7-80fd-4008-ac2e-210b386c0e11" targetNamespace="http://schemas.microsoft.com/office/2006/metadata/properties" ma:root="true" ma:fieldsID="b6cb62f5839e98b2bd01111e2671b542" ns2:_="" ns3:_="">
    <xsd:import namespace="9bc76471-e7c2-4473-9fda-01dcc71c3803"/>
    <xsd:import namespace="3d041eb7-80fd-4008-ac2e-210b386c0e11"/>
    <xsd:element name="properties">
      <xsd:complexType>
        <xsd:sequence>
          <xsd:element name="documentManagement">
            <xsd:complexType>
              <xsd:all>
                <xsd:element ref="ns2:SubFunction" minOccurs="0"/>
                <xsd:element ref="ns2:Level4" minOccurs="0"/>
                <xsd:element ref="ns2:MediaServiceMetadata" minOccurs="0"/>
                <xsd:element ref="ns2:MediaServiceFastMetadata" minOccurs="0"/>
                <xsd:element ref="ns2:cfd0947b6fb048cbad4326b1f977a1f9" minOccurs="0"/>
                <xsd:element ref="ns3:TaxCatchAll" minOccurs="0"/>
                <xsd:element ref="ns2:b6329520743645bfb88857520e7f3533" minOccurs="0"/>
                <xsd:element ref="ns2:m0cfd623954a443bab125e3b5da51395" minOccurs="0"/>
                <xsd:element ref="ns3:TaxKeywordTaxHTField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76471-e7c2-4473-9fda-01dcc71c3803" elementFormDefault="qualified">
    <xsd:import namespace="http://schemas.microsoft.com/office/2006/documentManagement/types"/>
    <xsd:import namespace="http://schemas.microsoft.com/office/infopath/2007/PartnerControls"/>
    <xsd:element name="SubFunction" ma:index="3" nillable="true" ma:displayName="SubFunction" ma:indexed="true" ma:internalName="SubFunction" ma:readOnly="false">
      <xsd:simpleType>
        <xsd:restriction base="dms:Text">
          <xsd:maxLength value="255"/>
        </xsd:restriction>
      </xsd:simpleType>
    </xsd:element>
    <xsd:element name="Level4" ma:index="4" nillable="true" ma:displayName="Level4" ma:format="Dropdown" ma:indexed="true" ma:internalName="Level4">
      <xsd:simpleType>
        <xsd:union memberTypes="dms:Text">
          <xsd:simpleType>
            <xsd:restriction base="dms:Choice">
              <xsd:enumeration value="April 2021 General audience"/>
              <xsd:enumeration value="1st quarter 2021-2022"/>
              <xsd:enumeration value="2016 docs"/>
              <xsd:enumeration value="2017"/>
              <xsd:enumeration value="2018"/>
              <xsd:enumeration value="2018 Template"/>
              <xsd:enumeration value="2019"/>
              <xsd:enumeration value="2019 Changes to Fines Act"/>
              <xsd:enumeration value="2020"/>
              <xsd:enumeration value="2021 Edition"/>
              <xsd:enumeration value="2021 Project Details"/>
              <xsd:enumeration value="4th quarter 2020-21"/>
              <xsd:enumeration value="ACL Consumer Guarantee guide"/>
              <xsd:enumeration value="ACL Consumer guarantees guide"/>
              <xsd:enumeration value="Admin"/>
              <xsd:enumeration value="Admin Board 19/08/20"/>
              <xsd:enumeration value="Admin Report"/>
              <xsd:enumeration value="Advocacy Plan"/>
              <xsd:enumeration value="Agenda"/>
              <xsd:enumeration value="ALS Guidelines"/>
              <xsd:enumeration value="Annual Report"/>
              <xsd:enumeration value="ANROWS"/>
              <xsd:enumeration value="Approved Targets"/>
              <xsd:enumeration value="Approved targets updated"/>
              <xsd:enumeration value="Ashurst"/>
              <xsd:enumeration value="Banning Notice"/>
              <xsd:enumeration value="BNPL"/>
              <xsd:enumeration value="Board Position Applications"/>
              <xsd:enumeration value="Break lease DV"/>
              <xsd:enumeration value="Briefing notes"/>
              <xsd:enumeration value="Briefs to council"/>
              <xsd:enumeration value="Budget Estimates"/>
              <xsd:enumeration value="Campaign plan"/>
              <xsd:enumeration value="case study"/>
              <xsd:enumeration value="Christmas Closure script"/>
              <xsd:enumeration value="Communications"/>
              <xsd:enumeration value="Condition report"/>
              <xsd:enumeration value="Condition report pictures"/>
              <xsd:enumeration value="Coronial Inquest"/>
              <xsd:enumeration value="Correspondence"/>
              <xsd:enumeration value="COVID-19 Orders"/>
              <xsd:enumeration value="Credit Reporting"/>
              <xsd:enumeration value="Decisions"/>
              <xsd:enumeration value="DLA Roundtable 2019"/>
              <xsd:enumeration value="Draft"/>
              <xsd:enumeration value="Drug dog SOPs"/>
              <xsd:enumeration value="Drug dog SOPs - RLC GIPA"/>
              <xsd:enumeration value="Drug dog SOPs - RLC NCAT"/>
              <xsd:enumeration value="Drug dog warrants - RLC GIPA"/>
              <xsd:enumeration value="Employment commenced November 2021"/>
              <xsd:enumeration value="Employment commenced September 2021"/>
              <xsd:enumeration value="Factsheet"/>
              <xsd:enumeration value="Factsheet editable"/>
              <xsd:enumeration value="Final"/>
              <xsd:enumeration value="Finance Report"/>
              <xsd:enumeration value="Financial Abuse Team"/>
              <xsd:enumeration value="Financial Report"/>
              <xsd:enumeration value="Fitout"/>
              <xsd:enumeration value="Fitout 2019"/>
              <xsd:enumeration value="Floor plan"/>
              <xsd:enumeration value="Floorplan"/>
              <xsd:enumeration value="General Legal Team"/>
              <xsd:enumeration value="GIPA"/>
              <xsd:enumeration value="GIPA Application"/>
              <xsd:enumeration value="GIPA Applications"/>
              <xsd:enumeration value="Guide"/>
              <xsd:enumeration value="Guidelines NSW Police"/>
              <xsd:enumeration value="Home and Away PBSA"/>
              <xsd:enumeration value="information sheet"/>
              <xsd:enumeration value="initial staff briefing"/>
              <xsd:enumeration value="John Clarke"/>
              <xsd:enumeration value="Joint Select Committee 2019"/>
              <xsd:enumeration value="June 2021"/>
              <xsd:enumeration value="Jurisdiction"/>
              <xsd:enumeration value="Katie Price ERLS (Placed September 2021)"/>
              <xsd:enumeration value="LECC Opertation Brugge"/>
              <xsd:enumeration value="LECC Reports"/>
              <xsd:enumeration value="Legislation"/>
              <xsd:enumeration value="Letter of Demand"/>
              <xsd:enumeration value="Lettters of demand"/>
              <xsd:enumeration value="Licence"/>
              <xsd:enumeration value="Licence info"/>
              <xsd:enumeration value="Maintenance"/>
              <xsd:enumeration value="manual"/>
              <xsd:enumeration value="Media file pitched to ABC 11 August"/>
              <xsd:enumeration value="Media release"/>
              <xsd:enumeration value="Medical Experts"/>
              <xsd:enumeration value="Meetings"/>
              <xsd:enumeration value="Meetings &amp; presentations"/>
              <xsd:enumeration value="Memo"/>
              <xsd:enumeration value="Minutes"/>
              <xsd:enumeration value="Mobile Integration Memo"/>
              <xsd:enumeration value="NCAT"/>
              <xsd:enumeration value="News articles"/>
              <xsd:enumeration value="Non-legal support and admin team"/>
              <xsd:enumeration value="NSW Coroner"/>
              <xsd:enumeration value="OLD"/>
              <xsd:enumeration value="Old docs"/>
              <xsd:enumeration value="Op ed"/>
              <xsd:enumeration value="Open Letter"/>
              <xsd:enumeration value="orders"/>
              <xsd:enumeration value="Other"/>
              <xsd:enumeration value="Other docs"/>
              <xsd:enumeration value="Other Reports"/>
              <xsd:enumeration value="Outcomes Framework"/>
              <xsd:enumeration value="overheads"/>
              <xsd:enumeration value="PDFs"/>
              <xsd:enumeration value="Peer-to-peer lending"/>
              <xsd:enumeration value="Pitched to ABC 11 August 2021"/>
              <xsd:enumeration value="Please use 'save as' and don't save over!"/>
              <xsd:enumeration value="Police complaints"/>
              <xsd:enumeration value="Police policies"/>
              <xsd:enumeration value="Policies for Approval"/>
              <xsd:enumeration value="Posters"/>
              <xsd:enumeration value="Precedent Docs"/>
              <xsd:enumeration value="Presentations by HJP RPA"/>
              <xsd:enumeration value="purchase order"/>
              <xsd:enumeration value="Questions for ACA September 2021"/>
              <xsd:enumeration value="Quotas"/>
              <xsd:enumeration value="quotes"/>
              <xsd:enumeration value="Race discrimination"/>
              <xsd:enumeration value="Reflect RAPS"/>
              <xsd:enumeration value="Report"/>
              <xsd:enumeration value="Research"/>
              <xsd:enumeration value="Responsible lending"/>
              <xsd:enumeration value="Responsible Lending Rollback"/>
              <xsd:enumeration value="Revenue Appeals"/>
              <xsd:enumeration value="Revenue Policy"/>
              <xsd:enumeration value="RLC GIPA 2019"/>
              <xsd:enumeration value="RLC GIPAs"/>
              <xsd:enumeration value="RLC Report"/>
              <xsd:enumeration value="s22 case law"/>
              <xsd:enumeration value="SDRO Bill"/>
              <xsd:enumeration value="Sexual Assault"/>
              <xsd:enumeration value="signed quote"/>
              <xsd:enumeration value="Space Needs"/>
              <xsd:enumeration value="Statements of claim"/>
              <xsd:enumeration value="Statistics"/>
              <xsd:enumeration value="Strategic Plan"/>
              <xsd:enumeration value="Strip Search Panel Forum 2019"/>
              <xsd:enumeration value="submission"/>
              <xsd:enumeration value="Submissions"/>
              <xsd:enumeration value="successful quote"/>
              <xsd:enumeration value="Supreme Court test case"/>
              <xsd:enumeration value="Sydney sentinal"/>
              <xsd:enumeration value="Template"/>
              <xsd:enumeration value="template form"/>
              <xsd:enumeration value="Template Letter"/>
              <xsd:enumeration value="Template Letter of Release"/>
              <xsd:enumeration value="Templates"/>
              <xsd:enumeration value="Templates ?"/>
              <xsd:enumeration value="Tenancy Team"/>
              <xsd:enumeration value="Time Limit Templates"/>
              <xsd:enumeration value="Training"/>
              <xsd:enumeration value="Unsuccessful quotes and promotional"/>
              <xsd:enumeration value="UNSW Music App"/>
              <xsd:enumeration value="UNSW Report"/>
              <xsd:enumeration value="UNSW Report Launch 2019"/>
              <xsd:enumeration value="Untracked Word Docs"/>
              <xsd:enumeration value="Volunteer maths 2021"/>
              <xsd:enumeration value="Volunteer Students"/>
              <xsd:enumeration value="webinar"/>
              <xsd:enumeration value="Website"/>
              <xsd:enumeration value="workshop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cfd0947b6fb048cbad4326b1f977a1f9" ma:index="12" nillable="true" ma:taxonomy="true" ma:internalName="cfd0947b6fb048cbad4326b1f977a1f9" ma:taxonomyFieldName="Area" ma:displayName="Area" ma:indexed="true" ma:readOnly="false" ma:default="" ma:fieldId="{cfd0947b-6fb0-48cb-ad43-26b1f977a1f9}" ma:sspId="bbe92c9f-cbd9-40b6-b43f-917124bfc720" ma:termSetId="713abbd4-9600-49fd-a6a2-0e2e787b1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329520743645bfb88857520e7f3533" ma:index="14" nillable="true" ma:taxonomy="true" ma:internalName="b6329520743645bfb88857520e7f3533" ma:taxonomyFieldName="FunctionOrProject" ma:displayName="Function" ma:indexed="true" ma:readOnly="false" ma:default="" ma:fieldId="{b6329520-7436-45bf-b888-57520e7f3533}" ma:sspId="bbe92c9f-cbd9-40b6-b43f-917124bfc720" ma:termSetId="fdd98cf2-3193-4263-abab-00ead8e7a34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0cfd623954a443bab125e3b5da51395" ma:index="15" ma:taxonomy="true" ma:internalName="m0cfd623954a443bab125e3b5da51395" ma:taxonomyFieldName="Year" ma:displayName="Year" ma:indexed="true" ma:default="1349;#2024|3991da85-c7a3-459e-bb58-605b5c926a80" ma:fieldId="{60cfd623-954a-443b-ab12-5e3b5da51395}" ma:sspId="bbe92c9f-cbd9-40b6-b43f-917124bfc720" ma:termSetId="def5e11d-68be-4609-91c3-261f69bba3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21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22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8" nillable="true" ma:displayName="Length (seconds)" ma:hidden="true" ma:internalName="MediaLengthInSeconds" ma:readOnly="true">
      <xsd:simpleType>
        <xsd:restriction base="dms:Unknown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bbe92c9f-cbd9-40b6-b43f-917124bfc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1eb7-80fd-4008-ac2e-210b386c0e1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c05da14-1a8a-4e63-a072-57f16b81ed05}" ma:internalName="TaxCatchAll" ma:readOnly="false" ma:showField="CatchAllData" ma:web="3d041eb7-80fd-4008-ac2e-210b386c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Tags" ma:readOnly="false" ma:fieldId="{23f27201-bee3-471e-b2e7-b64fd8b7ca38}" ma:taxonomyMulti="true" ma:sspId="bbe92c9f-cbd9-40b6-b43f-917124bfc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Purpos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30066-3341-4D6C-84AA-584EE8295B8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3d041eb7-80fd-4008-ac2e-210b386c0e11"/>
    <ds:schemaRef ds:uri="http://schemas.openxmlformats.org/package/2006/metadata/core-properties"/>
    <ds:schemaRef ds:uri="9bc76471-e7c2-4473-9fda-01dcc71c3803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1CF6537-2B6C-4C11-A5C9-D538CC3FA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EF846F-78CF-47F1-81B7-DDFC166B40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76471-e7c2-4473-9fda-01dcc71c3803"/>
    <ds:schemaRef ds:uri="3d041eb7-80fd-4008-ac2e-210b386c0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RLC</Template>
  <TotalTime>15417</TotalTime>
  <Words>914</Words>
  <Application>Microsoft Macintosh PowerPoint</Application>
  <PresentationFormat>Widescreen</PresentationFormat>
  <Paragraphs>183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Archivo</vt:lpstr>
      <vt:lpstr>Archivo ExtraCondensed</vt:lpstr>
      <vt:lpstr>Archivo Light</vt:lpstr>
      <vt:lpstr>Arial</vt:lpstr>
      <vt:lpstr>Calibri</vt:lpstr>
      <vt:lpstr>Helvetica</vt:lpstr>
      <vt:lpstr>System Font Regular</vt:lpstr>
      <vt:lpstr>RLC</vt:lpstr>
      <vt:lpstr>1_Covers</vt:lpstr>
      <vt:lpstr>30 July 2024  Money Matters in NSW Social Housing     Ned Cooke, Solicitor &amp; Team Leader Inner Sydney Tenants Advice &amp; Advocacy Service</vt:lpstr>
      <vt:lpstr>PowerPoint Presentation</vt:lpstr>
      <vt:lpstr>Acknowledgement  of Country</vt:lpstr>
      <vt:lpstr>Outline</vt:lpstr>
      <vt:lpstr>1 Types of charges in social housing </vt:lpstr>
      <vt:lpstr>Social housing</vt:lpstr>
      <vt:lpstr>Types of charges in social housing</vt:lpstr>
      <vt:lpstr>PowerPoint Presentation</vt:lpstr>
      <vt:lpstr>How do rent subsidies work?</vt:lpstr>
      <vt:lpstr>PowerPoint Presentation</vt:lpstr>
      <vt:lpstr>PowerPoint Presentation</vt:lpstr>
      <vt:lpstr>PowerPoint Presentation</vt:lpstr>
      <vt:lpstr>Tenant repair costs</vt:lpstr>
      <vt:lpstr>Debts after a tenancy ends</vt:lpstr>
      <vt:lpstr>2 Rent and water arrears</vt:lpstr>
      <vt:lpstr>Rent and water arrears</vt:lpstr>
      <vt:lpstr>Can the tenant pay-to-stay?</vt:lpstr>
      <vt:lpstr>Management of arrears</vt:lpstr>
      <vt:lpstr>DCJ Housing repayment proposal</vt:lpstr>
      <vt:lpstr>3 Subsidy cancellations</vt:lpstr>
      <vt:lpstr>Subsidy cancellations</vt:lpstr>
      <vt:lpstr>Rent subsidy non-disclosure</vt:lpstr>
      <vt:lpstr>Rent subsidy fraud</vt:lpstr>
      <vt:lpstr>Obligations before cancelling rent subsidy </vt:lpstr>
      <vt:lpstr>Consequences of rent subsidy non-disclosure / fraud investigation</vt:lpstr>
      <vt:lpstr>4 Questions &amp; more information</vt:lpstr>
      <vt:lpstr>Questions &amp; answers  Ned Cooke Solicitor &amp; Team Leader Inner Sydney Tenants Advice  &amp; Advocacy Service  Resources: www.rlc.org.au/training/resources/housing</vt:lpstr>
      <vt:lpstr>Free, confidential  tenancy advice</vt:lpstr>
      <vt:lpstr>Community legal education - free webinars &amp; recordings  www.rlc.org.au/training  Nick Manning:  education@rlc.org.au</vt:lpstr>
      <vt:lpstr>Your feedback is important to us!  www.rlc.org.au/feedback  or scan the QR code &gt;&gt;&gt;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Magus</dc:creator>
  <cp:lastModifiedBy>Nick Manning</cp:lastModifiedBy>
  <cp:revision>68</cp:revision>
  <dcterms:created xsi:type="dcterms:W3CDTF">2022-01-17T21:59:26Z</dcterms:created>
  <dcterms:modified xsi:type="dcterms:W3CDTF">2024-07-29T22:48:58Z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0x0101006BC013B9E40AE74590C5DB0DC0FBF53B</vt:lpwstr>
  </property>
  <property fmtid="{D5CDD505-2E9C-101B-9397-08002B2CF9AE}" pid="3" name="Order">
    <vt:lpwstr>28300.0000000000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TaxKeyword">
    <vt:lpwstr/>
  </property>
  <property fmtid="{D5CDD505-2E9C-101B-9397-08002B2CF9AE}" pid="12" name="FunctionOrProject">
    <vt:lpwstr>217</vt:lpwstr>
  </property>
  <property fmtid="{D5CDD505-2E9C-101B-9397-08002B2CF9AE}" pid="13" name="Area">
    <vt:lpwstr>23</vt:lpwstr>
  </property>
  <property fmtid="{D5CDD505-2E9C-101B-9397-08002B2CF9AE}" pid="14" name="Year">
    <vt:lpwstr>1349;#2024|3991da85-c7a3-459e-bb58-605b5c926a80</vt:lpwstr>
  </property>
</Properties>
</file>