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9"/>
  </p:notesMasterIdLst>
  <p:handoutMasterIdLst>
    <p:handoutMasterId r:id="rId40"/>
  </p:handoutMasterIdLst>
  <p:sldIdLst>
    <p:sldId id="292" r:id="rId2"/>
    <p:sldId id="295" r:id="rId3"/>
    <p:sldId id="310" r:id="rId4"/>
    <p:sldId id="306" r:id="rId5"/>
    <p:sldId id="311" r:id="rId6"/>
    <p:sldId id="369" r:id="rId7"/>
    <p:sldId id="370" r:id="rId8"/>
    <p:sldId id="393" r:id="rId9"/>
    <p:sldId id="398" r:id="rId10"/>
    <p:sldId id="352" r:id="rId11"/>
    <p:sldId id="312" r:id="rId12"/>
    <p:sldId id="376" r:id="rId13"/>
    <p:sldId id="389" r:id="rId14"/>
    <p:sldId id="390" r:id="rId15"/>
    <p:sldId id="397" r:id="rId16"/>
    <p:sldId id="377" r:id="rId17"/>
    <p:sldId id="353" r:id="rId18"/>
    <p:sldId id="342" r:id="rId19"/>
    <p:sldId id="380" r:id="rId20"/>
    <p:sldId id="378" r:id="rId21"/>
    <p:sldId id="394" r:id="rId22"/>
    <p:sldId id="395" r:id="rId23"/>
    <p:sldId id="354" r:id="rId24"/>
    <p:sldId id="344" r:id="rId25"/>
    <p:sldId id="382" r:id="rId26"/>
    <p:sldId id="381" r:id="rId27"/>
    <p:sldId id="383" r:id="rId28"/>
    <p:sldId id="391" r:id="rId29"/>
    <p:sldId id="355" r:id="rId30"/>
    <p:sldId id="365" r:id="rId31"/>
    <p:sldId id="392" r:id="rId32"/>
    <p:sldId id="386" r:id="rId33"/>
    <p:sldId id="387" r:id="rId34"/>
    <p:sldId id="279" r:id="rId35"/>
    <p:sldId id="351" r:id="rId36"/>
    <p:sldId id="362" r:id="rId37"/>
    <p:sldId id="36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9CD0"/>
    <a:srgbClr val="F07A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58" autoAdjust="0"/>
    <p:restoredTop sz="71761" autoAdjust="0"/>
  </p:normalViewPr>
  <p:slideViewPr>
    <p:cSldViewPr snapToGrid="0">
      <p:cViewPr varScale="1">
        <p:scale>
          <a:sx n="70" d="100"/>
          <a:sy n="70" d="100"/>
        </p:scale>
        <p:origin x="184" y="5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8" d="100"/>
          <a:sy n="108" d="100"/>
        </p:scale>
        <p:origin x="33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A548C8-3EA8-F24E-815F-22DAB121D1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5349FD-B688-F048-868C-15534B05ED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3F7C0-0540-D941-97ED-E5D974BDA505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D0429B-52C3-CA42-B89C-429649DAAD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25E38F-17CA-2341-8FAF-C7EB7176ED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333F-9816-A548-B610-DCF750C88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3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99A2C-C370-4530-BF33-47C3AB493243}" type="datetimeFigureOut">
              <a:rPr lang="en-AU" smtClean="0"/>
              <a:t>31/10/23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4B725-2203-4ED2-9256-A661C18EFA6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3265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8621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8560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47780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6947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2218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36771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63224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15040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19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02760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21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93551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22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8799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would like to acknowledge the Gadigal</a:t>
            </a:r>
            <a:r>
              <a:rPr lang="en-US" baseline="0"/>
              <a:t> people of the Eora Nation, </a:t>
            </a:r>
          </a:p>
          <a:p>
            <a:r>
              <a:rPr lang="en-US" baseline="0"/>
              <a:t>who are the Traditional Custodians of the Land upon which we work.</a:t>
            </a:r>
          </a:p>
          <a:p>
            <a:endParaRPr lang="en-US" sz="1200" baseline="0">
              <a:solidFill>
                <a:srgbClr val="000000"/>
              </a:solidFill>
            </a:endParaRPr>
          </a:p>
          <a:p>
            <a:r>
              <a:rPr lang="en-US" sz="1200">
                <a:solidFill>
                  <a:srgbClr val="000000"/>
                </a:solidFill>
              </a:rPr>
              <a:t>I would also like to pay respect to the Elders both past and present, </a:t>
            </a:r>
          </a:p>
          <a:p>
            <a:r>
              <a:rPr lang="en-US" sz="1200">
                <a:solidFill>
                  <a:srgbClr val="000000"/>
                </a:solidFill>
              </a:rPr>
              <a:t>and extend that respect to other Indigenous Australians who are present.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02041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24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859179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9952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27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16283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50725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31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17844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15939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892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35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39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7725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32971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673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6423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96137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9230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E4B725-2203-4ED2-9256-A661C18EFA60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528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rlc.org.au/training" TargetMode="External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education@rlc.org.au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hyperlink" Target="mailto:education@rlc.org.au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2001" y="0"/>
            <a:ext cx="12204001" cy="5173580"/>
          </a:xfrm>
          <a:prstGeom prst="rect">
            <a:avLst/>
          </a:prstGeom>
          <a:solidFill>
            <a:srgbClr val="229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4701475" y="-177801"/>
            <a:ext cx="16478250" cy="16478250"/>
          </a:xfrm>
          <a:prstGeom prst="ellipse">
            <a:avLst/>
          </a:prstGeom>
          <a:solidFill>
            <a:schemeClr val="accent1">
              <a:alpha val="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7196139" y="-177801"/>
            <a:ext cx="16478250" cy="16478250"/>
          </a:xfrm>
          <a:prstGeom prst="ellipse">
            <a:avLst/>
          </a:prstGeom>
          <a:solidFill>
            <a:schemeClr val="accent1">
              <a:alpha val="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-12001" y="5173580"/>
            <a:ext cx="12204001" cy="1684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411F6A-B2DA-8144-BA97-357E7C6EDB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3" y="5380968"/>
            <a:ext cx="4481843" cy="1269644"/>
          </a:xfrm>
          <a:prstGeom prst="rect">
            <a:avLst/>
          </a:prstGeom>
        </p:spPr>
      </p:pic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1815135"/>
            <a:ext cx="11338369" cy="2147265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ctr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5400" b="1" i="0">
                <a:solidFill>
                  <a:schemeClr val="bg1"/>
                </a:solidFill>
                <a:latin typeface="Helvetica" pitchFamily="2" charset="0"/>
              </a:defRPr>
            </a:lvl1pPr>
            <a:lvl2pPr marL="0" indent="0" algn="l">
              <a:spcBef>
                <a:spcPts val="2400"/>
              </a:spcBef>
              <a:buNone/>
              <a:defRPr sz="20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Helvetica" pitchFamily="2" charset="0"/>
              </a:defRPr>
            </a:lvl2pPr>
            <a:lvl3pPr marL="0" indent="0" algn="l">
              <a:buNone/>
              <a:defRPr sz="18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Helvetica" pitchFamily="2" charset="0"/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 b="1" i="0">
                <a:solidFill>
                  <a:schemeClr val="accent2">
                    <a:lumMod val="20000"/>
                    <a:lumOff val="80000"/>
                  </a:schemeClr>
                </a:solidFill>
                <a:latin typeface="Helvetica" pitchFamily="2" charset="0"/>
              </a:defRPr>
            </a:lvl9pPr>
          </a:lstStyle>
          <a:p>
            <a:r>
              <a:rPr lang="en-AU" noProof="0" dirty="0"/>
              <a:t>Click To Add Title</a:t>
            </a:r>
          </a:p>
          <a:p>
            <a:r>
              <a:rPr lang="en-AU" noProof="0" dirty="0"/>
              <a:t>You Can Have Up To </a:t>
            </a:r>
          </a:p>
          <a:p>
            <a:r>
              <a:rPr lang="en-AU" noProof="0" dirty="0"/>
              <a:t>Three Lines Of Text</a:t>
            </a:r>
          </a:p>
        </p:txBody>
      </p:sp>
    </p:spTree>
    <p:extLst>
      <p:ext uri="{BB962C8B-B14F-4D97-AF65-F5344CB8AC3E}">
        <p14:creationId xmlns:p14="http://schemas.microsoft.com/office/powerpoint/2010/main" val="92325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6530275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8521370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8983" y="1333226"/>
            <a:ext cx="10293926" cy="5039865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1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  <a:lvl2pPr>
              <a:spcAft>
                <a:spcPts val="1200"/>
              </a:spcAft>
              <a:defRPr sz="2400" b="0" i="0"/>
            </a:lvl2pPr>
            <a:lvl3pPr>
              <a:spcAft>
                <a:spcPts val="1200"/>
              </a:spcAft>
              <a:defRPr sz="2400" b="0" i="0"/>
            </a:lvl3pPr>
            <a:lvl4pPr>
              <a:spcAft>
                <a:spcPts val="1200"/>
              </a:spcAft>
              <a:defRPr sz="2400" b="0" i="0"/>
            </a:lvl4pPr>
            <a:lvl5pPr>
              <a:spcAft>
                <a:spcPts val="1200"/>
              </a:spcAft>
              <a:defRPr sz="2400" b="0" i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This is where your scenario goes. 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858983" y="445866"/>
            <a:ext cx="10293926" cy="887360"/>
          </a:xfrm>
        </p:spPr>
        <p:txBody>
          <a:bodyPr anchor="t" anchorCtr="0">
            <a:normAutofit/>
          </a:bodyPr>
          <a:lstStyle>
            <a:lvl1pPr algn="ctr">
              <a:defRPr>
                <a:solidFill>
                  <a:srgbClr val="229CD0"/>
                </a:solidFill>
              </a:defRPr>
            </a:lvl1pPr>
          </a:lstStyle>
          <a:p>
            <a:r>
              <a:rPr lang="en-US" dirty="0"/>
              <a:t>Case Study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-13115470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-11124375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06583" y="955964"/>
            <a:ext cx="10627956" cy="4934738"/>
          </a:xfrm>
        </p:spPr>
        <p:txBody>
          <a:bodyPr anchor="ctr" anchorCtr="0"/>
          <a:lstStyle>
            <a:lvl1pPr algn="ctr">
              <a:defRPr baseline="0">
                <a:solidFill>
                  <a:srgbClr val="229CD0"/>
                </a:solidFill>
              </a:defRPr>
            </a:lvl1pPr>
          </a:lstStyle>
          <a:p>
            <a:r>
              <a:rPr lang="en-AU" dirty="0"/>
              <a:t>Single sentence slide (can run over multiple lines of text)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Layou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-11939071" y="512618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-14320773" y="32818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584" y="1791565"/>
            <a:ext cx="3643743" cy="4448415"/>
          </a:xfrm>
        </p:spPr>
        <p:txBody>
          <a:bodyPr numCol="1" spcCol="36000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25000"/>
              <a:buFont typeface="Arial" charset="0"/>
              <a:buNone/>
              <a:tabLst/>
              <a:defRPr sz="400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AU" noProof="0" dirty="0"/>
              <a:t>You can put some kind of introductory or covering statement on this side.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39179" y="1791565"/>
            <a:ext cx="6795359" cy="4448415"/>
          </a:xfrm>
        </p:spPr>
        <p:txBody>
          <a:bodyPr lIns="9000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>
                <a:latin typeface="Helvetica" pitchFamily="2" charset="0"/>
              </a:defRPr>
            </a:lvl1pPr>
            <a:lvl2pPr>
              <a:spcAft>
                <a:spcPts val="1200"/>
              </a:spcAft>
              <a:defRPr sz="2400" b="0" i="0"/>
            </a:lvl2pPr>
            <a:lvl3pPr>
              <a:spcAft>
                <a:spcPts val="1200"/>
              </a:spcAft>
              <a:defRPr sz="2400" b="0" i="0"/>
            </a:lvl3pPr>
            <a:lvl4pPr>
              <a:spcAft>
                <a:spcPts val="1200"/>
              </a:spcAft>
              <a:defRPr sz="2400" b="0" i="0"/>
            </a:lvl4pPr>
            <a:lvl5pPr>
              <a:spcAft>
                <a:spcPts val="1200"/>
              </a:spcAft>
              <a:defRPr sz="2400" b="0" i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357" y="631034"/>
            <a:ext cx="11408408" cy="976094"/>
          </a:xfrm>
        </p:spPr>
        <p:txBody>
          <a:bodyPr anchor="t" anchorCtr="0">
            <a:normAutofit/>
          </a:bodyPr>
          <a:lstStyle>
            <a:lvl1pPr algn="ctr">
              <a:defRPr sz="5400" b="1" i="0">
                <a:solidFill>
                  <a:srgbClr val="229CD0"/>
                </a:solidFill>
                <a:latin typeface="Helvetica" pitchFamily="2" charset="0"/>
              </a:defRPr>
            </a:lvl1pPr>
          </a:lstStyle>
          <a:p>
            <a:r>
              <a:rPr lang="en-AU" noProof="0" dirty="0"/>
              <a:t>Split Layout Slide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6530275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8521370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734291" y="657726"/>
            <a:ext cx="5721926" cy="48524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AU" sz="3600" b="1" i="0" kern="1200" dirty="0">
                <a:solidFill>
                  <a:srgbClr val="229CD0"/>
                </a:solidFill>
                <a:latin typeface="Helvetica" pitchFamily="2" charset="0"/>
                <a:ea typeface="Helvetica" charset="0"/>
                <a:cs typeface="Helvetica" charset="0"/>
              </a:defRPr>
            </a:lvl1pPr>
          </a:lstStyle>
          <a:p>
            <a:r>
              <a:rPr lang="en-US" sz="7200"/>
              <a:t>Questions?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9D51BC2A-07E6-4F57-A3D0-BC904E276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7513" y="3655550"/>
            <a:ext cx="4469582" cy="595607"/>
          </a:xfrm>
        </p:spPr>
        <p:txBody>
          <a:bodyPr anchor="ctr" anchorCtr="0">
            <a:normAutofit/>
          </a:bodyPr>
          <a:lstStyle>
            <a:lvl1pPr algn="ctr">
              <a:defRPr lang="en-AU" sz="3200" b="1" i="0" dirty="0">
                <a:solidFill>
                  <a:srgbClr val="229CD0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Presenter Name</a:t>
            </a:r>
            <a:endParaRPr lang="en-AU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DF14112-10F2-4A1F-8E84-625C042A78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91019" y="1090863"/>
            <a:ext cx="2362570" cy="2419112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2818" t="-6998" r="-14598" b="-250"/>
            </a:stretch>
          </a:blip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/>
              <a:t>Click icon to add image of </a:t>
            </a:r>
            <a:r>
              <a:rPr lang="en-AU" err="1"/>
              <a:t>presentere</a:t>
            </a:r>
            <a:endParaRPr lang="en-AU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5C71223-B66B-BB40-A053-13AAD1D33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0188" y="4247064"/>
            <a:ext cx="4476907" cy="1084262"/>
          </a:xfrm>
        </p:spPr>
        <p:txBody>
          <a:bodyPr anchor="t">
            <a:normAutofit/>
          </a:bodyPr>
          <a:lstStyle>
            <a:lvl1pPr algn="ctr">
              <a:spcBef>
                <a:spcPts val="0"/>
              </a:spcBef>
              <a:defRPr sz="2400" b="0" i="0" spc="0"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Presenter Title or Description</a:t>
            </a:r>
          </a:p>
          <a:p>
            <a:pPr lvl="0"/>
            <a:r>
              <a:rPr lang="en-US" dirty="0"/>
              <a:t>Presenter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12713" y="5673265"/>
            <a:ext cx="11934825" cy="754062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24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Resources for this workshop: </a:t>
            </a:r>
            <a:r>
              <a:rPr lang="en-US" b="1" i="0" dirty="0" err="1">
                <a:latin typeface="Helvetica" pitchFamily="2" charset="0"/>
              </a:rPr>
              <a:t>www.rlc.org.au</a:t>
            </a:r>
            <a:r>
              <a:rPr lang="en-US" b="1" i="0" dirty="0">
                <a:latin typeface="Helvetica" pitchFamily="2" charset="0"/>
              </a:rPr>
              <a:t>/training/resources/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- no l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6530275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8521370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734291" y="657725"/>
            <a:ext cx="5721926" cy="558265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AU" sz="3600" b="1" i="0" kern="1200" dirty="0">
                <a:solidFill>
                  <a:srgbClr val="229CD0"/>
                </a:solidFill>
                <a:latin typeface="Helvetica" pitchFamily="2" charset="0"/>
                <a:ea typeface="Helvetica" charset="0"/>
                <a:cs typeface="Helvetica" charset="0"/>
              </a:defRPr>
            </a:lvl1pPr>
          </a:lstStyle>
          <a:p>
            <a:r>
              <a:rPr lang="en-US" sz="7200"/>
              <a:t>Questions?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9D51BC2A-07E6-4F57-A3D0-BC904E276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37513" y="4136813"/>
            <a:ext cx="4469582" cy="595607"/>
          </a:xfrm>
        </p:spPr>
        <p:txBody>
          <a:bodyPr anchor="ctr" anchorCtr="0">
            <a:normAutofit/>
          </a:bodyPr>
          <a:lstStyle>
            <a:lvl1pPr algn="ctr">
              <a:defRPr lang="en-AU" sz="3200" b="1" i="0" dirty="0">
                <a:solidFill>
                  <a:srgbClr val="229CD0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Presenter Name</a:t>
            </a:r>
            <a:endParaRPr lang="en-AU" dirty="0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2DF14112-10F2-4A1F-8E84-625C042A78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91019" y="1572126"/>
            <a:ext cx="2362570" cy="2419112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2818" t="-6998" r="-14598" b="-250"/>
            </a:stretch>
          </a:blip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/>
              <a:t>Click icon to add image of </a:t>
            </a:r>
            <a:r>
              <a:rPr lang="en-AU" err="1"/>
              <a:t>presentere</a:t>
            </a:r>
            <a:endParaRPr lang="en-AU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5C71223-B66B-BB40-A053-13AAD1D33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30188" y="4728327"/>
            <a:ext cx="4476907" cy="1078915"/>
          </a:xfrm>
        </p:spPr>
        <p:txBody>
          <a:bodyPr anchor="t">
            <a:normAutofit/>
          </a:bodyPr>
          <a:lstStyle>
            <a:lvl1pPr algn="ctr">
              <a:spcBef>
                <a:spcPts val="0"/>
              </a:spcBef>
              <a:defRPr sz="2400" b="0" i="0" spc="0"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Presenter Title or Description</a:t>
            </a:r>
          </a:p>
          <a:p>
            <a:pPr lvl="0"/>
            <a:r>
              <a:rPr lang="en-US" dirty="0"/>
              <a:t>Presenter </a:t>
            </a:r>
            <a:r>
              <a:rPr lang="en-US" dirty="0" err="1"/>
              <a:t>Organisation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483847" y="-2200487"/>
            <a:ext cx="11258974" cy="11258974"/>
          </a:xfrm>
          <a:prstGeom prst="ellipse">
            <a:avLst/>
          </a:prstGeom>
          <a:solidFill>
            <a:srgbClr val="229CD0">
              <a:alpha val="7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112713" y="3443347"/>
            <a:ext cx="11934825" cy="754062"/>
          </a:xfrm>
        </p:spPr>
        <p:txBody>
          <a:bodyPr anchor="t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600" b="1">
                <a:solidFill>
                  <a:srgbClr val="229CD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i="0" dirty="0" err="1">
                <a:latin typeface="Helvetica" pitchFamily="2" charset="0"/>
              </a:rPr>
              <a:t>www.rlc.org.au</a:t>
            </a:r>
            <a:r>
              <a:rPr lang="en-US" b="1" i="0" dirty="0">
                <a:latin typeface="Helvetica" pitchFamily="2" charset="0"/>
              </a:rPr>
              <a:t>/training/resources/police</a:t>
            </a:r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0" y="275924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>
                <a:solidFill>
                  <a:schemeClr val="tx1">
                    <a:lumMod val="90000"/>
                    <a:lumOff val="1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Resources for this workshop:</a:t>
            </a:r>
          </a:p>
        </p:txBody>
      </p:sp>
    </p:spTree>
    <p:extLst>
      <p:ext uri="{BB962C8B-B14F-4D97-AF65-F5344CB8AC3E}">
        <p14:creationId xmlns:p14="http://schemas.microsoft.com/office/powerpoint/2010/main" val="11776138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fore You 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6498190" y="-185471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8521370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DF14112-10F2-4A1F-8E84-625C042A78AF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982916" y="3587807"/>
            <a:ext cx="1824360" cy="1868022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2818" t="-6998" r="-14598" b="-250"/>
            </a:stretch>
          </a:blip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/>
              <a:t>Click icon to add image of </a:t>
            </a:r>
            <a:r>
              <a:rPr lang="en-AU" err="1"/>
              <a:t>spresentere</a:t>
            </a:r>
            <a:endParaRPr lang="en-AU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935301" y="814835"/>
            <a:ext cx="10296000" cy="887360"/>
          </a:xfrm>
        </p:spPr>
        <p:txBody>
          <a:bodyPr/>
          <a:lstStyle/>
          <a:p>
            <a:r>
              <a:rPr lang="en-US" dirty="0"/>
              <a:t>Before You Go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35301" y="2005262"/>
            <a:ext cx="102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 kern="120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Your feedback </a:t>
            </a:r>
            <a:r>
              <a:rPr lang="en-US" sz="3600" b="0" i="0" kern="120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helps us improve</a:t>
            </a:r>
            <a:r>
              <a:rPr lang="en-US" sz="3600" b="0" i="0" kern="1200" baseline="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our training.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i="0" kern="1200" baseline="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Please stay with us for another 60 seconds</a:t>
            </a:r>
            <a:r>
              <a:rPr lang="is-IS" sz="3600" b="0" i="0" kern="1200" baseline="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…</a:t>
            </a:r>
            <a:endParaRPr lang="en-US" sz="3600" b="0" i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5121205" y="3587806"/>
            <a:ext cx="5248960" cy="186802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i="0" kern="120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Training: </a:t>
            </a:r>
            <a:r>
              <a:rPr lang="en-US" sz="2700" b="1" i="0" kern="1200" err="1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  <a:hlinkClick r:id="rId3"/>
              </a:rPr>
              <a:t>rlc.org.au</a:t>
            </a:r>
            <a:r>
              <a:rPr lang="en-US" sz="2700" b="1" i="0" kern="120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  <a:hlinkClick r:id="rId3"/>
              </a:rPr>
              <a:t>/training</a:t>
            </a:r>
            <a:endParaRPr lang="en-US" sz="2700" b="1" i="0" kern="1200">
              <a:solidFill>
                <a:schemeClr val="tx1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0" i="0" kern="120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Enquiries: Nic</a:t>
            </a:r>
            <a:r>
              <a:rPr lang="en-US" sz="2700" b="0" i="0" kern="1200" baseline="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 Manning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0" i="0" kern="1200" baseline="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  <a:hlinkClick r:id="rId4"/>
              </a:rPr>
              <a:t>education@rlc.org.au</a:t>
            </a:r>
            <a:endParaRPr lang="en-US" sz="2700" b="0" i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935301" y="5838046"/>
            <a:ext cx="1029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i="0" kern="120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This workshop is a guide to the law in NSW, Australia. It is not a substitute for legal advice. If you have a legal problem, seek legal advice from a legal </a:t>
            </a:r>
            <a:r>
              <a:rPr lang="en-US" sz="2000" b="0" i="0" kern="1200" err="1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centre</a:t>
            </a:r>
            <a:r>
              <a:rPr lang="en-US" sz="2000" b="0" i="0" kern="120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or Legal Aid. </a:t>
            </a:r>
            <a:endParaRPr lang="en-US" sz="2000" b="0" i="0">
              <a:latin typeface="Helvetica" charset="0"/>
              <a:ea typeface="Helvetica" charset="0"/>
              <a:cs typeface="Helvetica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Can Come To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6498190" y="-185471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8521370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935301" y="814835"/>
            <a:ext cx="10296000" cy="887360"/>
          </a:xfrm>
        </p:spPr>
        <p:txBody>
          <a:bodyPr/>
          <a:lstStyle/>
          <a:p>
            <a:r>
              <a:rPr lang="en-US"/>
              <a:t>We Can Come To You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35301" y="2206819"/>
            <a:ext cx="1029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0" i="0" kern="120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RLC can present this workshop at your staff training or interagency</a:t>
            </a:r>
            <a:r>
              <a:rPr lang="en-US" sz="3600" b="0" i="0" kern="1200" baseline="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– </a:t>
            </a:r>
            <a:r>
              <a:rPr lang="en-US" sz="3600" b="0" i="0" kern="120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or we can </a:t>
            </a:r>
            <a:r>
              <a:rPr lang="en-US" sz="3600" b="0" i="0" kern="1200" err="1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customise</a:t>
            </a:r>
            <a:r>
              <a:rPr lang="en-US" sz="3600" b="0" i="0" kern="120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 training to suit your needs.</a:t>
            </a:r>
            <a:endParaRPr lang="en-US" sz="3600" b="0" i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121205" y="4465769"/>
            <a:ext cx="5248960" cy="1868023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i="0" kern="120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Enquiries: </a:t>
            </a:r>
            <a:r>
              <a:rPr lang="en-US" sz="2700" b="0" i="0" kern="120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Nic</a:t>
            </a:r>
            <a:r>
              <a:rPr lang="en-US" sz="2700" b="0" i="0" kern="1200" baseline="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k Manning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0" i="0" kern="1200" baseline="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</a:rPr>
              <a:t>(02) 9698 7277</a:t>
            </a:r>
            <a:endParaRPr lang="en-US" sz="2700" b="0" i="0" kern="1200" baseline="0">
              <a:solidFill>
                <a:schemeClr val="tx1"/>
              </a:solidFill>
              <a:effectLst/>
              <a:latin typeface="Helvetica" charset="0"/>
              <a:ea typeface="Helvetica" charset="0"/>
              <a:cs typeface="Helvetica" charset="0"/>
              <a:hlinkClick r:id="rId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0" i="0" kern="1200" baseline="0">
                <a:solidFill>
                  <a:schemeClr val="tx1"/>
                </a:solidFill>
                <a:effectLst/>
                <a:latin typeface="Helvetica" charset="0"/>
                <a:ea typeface="Helvetica" charset="0"/>
                <a:cs typeface="Helvetica" charset="0"/>
                <a:hlinkClick r:id="rId2"/>
              </a:rPr>
              <a:t>education@rlc.org.au</a:t>
            </a:r>
            <a:endParaRPr lang="en-US" sz="2700" b="0" i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DF14112-10F2-4A1F-8E84-625C042A78AF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057116" y="4465769"/>
            <a:ext cx="1824360" cy="1868022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2818" t="-6998" r="-14598" b="-250"/>
            </a:stretch>
          </a:blip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/>
              <a:t>Click icon to add image of </a:t>
            </a:r>
            <a:r>
              <a:rPr lang="en-AU" err="1"/>
              <a:t>spresentere</a:t>
            </a:r>
            <a:endParaRPr lang="en-A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2001" y="-3"/>
            <a:ext cx="12204001" cy="6858001"/>
          </a:xfrm>
          <a:prstGeom prst="rect">
            <a:avLst/>
          </a:prstGeom>
          <a:solidFill>
            <a:srgbClr val="229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+mj-lt"/>
              <a:buAutoNum type="arabicPeriod"/>
            </a:pPr>
            <a:endParaRPr lang="en-AU" noProof="0">
              <a:solidFill>
                <a:srgbClr val="229CD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96D528-3F8C-4131-B8C8-D41C96117732}"/>
              </a:ext>
            </a:extLst>
          </p:cNvPr>
          <p:cNvSpPr txBox="1"/>
          <p:nvPr userDrawn="1"/>
        </p:nvSpPr>
        <p:spPr>
          <a:xfrm>
            <a:off x="886021" y="2921165"/>
            <a:ext cx="7434468" cy="1015663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r>
              <a:rPr lang="en-AU" sz="6000" b="1" i="0" kern="120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Thank you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4603255" y="-177801"/>
            <a:ext cx="16478250" cy="16478250"/>
          </a:xfrm>
          <a:prstGeom prst="ellipse">
            <a:avLst/>
          </a:prstGeom>
          <a:solidFill>
            <a:schemeClr val="accent1">
              <a:alpha val="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6340350" y="-177801"/>
            <a:ext cx="16478250" cy="1647825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411F6A-B2DA-8144-BA97-357E7C6EDB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495" y="5403158"/>
            <a:ext cx="4122834" cy="11679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B205D1-9CBC-004D-8682-ADEFB792C1C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rgbClr val="229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357" y="631033"/>
            <a:ext cx="11408408" cy="1117907"/>
          </a:xfrm>
        </p:spPr>
        <p:txBody>
          <a:bodyPr anchor="ctr"/>
          <a:lstStyle>
            <a:lvl1pPr algn="ctr">
              <a:defRPr sz="54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AU" noProof="0" dirty="0"/>
              <a:t>Title of List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1400" y="1748940"/>
            <a:ext cx="9976220" cy="4397860"/>
          </a:xfrm>
        </p:spPr>
        <p:txBody>
          <a:bodyPr numCol="1" spcCol="360000" anchor="ctr">
            <a:normAutofit/>
          </a:bodyPr>
          <a:lstStyle>
            <a:lvl1pPr marL="514350" marR="0" indent="-5143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3600">
                <a:solidFill>
                  <a:schemeClr val="bg1"/>
                </a:solidFill>
                <a:latin typeface="Helvetica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AU" noProof="0" dirty="0"/>
              <a:t>First item in list</a:t>
            </a:r>
          </a:p>
          <a:p>
            <a:pPr lvl="0"/>
            <a:r>
              <a:rPr lang="en-AU" noProof="0" dirty="0"/>
              <a:t>Second item in list</a:t>
            </a:r>
          </a:p>
          <a:p>
            <a:pPr lvl="0"/>
            <a:r>
              <a:rPr lang="en-AU" noProof="0" dirty="0"/>
              <a:t>Third item in list</a:t>
            </a:r>
          </a:p>
          <a:p>
            <a:pPr lvl="0"/>
            <a:r>
              <a:rPr lang="en-AU" noProof="0" dirty="0"/>
              <a:t>Fourth item in list</a:t>
            </a:r>
          </a:p>
          <a:p>
            <a:pPr lvl="0"/>
            <a:r>
              <a:rPr lang="en-AU" noProof="0" dirty="0"/>
              <a:t>Fifth item in list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6020561" y="-177801"/>
            <a:ext cx="16478250" cy="16478250"/>
          </a:xfrm>
          <a:prstGeom prst="ellipse">
            <a:avLst/>
          </a:prstGeom>
          <a:solidFill>
            <a:schemeClr val="accent1">
              <a:alpha val="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7757656" y="-177801"/>
            <a:ext cx="16478250" cy="16478250"/>
          </a:xfrm>
          <a:prstGeom prst="ellipse">
            <a:avLst/>
          </a:prstGeom>
          <a:solidFill>
            <a:schemeClr val="accent1">
              <a:alpha val="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51BC2A-07E6-4F57-A3D0-BC904E276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0620" y="4077050"/>
            <a:ext cx="10360132" cy="887360"/>
          </a:xfrm>
        </p:spPr>
        <p:txBody>
          <a:bodyPr anchor="ctr" anchorCtr="0">
            <a:normAutofit/>
          </a:bodyPr>
          <a:lstStyle>
            <a:lvl1pPr algn="ctr">
              <a:defRPr lang="en-AU" sz="3600" b="1" i="0" dirty="0">
                <a:solidFill>
                  <a:srgbClr val="229CD0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Presenter Name</a:t>
            </a:r>
            <a:endParaRPr lang="en-AU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2DF14112-10F2-4A1F-8E84-625C042A78A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847228" y="1366787"/>
            <a:ext cx="2646916" cy="2710263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2818" t="-6998" r="-14598" b="-250"/>
            </a:stretch>
          </a:blip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AU"/>
              <a:t>Click icon to add image of presenter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C71223-B66B-BB40-A053-13AAD1D33F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8429" y="4964410"/>
            <a:ext cx="10384516" cy="1084262"/>
          </a:xfrm>
        </p:spPr>
        <p:txBody>
          <a:bodyPr anchor="t">
            <a:normAutofit/>
          </a:bodyPr>
          <a:lstStyle>
            <a:lvl1pPr algn="ctr">
              <a:spcBef>
                <a:spcPts val="0"/>
              </a:spcBef>
              <a:defRPr sz="2800" b="0" i="0" spc="0"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Presenter Title or Description</a:t>
            </a:r>
          </a:p>
          <a:p>
            <a:pPr lvl="0"/>
            <a:r>
              <a:rPr lang="en-US" dirty="0"/>
              <a:t>Presenter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6530275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8521370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85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ist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EB205D1-9CBC-004D-8682-ADEFB792C1C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rgbClr val="229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357" y="631033"/>
            <a:ext cx="11408408" cy="1117907"/>
          </a:xfrm>
        </p:spPr>
        <p:txBody>
          <a:bodyPr anchor="ctr"/>
          <a:lstStyle>
            <a:lvl1pPr algn="ctr">
              <a:defRPr sz="54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AU" noProof="0" dirty="0"/>
              <a:t>Title of List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1400" y="1748940"/>
            <a:ext cx="9976220" cy="4397860"/>
          </a:xfrm>
        </p:spPr>
        <p:txBody>
          <a:bodyPr numCol="1" spcCol="360000" anchor="ctr">
            <a:normAutofit/>
          </a:bodyPr>
          <a:lstStyle>
            <a:lvl1pPr marL="514350" marR="0" indent="-5143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Pct val="125000"/>
              <a:buFont typeface="Arial" charset="0"/>
              <a:buChar char="•"/>
              <a:tabLst/>
              <a:defRPr sz="3600">
                <a:solidFill>
                  <a:schemeClr val="bg1"/>
                </a:solidFill>
                <a:latin typeface="Helvetica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AU" noProof="0" dirty="0"/>
              <a:t>First item in list</a:t>
            </a:r>
          </a:p>
          <a:p>
            <a:pPr lvl="0"/>
            <a:r>
              <a:rPr lang="en-AU" noProof="0" dirty="0"/>
              <a:t>Second item in list</a:t>
            </a:r>
          </a:p>
          <a:p>
            <a:pPr lvl="0"/>
            <a:r>
              <a:rPr lang="en-AU" noProof="0" dirty="0"/>
              <a:t>Third item in list</a:t>
            </a:r>
          </a:p>
          <a:p>
            <a:pPr lvl="0"/>
            <a:r>
              <a:rPr lang="en-AU" noProof="0" dirty="0"/>
              <a:t>Fourth item in list</a:t>
            </a:r>
          </a:p>
          <a:p>
            <a:pPr lvl="0"/>
            <a:r>
              <a:rPr lang="en-AU" noProof="0" dirty="0"/>
              <a:t>Fifth item in list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6020561" y="-177801"/>
            <a:ext cx="16478250" cy="16478250"/>
          </a:xfrm>
          <a:prstGeom prst="ellipse">
            <a:avLst/>
          </a:prstGeom>
          <a:solidFill>
            <a:schemeClr val="accent1">
              <a:alpha val="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7757656" y="-177801"/>
            <a:ext cx="16478250" cy="16478250"/>
          </a:xfrm>
          <a:prstGeom prst="ellipse">
            <a:avLst/>
          </a:prstGeom>
          <a:solidFill>
            <a:schemeClr val="accent1">
              <a:alpha val="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470" y="395066"/>
            <a:ext cx="10888182" cy="887360"/>
          </a:xfrm>
        </p:spPr>
        <p:txBody>
          <a:bodyPr/>
          <a:lstStyle>
            <a:lvl1pPr algn="ctr">
              <a:defRPr b="1" i="0">
                <a:solidFill>
                  <a:srgbClr val="229CD0"/>
                </a:solidFill>
                <a:latin typeface="Helvetica" pitchFamily="2" charset="0"/>
              </a:defRPr>
            </a:lvl1pPr>
          </a:lstStyle>
          <a:p>
            <a:r>
              <a:rPr lang="en-AU" noProof="0" dirty="0"/>
              <a:t>Slide With Two Sections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469" y="1532415"/>
            <a:ext cx="5139887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latin typeface="Helvetica" pitchFamily="2" charset="0"/>
              </a:defRPr>
            </a:lvl1pPr>
            <a:lvl2pPr>
              <a:defRPr sz="2400" b="0" i="0"/>
            </a:lvl2pPr>
            <a:lvl3pPr>
              <a:defRPr sz="2400" b="0" i="0"/>
            </a:lvl3pPr>
            <a:lvl4pPr>
              <a:defRPr sz="2400" b="0" i="0"/>
            </a:lvl4pPr>
            <a:lvl5pPr>
              <a:defRPr sz="2400" b="0" i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7A73130-BD65-49F1-9021-B2537853096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24765" y="1532415"/>
            <a:ext cx="5139887" cy="437694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>
                <a:latin typeface="Helvetica" pitchFamily="2" charset="0"/>
              </a:defRPr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text, or click on the relevant icon at the centre of the placeholder to add: Table / Chart / SmartArt / Image / Media. There are five type style levels. To access the type styles, click on the text and press the ‘Increase / Decrease List Level’ buttons in the Paragraph section of the Home ribbon.</a:t>
            </a:r>
          </a:p>
        </p:txBody>
      </p:sp>
    </p:spTree>
    <p:extLst>
      <p:ext uri="{BB962C8B-B14F-4D97-AF65-F5344CB8AC3E}">
        <p14:creationId xmlns:p14="http://schemas.microsoft.com/office/powerpoint/2010/main" val="846504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5301" y="1532415"/>
            <a:ext cx="10296000" cy="4459190"/>
          </a:xfrm>
        </p:spPr>
        <p:txBody>
          <a:bodyPr numCol="2" spcCol="36000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800">
                <a:latin typeface="Helvetica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AU" noProof="0" dirty="0"/>
              <a:t>If you keep adding bullet points, your text will automatically flow across two columns.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noProof="0" dirty="0"/>
              <a:t>If you keep adding bullet points, your text will automatically flow across two columns.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noProof="0" dirty="0"/>
              <a:t>If you keep adding bullet points, your text will automatically flow across two columns.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noProof="0" dirty="0"/>
              <a:t>If you keep adding bullet points, your text will automatically flow across two columns.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noProof="0" dirty="0"/>
              <a:t>If you keep adding bullet points, your text will automatically flow across two columns.</a:t>
            </a:r>
          </a:p>
          <a:p>
            <a:pPr lvl="0"/>
            <a:r>
              <a:rPr lang="en-AU" noProof="0" dirty="0"/>
              <a:t>If you keep adding bullet points, your text will automatically flow across two columns.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84868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5301" y="1532415"/>
            <a:ext cx="10296000" cy="4459189"/>
          </a:xfrm>
        </p:spPr>
        <p:txBody>
          <a:bodyPr numCol="3" spcCol="360000"/>
          <a:lstStyle>
            <a:lvl1pPr>
              <a:defRPr sz="2800" b="0" i="0">
                <a:latin typeface="Helvetica" pitchFamily="2" charset="0"/>
              </a:defRPr>
            </a:lvl1pPr>
            <a:lvl2pPr>
              <a:defRPr sz="2800" b="0" i="0">
                <a:latin typeface="Helvetica" pitchFamily="2" charset="0"/>
              </a:defRPr>
            </a:lvl2pPr>
            <a:lvl3pPr>
              <a:defRPr sz="2800" b="0" i="0">
                <a:latin typeface="Helvetica" pitchFamily="2" charset="0"/>
              </a:defRPr>
            </a:lvl3pPr>
            <a:lvl4pPr>
              <a:defRPr sz="2800" b="0" i="0">
                <a:latin typeface="Helvetica" pitchFamily="2" charset="0"/>
              </a:defRPr>
            </a:lvl4pPr>
            <a:lvl5pPr>
              <a:defRPr sz="2800" b="0" i="0">
                <a:latin typeface="Helvetica" pitchFamily="2" charset="0"/>
              </a:defRPr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AU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2334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3E2304DD-D55D-458E-8153-0D330BDFE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204000" cy="6857998"/>
          </a:xfrm>
          <a:solidFill>
            <a:schemeClr val="bg1">
              <a:lumMod val="85000"/>
            </a:schemeClr>
          </a:solidFill>
        </p:spPr>
        <p:txBody>
          <a:bodyPr lIns="360000" tIns="360000" rIns="360000" bIns="360000">
            <a:norm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73" name="Subtitle 72">
            <a:extLst>
              <a:ext uri="{FF2B5EF4-FFF2-40B4-BE49-F238E27FC236}">
                <a16:creationId xmlns:a16="http://schemas.microsoft.com/office/drawing/2014/main" id="{2993D1DC-23D0-40CA-BA80-0CCA239AC61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0"/>
            <a:ext cx="5910258" cy="6869505"/>
          </a:xfrm>
          <a:custGeom>
            <a:avLst/>
            <a:gdLst>
              <a:gd name="connsiteX0" fmla="*/ 0 w 5729283"/>
              <a:gd name="connsiteY0" fmla="*/ 0 h 6857998"/>
              <a:gd name="connsiteX1" fmla="*/ 4311112 w 5729283"/>
              <a:gd name="connsiteY1" fmla="*/ 0 h 6857998"/>
              <a:gd name="connsiteX2" fmla="*/ 5729283 w 5729283"/>
              <a:gd name="connsiteY2" fmla="*/ 5316930 h 6857998"/>
              <a:gd name="connsiteX3" fmla="*/ 0 w 5729283"/>
              <a:gd name="connsiteY3" fmla="*/ 6857998 h 6857998"/>
              <a:gd name="connsiteX0" fmla="*/ 0 w 5910258"/>
              <a:gd name="connsiteY0" fmla="*/ 0 h 6869505"/>
              <a:gd name="connsiteX1" fmla="*/ 4311112 w 5910258"/>
              <a:gd name="connsiteY1" fmla="*/ 0 h 6869505"/>
              <a:gd name="connsiteX2" fmla="*/ 5910258 w 5910258"/>
              <a:gd name="connsiteY2" fmla="*/ 6869505 h 6869505"/>
              <a:gd name="connsiteX3" fmla="*/ 0 w 5910258"/>
              <a:gd name="connsiteY3" fmla="*/ 6857998 h 6869505"/>
              <a:gd name="connsiteX4" fmla="*/ 0 w 5910258"/>
              <a:gd name="connsiteY4" fmla="*/ 0 h 6869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258" h="6869505">
                <a:moveTo>
                  <a:pt x="0" y="0"/>
                </a:moveTo>
                <a:lnTo>
                  <a:pt x="4311112" y="0"/>
                </a:lnTo>
                <a:lnTo>
                  <a:pt x="5910258" y="6869505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wrap="square" lIns="576000" tIns="2484000" rIns="1404000" anchor="t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 i="0">
                <a:solidFill>
                  <a:srgbClr val="229CD0"/>
                </a:solidFill>
                <a:latin typeface="Helvetica" pitchFamily="2" charset="0"/>
              </a:defRPr>
            </a:lvl1pPr>
            <a:lvl2pPr marL="0" indent="0" algn="l">
              <a:spcBef>
                <a:spcPts val="2400"/>
              </a:spcBef>
              <a:buNone/>
              <a:defRPr sz="20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defRPr>
            </a:lvl2pPr>
            <a:lvl3pPr marL="0" indent="0" algn="l">
              <a:buNone/>
              <a:defRPr sz="18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</a:defRPr>
            </a:lvl9pPr>
          </a:lstStyle>
          <a:p>
            <a:r>
              <a:rPr lang="en-AU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43970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74">
            <a:extLst>
              <a:ext uri="{FF2B5EF4-FFF2-40B4-BE49-F238E27FC236}">
                <a16:creationId xmlns:a16="http://schemas.microsoft.com/office/drawing/2014/main" id="{3E2304DD-D55D-458E-8153-0D330BDFEFF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6538648" cy="6857998"/>
          </a:xfrm>
          <a:solidFill>
            <a:schemeClr val="bg1">
              <a:lumMod val="85000"/>
            </a:schemeClr>
          </a:solidFill>
        </p:spPr>
        <p:txBody>
          <a:bodyPr lIns="360000" tIns="360000" rIns="720000" bIns="360000">
            <a:norm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  <p:sp>
        <p:nvSpPr>
          <p:cNvPr id="5" name="AutoShape 3">
            <a:extLst>
              <a:ext uri="{FF2B5EF4-FFF2-40B4-BE49-F238E27FC236}">
                <a16:creationId xmlns:a16="http://schemas.microsoft.com/office/drawing/2014/main" id="{1BB3B2C9-CFDB-4AF2-BE63-E2AF8B0E7505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814888" y="0"/>
            <a:ext cx="73898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4EF96-63A5-4D4A-9682-3643FC1F9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768AD39D-5774-4D47-839D-1B36BB540E37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4262967" y="1167579"/>
            <a:ext cx="454977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22" name="Subtitle 21">
            <a:extLst>
              <a:ext uri="{FF2B5EF4-FFF2-40B4-BE49-F238E27FC236}">
                <a16:creationId xmlns:a16="http://schemas.microsoft.com/office/drawing/2014/main" id="{8342C053-5A99-403F-B0F2-E86B39C4B7D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10132" y="-1564617"/>
            <a:ext cx="10290288" cy="10287762"/>
          </a:xfrm>
          <a:prstGeom prst="ellipse">
            <a:avLst/>
          </a:prstGeom>
          <a:solidFill>
            <a:srgbClr val="229CD0"/>
          </a:solidFill>
        </p:spPr>
        <p:txBody>
          <a:bodyPr vert="horz" wrap="square" lIns="720000" tIns="720000" rIns="2520000" bIns="720000" anchor="ctr" anchorCtr="1">
            <a:noAutofit/>
          </a:bodyPr>
          <a:lstStyle>
            <a:lvl1pPr marL="0" indent="0" algn="l">
              <a:spcAft>
                <a:spcPts val="1200"/>
              </a:spcAft>
              <a:buNone/>
              <a:defRPr sz="3800" b="1" i="0">
                <a:solidFill>
                  <a:schemeClr val="bg1"/>
                </a:solidFill>
                <a:latin typeface="Helvetica" pitchFamily="2" charset="0"/>
              </a:defRPr>
            </a:lvl1pPr>
            <a:lvl2pPr marL="0" indent="0" algn="l">
              <a:spcBef>
                <a:spcPts val="2400"/>
              </a:spcBef>
              <a:buNone/>
              <a:defRPr sz="2000" b="1">
                <a:solidFill>
                  <a:schemeClr val="accent2"/>
                </a:solidFill>
              </a:defRPr>
            </a:lvl2pPr>
            <a:lvl3pPr marL="0" indent="0" algn="l">
              <a:buNone/>
              <a:defRPr sz="1800">
                <a:solidFill>
                  <a:schemeClr val="accent2"/>
                </a:solidFill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>
                <a:solidFill>
                  <a:schemeClr val="accent2"/>
                </a:solidFill>
              </a:defRPr>
            </a:lvl9pPr>
          </a:lstStyle>
          <a:p>
            <a:r>
              <a:rPr lang="en-AU" noProof="0" dirty="0"/>
              <a:t>Click to add divider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745802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59" y="433469"/>
            <a:ext cx="4829371" cy="573903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51BC2A-07E6-4F57-A3D0-BC904E276A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357" y="395066"/>
            <a:ext cx="6326669" cy="8873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0ED71-D102-4A47-8D49-527E513DAA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16357" y="6172501"/>
            <a:ext cx="8035422" cy="365125"/>
          </a:xfrm>
          <a:prstGeom prst="rect">
            <a:avLst/>
          </a:prstGeom>
        </p:spPr>
        <p:txBody>
          <a:bodyPr/>
          <a:lstStyle/>
          <a:p>
            <a:endParaRPr lang="en-AU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6974CE-5775-4767-8B2D-E006DC5555FD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8412983" y="6172501"/>
            <a:ext cx="2484000" cy="365125"/>
          </a:xfrm>
          <a:prstGeom prst="rect">
            <a:avLst/>
          </a:prstGeom>
        </p:spPr>
        <p:txBody>
          <a:bodyPr/>
          <a:lstStyle/>
          <a:p>
            <a:fld id="{15C1EA3C-26E9-4B87-838B-C7B127160328}" type="datetime1">
              <a:rPr lang="en-AU" noProof="0" smtClean="0"/>
              <a:t>31/10/23</a:t>
            </a:fld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7E5B4-99B2-4696-8ED1-B7AB1747A2A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263294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60" y="433470"/>
            <a:ext cx="4829370" cy="278970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8" name="Picture Placeholder 8">
            <a:extLst>
              <a:ext uri="{FF2B5EF4-FFF2-40B4-BE49-F238E27FC236}">
                <a16:creationId xmlns:a16="http://schemas.microsoft.com/office/drawing/2014/main" id="{7F567229-93F4-4028-9012-070DD0F840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EFDF54-79BF-4A62-9A89-30BB4DEA2C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357" y="395066"/>
            <a:ext cx="6326669" cy="887360"/>
          </a:xfrm>
        </p:spPr>
        <p:txBody>
          <a:bodyPr/>
          <a:lstStyle/>
          <a:p>
            <a:r>
              <a:rPr lang="en-US" dirty="0"/>
              <a:t>Slide Title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36EA4-84ED-4506-A242-5F0C906222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16357" y="6172501"/>
            <a:ext cx="8035422" cy="365125"/>
          </a:xfrm>
          <a:prstGeom prst="rect">
            <a:avLst/>
          </a:prstGeom>
        </p:spPr>
        <p:txBody>
          <a:bodyPr/>
          <a:lstStyle/>
          <a:p>
            <a:endParaRPr lang="en-AU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D72EC5-4F70-48F3-89D4-91D2D67BE51B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412983" y="6172501"/>
            <a:ext cx="2484000" cy="365125"/>
          </a:xfrm>
          <a:prstGeom prst="rect">
            <a:avLst/>
          </a:prstGeom>
        </p:spPr>
        <p:txBody>
          <a:bodyPr/>
          <a:lstStyle/>
          <a:p>
            <a:fld id="{15C1EA3C-26E9-4B87-838B-C7B127160328}" type="datetime1">
              <a:rPr lang="en-AU" noProof="0" smtClean="0"/>
              <a:t>31/10/23</a:t>
            </a:fld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0718A-D70B-4A4B-A26A-0BF5E34D006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41331653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2A85445C-DF4B-4BAF-BA3E-2C7E13C6966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29160" y="433469"/>
            <a:ext cx="2340000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6216071A-78A2-4FC2-B4B9-1FB87C0B3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65648" y="433469"/>
            <a:ext cx="2292882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715146-2554-48EE-B19F-EB08682D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357" y="395066"/>
            <a:ext cx="6326669" cy="887360"/>
          </a:xfrm>
        </p:spPr>
        <p:txBody>
          <a:bodyPr/>
          <a:lstStyle/>
          <a:p>
            <a:r>
              <a:rPr lang="en-US" dirty="0"/>
              <a:t>Slide Title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FBC23-2E1D-42B9-B06F-441D2E530D6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316357" y="6172501"/>
            <a:ext cx="8035422" cy="365125"/>
          </a:xfrm>
          <a:prstGeom prst="rect">
            <a:avLst/>
          </a:prstGeom>
        </p:spPr>
        <p:txBody>
          <a:bodyPr/>
          <a:lstStyle/>
          <a:p>
            <a:endParaRPr lang="en-AU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BB8C37-F6A7-408B-AED7-05A293BD9B5C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412983" y="6172501"/>
            <a:ext cx="2484000" cy="365125"/>
          </a:xfrm>
          <a:prstGeom prst="rect">
            <a:avLst/>
          </a:prstGeom>
        </p:spPr>
        <p:txBody>
          <a:bodyPr/>
          <a:lstStyle/>
          <a:p>
            <a:fld id="{15C1EA3C-26E9-4B87-838B-C7B127160328}" type="datetime1">
              <a:rPr lang="en-AU" noProof="0" smtClean="0"/>
              <a:t>31/10/23</a:t>
            </a:fld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7EB9A-C91F-4B28-8363-238C69D8FF4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2340252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E0A0B3FD-4538-4369-83B6-70C4DFCECFF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929159" y="3385373"/>
            <a:ext cx="4829371" cy="2787128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B2A43BD1-0F4A-4FE6-96C0-15FBFE85BD1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929160" y="433469"/>
            <a:ext cx="2340000" cy="278970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357" y="1532415"/>
            <a:ext cx="6326669" cy="4459190"/>
          </a:xfrm>
        </p:spPr>
        <p:txBody>
          <a:bodyPr numCol="1" spcCol="36000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6216071A-78A2-4FC2-B4B9-1FB87C0B30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56458" y="433469"/>
            <a:ext cx="2302072" cy="133183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70" name="Picture Placeholder 8">
            <a:extLst>
              <a:ext uri="{FF2B5EF4-FFF2-40B4-BE49-F238E27FC236}">
                <a16:creationId xmlns:a16="http://schemas.microsoft.com/office/drawing/2014/main" id="{FA4A79D4-E349-4EBC-AEB1-516796BF6A3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56458" y="1953366"/>
            <a:ext cx="2302072" cy="1273502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543F44-FB67-4998-BE74-154B2E107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357" y="395066"/>
            <a:ext cx="6326669" cy="887360"/>
          </a:xfrm>
        </p:spPr>
        <p:txBody>
          <a:bodyPr/>
          <a:lstStyle/>
          <a:p>
            <a:r>
              <a:rPr lang="en-US" dirty="0"/>
              <a:t>Slide Title</a:t>
            </a:r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2DDF1-862D-4D1D-A8F8-0AA91E60F74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16357" y="6172501"/>
            <a:ext cx="8035422" cy="365125"/>
          </a:xfrm>
          <a:prstGeom prst="rect">
            <a:avLst/>
          </a:prstGeom>
        </p:spPr>
        <p:txBody>
          <a:bodyPr/>
          <a:lstStyle/>
          <a:p>
            <a:endParaRPr lang="en-AU" noProof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5DF14-2515-429C-B3CC-7063B560D420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8412983" y="6172501"/>
            <a:ext cx="2484000" cy="365125"/>
          </a:xfrm>
          <a:prstGeom prst="rect">
            <a:avLst/>
          </a:prstGeom>
        </p:spPr>
        <p:txBody>
          <a:bodyPr/>
          <a:lstStyle/>
          <a:p>
            <a:fld id="{15C1EA3C-26E9-4B87-838B-C7B127160328}" type="datetime1">
              <a:rPr lang="en-AU" noProof="0" smtClean="0"/>
              <a:t>31/10/23</a:t>
            </a:fld>
            <a:endParaRPr lang="en-AU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23CC6-05EA-4B5E-8619-45B5D426CFF2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0960059" y="6172501"/>
            <a:ext cx="846000" cy="365125"/>
          </a:xfrm>
          <a:prstGeom prst="rect">
            <a:avLst/>
          </a:prstGeom>
        </p:spPr>
        <p:txBody>
          <a:bodyPr/>
          <a:lstStyle/>
          <a:p>
            <a:fld id="{DC22DD25-61AE-413C-B4D2-EF2365C9B2E1}" type="slidenum">
              <a:rPr lang="en-AU" noProof="0" smtClean="0"/>
              <a:pPr/>
              <a:t>‹#›</a:t>
            </a:fld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752629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knowledg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0" y="0"/>
            <a:ext cx="12204001" cy="6858000"/>
          </a:xfrm>
          <a:prstGeom prst="rect">
            <a:avLst/>
          </a:prstGeom>
          <a:solidFill>
            <a:srgbClr val="229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-16319" y="-2723322"/>
            <a:ext cx="12304644" cy="12304644"/>
          </a:xfrm>
          <a:prstGeom prst="ellipse">
            <a:avLst/>
          </a:prstGeom>
          <a:solidFill>
            <a:schemeClr val="accent1">
              <a:alpha val="1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1173586" y="-1510748"/>
            <a:ext cx="9879496" cy="9879496"/>
          </a:xfrm>
          <a:prstGeom prst="ellipse">
            <a:avLst/>
          </a:prstGeom>
          <a:solidFill>
            <a:schemeClr val="accent1">
              <a:alpha val="12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139">
            <a:extLst>
              <a:ext uri="{FF2B5EF4-FFF2-40B4-BE49-F238E27FC236}">
                <a16:creationId xmlns:a16="http://schemas.microsoft.com/office/drawing/2014/main" id="{0D4899FF-79AC-094D-9C1E-F9DE596E73D1}"/>
              </a:ext>
            </a:extLst>
          </p:cNvPr>
          <p:cNvSpPr txBox="1">
            <a:spLocks/>
          </p:cNvSpPr>
          <p:nvPr userDrawn="1"/>
        </p:nvSpPr>
        <p:spPr>
          <a:xfrm>
            <a:off x="432815" y="2166902"/>
            <a:ext cx="11338369" cy="2524196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vert="horz" wrap="square" lIns="90000" tIns="90000" rIns="90000" bIns="90000" rtlCol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5400" b="1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accent2">
                    <a:lumMod val="20000"/>
                    <a:lumOff val="80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1800" b="1" i="0" kern="1200">
                <a:solidFill>
                  <a:schemeClr val="accent2">
                    <a:lumMod val="20000"/>
                    <a:lumOff val="80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>
                <a:solidFill>
                  <a:schemeClr val="accent2">
                    <a:lumMod val="20000"/>
                    <a:lumOff val="80000"/>
                  </a:schemeClr>
                </a:solidFill>
                <a:latin typeface="Helvetica" pitchFamily="2" charset="0"/>
                <a:ea typeface="+mn-ea"/>
                <a:cs typeface="+mn-cs"/>
              </a:defRPr>
            </a:lvl9pPr>
          </a:lstStyle>
          <a:p>
            <a:r>
              <a:rPr lang="en-AU"/>
              <a:t>Acknowledgement</a:t>
            </a:r>
          </a:p>
          <a:p>
            <a:r>
              <a:rPr lang="en-AU"/>
              <a:t>Of Country </a:t>
            </a:r>
          </a:p>
        </p:txBody>
      </p:sp>
    </p:spTree>
    <p:extLst>
      <p:ext uri="{BB962C8B-B14F-4D97-AF65-F5344CB8AC3E}">
        <p14:creationId xmlns:p14="http://schemas.microsoft.com/office/powerpoint/2010/main" val="6780943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F749F30-B44D-43F1-B0D5-603E1F271B81}"/>
              </a:ext>
            </a:extLst>
          </p:cNvPr>
          <p:cNvSpPr/>
          <p:nvPr userDrawn="1"/>
        </p:nvSpPr>
        <p:spPr>
          <a:xfrm>
            <a:off x="10839546" y="101089"/>
            <a:ext cx="1245238" cy="1364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2293B1-CA6A-4F4E-91FF-99F08DA214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470" y="433470"/>
            <a:ext cx="11325062" cy="5991061"/>
          </a:xfrm>
          <a:solidFill>
            <a:schemeClr val="bg1">
              <a:lumMod val="85000"/>
            </a:schemeClr>
          </a:solidFill>
        </p:spPr>
        <p:txBody>
          <a:bodyPr lIns="936000" tIns="180000" rIns="180000" bIns="180000">
            <a:normAutofit/>
          </a:bodyPr>
          <a:lstStyle>
            <a:lvl1pPr algn="l" rtl="0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129" name="Text Placeholder 140">
            <a:extLst>
              <a:ext uri="{FF2B5EF4-FFF2-40B4-BE49-F238E27FC236}">
                <a16:creationId xmlns:a16="http://schemas.microsoft.com/office/drawing/2014/main" id="{74E4AFED-1C0E-4349-B4D8-5619735862F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13784" y="2007045"/>
            <a:ext cx="2965787" cy="826466"/>
          </a:xfrm>
        </p:spPr>
        <p:txBody>
          <a:bodyPr/>
          <a:lstStyle>
            <a:lvl1pPr>
              <a:spcBef>
                <a:spcPts val="500"/>
              </a:spcBef>
              <a:defRPr b="1">
                <a:solidFill>
                  <a:schemeClr val="bg1"/>
                </a:solidFill>
              </a:defRPr>
            </a:lvl1pPr>
            <a:lvl2pPr marL="0" indent="0">
              <a:buNone/>
              <a:defRPr sz="2000">
                <a:solidFill>
                  <a:schemeClr val="bg1"/>
                </a:solidFill>
              </a:defRPr>
            </a:lvl2pPr>
            <a:lvl3pPr marL="0" indent="0">
              <a:buNone/>
              <a:defRPr sz="2000" b="0">
                <a:solidFill>
                  <a:schemeClr val="bg1"/>
                </a:solidFill>
              </a:defRPr>
            </a:lvl3pPr>
            <a:lvl4pPr>
              <a:defRPr sz="2000" b="0">
                <a:solidFill>
                  <a:schemeClr val="bg1"/>
                </a:solidFill>
              </a:defRPr>
            </a:lvl4pPr>
            <a:lvl5pPr>
              <a:defRPr sz="2000" b="0">
                <a:solidFill>
                  <a:schemeClr val="bg1"/>
                </a:solidFill>
              </a:defRPr>
            </a:lvl5pPr>
            <a:lvl6pPr>
              <a:defRPr sz="2000" b="0">
                <a:solidFill>
                  <a:schemeClr val="bg1"/>
                </a:solidFill>
              </a:defRPr>
            </a:lvl6pPr>
            <a:lvl7pPr>
              <a:defRPr sz="2000" b="0">
                <a:solidFill>
                  <a:schemeClr val="bg1"/>
                </a:solidFill>
              </a:defRPr>
            </a:lvl7pPr>
            <a:lvl8pPr>
              <a:defRPr sz="2000">
                <a:solidFill>
                  <a:schemeClr val="bg1"/>
                </a:solidFill>
              </a:defRPr>
            </a:lvl8pPr>
            <a:lvl9pPr>
              <a:defRPr sz="2000">
                <a:solidFill>
                  <a:schemeClr val="bg1"/>
                </a:solidFill>
              </a:defRPr>
            </a:lvl9pPr>
          </a:lstStyle>
          <a:p>
            <a:pPr lvl="0"/>
            <a:r>
              <a:rPr lang="en-AU" noProof="0" dirty="0"/>
              <a:t>Use this for dark images</a:t>
            </a:r>
          </a:p>
          <a:p>
            <a:pPr lvl="0"/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  <p:sp>
        <p:nvSpPr>
          <p:cNvPr id="131" name="Text Placeholder 140">
            <a:extLst>
              <a:ext uri="{FF2B5EF4-FFF2-40B4-BE49-F238E27FC236}">
                <a16:creationId xmlns:a16="http://schemas.microsoft.com/office/drawing/2014/main" id="{3990CB9E-67EF-4DD1-AF68-044AF2AC02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45656" y="2007045"/>
            <a:ext cx="2965787" cy="826466"/>
          </a:xfrm>
        </p:spPr>
        <p:txBody>
          <a:bodyPr/>
          <a:lstStyle>
            <a:lvl1pPr>
              <a:spcBef>
                <a:spcPts val="500"/>
              </a:spcBef>
              <a:defRPr b="1">
                <a:solidFill>
                  <a:schemeClr val="tx2"/>
                </a:solidFill>
              </a:defRPr>
            </a:lvl1pPr>
            <a:lvl2pPr marL="0" indent="0">
              <a:buNone/>
              <a:defRPr sz="2000">
                <a:solidFill>
                  <a:schemeClr val="tx2"/>
                </a:solidFill>
              </a:defRPr>
            </a:lvl2pPr>
            <a:lvl3pPr marL="0" indent="0">
              <a:buNone/>
              <a:defRPr sz="2000" b="0">
                <a:solidFill>
                  <a:schemeClr val="tx2"/>
                </a:solidFill>
              </a:defRPr>
            </a:lvl3pPr>
            <a:lvl4pPr>
              <a:defRPr sz="2000" b="0">
                <a:solidFill>
                  <a:schemeClr val="tx2"/>
                </a:solidFill>
              </a:defRPr>
            </a:lvl4pPr>
            <a:lvl5pPr>
              <a:defRPr sz="2000" b="0">
                <a:solidFill>
                  <a:schemeClr val="tx2"/>
                </a:solidFill>
              </a:defRPr>
            </a:lvl5pPr>
            <a:lvl6pPr>
              <a:defRPr sz="2000" b="0">
                <a:solidFill>
                  <a:schemeClr val="tx2"/>
                </a:solidFill>
              </a:defRPr>
            </a:lvl6pPr>
            <a:lvl7pPr>
              <a:defRPr sz="2000" b="0">
                <a:solidFill>
                  <a:schemeClr val="tx2"/>
                </a:solidFill>
              </a:defRPr>
            </a:lvl7pPr>
            <a:lvl8pPr>
              <a:defRPr sz="2000">
                <a:solidFill>
                  <a:schemeClr val="tx2"/>
                </a:solidFill>
              </a:defRPr>
            </a:lvl8pPr>
            <a:lvl9pPr>
              <a:defRPr sz="2000">
                <a:solidFill>
                  <a:schemeClr val="tx2"/>
                </a:solidFill>
              </a:defRPr>
            </a:lvl9pPr>
          </a:lstStyle>
          <a:p>
            <a:pPr lvl="0"/>
            <a:r>
              <a:rPr lang="en-AU" noProof="0" dirty="0"/>
              <a:t>Use this for light images</a:t>
            </a:r>
            <a:br>
              <a:rPr lang="en-AU" noProof="0" dirty="0"/>
            </a:br>
            <a:r>
              <a:rPr lang="en-AU" noProof="0" dirty="0"/>
              <a:t>Edit Master text styles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5</a:t>
            </a:r>
          </a:p>
          <a:p>
            <a:pPr lvl="5"/>
            <a:r>
              <a:rPr lang="en-AU" noProof="0" dirty="0"/>
              <a:t>6</a:t>
            </a:r>
          </a:p>
          <a:p>
            <a:pPr lvl="6"/>
            <a:r>
              <a:rPr lang="en-AU" noProof="0" dirty="0"/>
              <a:t>7</a:t>
            </a:r>
          </a:p>
          <a:p>
            <a:pPr lvl="7"/>
            <a:r>
              <a:rPr lang="en-AU" noProof="0" dirty="0"/>
              <a:t>8</a:t>
            </a:r>
          </a:p>
          <a:p>
            <a:pPr lvl="8"/>
            <a:r>
              <a:rPr lang="en-AU" noProof="0" dirty="0"/>
              <a:t>9</a:t>
            </a:r>
          </a:p>
          <a:p>
            <a:pPr lvl="8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246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Oval 9"/>
          <p:cNvSpPr/>
          <p:nvPr/>
        </p:nvSpPr>
        <p:spPr>
          <a:xfrm>
            <a:off x="6530275" y="-410060"/>
            <a:ext cx="16478251" cy="16478251"/>
          </a:xfrm>
          <a:prstGeom prst="ellipse">
            <a:avLst/>
          </a:prstGeom>
          <a:solidFill>
            <a:srgbClr val="229CD0">
              <a:alpha val="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7" name="Oval 10"/>
          <p:cNvSpPr/>
          <p:nvPr/>
        </p:nvSpPr>
        <p:spPr>
          <a:xfrm>
            <a:off x="8521369" y="-410060"/>
            <a:ext cx="16478251" cy="16478251"/>
          </a:xfrm>
          <a:prstGeom prst="ellipse">
            <a:avLst/>
          </a:prstGeom>
          <a:solidFill>
            <a:srgbClr val="229CD0">
              <a:alpha val="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8" name="Title 1"/>
          <p:cNvSpPr txBox="1"/>
          <p:nvPr/>
        </p:nvSpPr>
        <p:spPr>
          <a:xfrm>
            <a:off x="734291" y="657725"/>
            <a:ext cx="5721926" cy="4852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defRPr sz="7000" b="1">
                <a:solidFill>
                  <a:srgbClr val="229CD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Questions?</a:t>
            </a:r>
          </a:p>
        </p:txBody>
      </p:sp>
      <p:sp>
        <p:nvSpPr>
          <p:cNvPr id="149" name="Title Text"/>
          <p:cNvSpPr txBox="1">
            <a:spLocks noGrp="1"/>
          </p:cNvSpPr>
          <p:nvPr>
            <p:ph type="title"/>
          </p:nvPr>
        </p:nvSpPr>
        <p:spPr>
          <a:xfrm>
            <a:off x="6937512" y="3655550"/>
            <a:ext cx="4469583" cy="595608"/>
          </a:xfrm>
          <a:prstGeom prst="rect">
            <a:avLst/>
          </a:prstGeom>
        </p:spPr>
        <p:txBody>
          <a:bodyPr anchor="ctr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5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991019" y="1090862"/>
            <a:ext cx="2362571" cy="241911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930187" y="4247064"/>
            <a:ext cx="4476908" cy="10842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400"/>
            </a:lvl1pPr>
            <a:lvl2pPr marL="259199" indent="-259199" algn="ctr">
              <a:spcBef>
                <a:spcPts val="0"/>
              </a:spcBef>
              <a:defRPr sz="2400"/>
            </a:lvl2pPr>
            <a:lvl3pPr marL="475199" indent="-259199" algn="ctr">
              <a:spcBef>
                <a:spcPts val="0"/>
              </a:spcBef>
              <a:defRPr sz="2400"/>
            </a:lvl3pPr>
            <a:lvl4pPr algn="ctr">
              <a:spcBef>
                <a:spcPts val="0"/>
              </a:spcBef>
              <a:defRPr sz="2400"/>
            </a:lvl4pPr>
            <a:lvl5pPr algn="ctr">
              <a:spcBef>
                <a:spcPts val="0"/>
              </a:spcBef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112712" y="5673264"/>
            <a:ext cx="11934826" cy="7540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 sz="2400" b="1"/>
            </a:pPr>
            <a:endParaRPr/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04580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6530275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8521370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B205D1-9CBC-004D-8682-ADEFB792C1C4}"/>
              </a:ext>
            </a:extLst>
          </p:cNvPr>
          <p:cNvSpPr/>
          <p:nvPr userDrawn="1"/>
        </p:nvSpPr>
        <p:spPr>
          <a:xfrm>
            <a:off x="-1" y="5510785"/>
            <a:ext cx="12204001" cy="1347216"/>
          </a:xfrm>
          <a:prstGeom prst="rect">
            <a:avLst/>
          </a:prstGeom>
          <a:solidFill>
            <a:srgbClr val="229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306" y="457200"/>
            <a:ext cx="11408408" cy="1002662"/>
          </a:xfrm>
        </p:spPr>
        <p:txBody>
          <a:bodyPr anchor="t" anchorCtr="0">
            <a:normAutofit/>
          </a:bodyPr>
          <a:lstStyle>
            <a:lvl1pPr algn="ctr">
              <a:defRPr sz="5400" b="1" i="0" baseline="0">
                <a:solidFill>
                  <a:srgbClr val="229CD0"/>
                </a:solidFill>
                <a:latin typeface="Helvetica" pitchFamily="2" charset="0"/>
              </a:defRPr>
            </a:lvl1pPr>
          </a:lstStyle>
          <a:p>
            <a:r>
              <a:rPr lang="en-AU" noProof="0" dirty="0"/>
              <a:t>Contents/Outline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459862"/>
            <a:ext cx="9620620" cy="3747138"/>
          </a:xfrm>
        </p:spPr>
        <p:txBody>
          <a:bodyPr numCol="1" spcCol="360000" anchor="ctr">
            <a:normAutofit/>
          </a:bodyPr>
          <a:lstStyle>
            <a:lvl1pPr marL="514350" marR="0" indent="-5143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360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AU" noProof="0" dirty="0"/>
              <a:t>First item in list</a:t>
            </a:r>
          </a:p>
          <a:p>
            <a:pPr lvl="0"/>
            <a:r>
              <a:rPr lang="en-AU" noProof="0" dirty="0"/>
              <a:t>Second item in list</a:t>
            </a:r>
          </a:p>
          <a:p>
            <a:pPr lvl="0"/>
            <a:r>
              <a:rPr lang="en-AU" noProof="0" dirty="0"/>
              <a:t>Third item in list</a:t>
            </a:r>
          </a:p>
          <a:p>
            <a:pPr lvl="0"/>
            <a:r>
              <a:rPr lang="en-AU" noProof="0" dirty="0"/>
              <a:t>Fourth item in list</a:t>
            </a:r>
          </a:p>
          <a:p>
            <a:pPr lvl="0"/>
            <a:r>
              <a:rPr lang="en-AU" noProof="0" dirty="0"/>
              <a:t>Fifth item in list</a:t>
            </a:r>
          </a:p>
          <a:p>
            <a:pPr lvl="0"/>
            <a:r>
              <a:rPr lang="en-AU" noProof="0" dirty="0"/>
              <a:t>Sixth item in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D88E30-3E32-264B-AC25-FC52699C4B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9200" y="5746750"/>
            <a:ext cx="9717088" cy="874713"/>
          </a:xfrm>
        </p:spPr>
        <p:txBody>
          <a:bodyPr anchor="ctr"/>
          <a:lstStyle>
            <a:lvl1pPr algn="l">
              <a:defRPr sz="24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b="1" i="0" dirty="0">
                <a:latin typeface="Helvetica" pitchFamily="2" charset="0"/>
              </a:rPr>
              <a:t>Resources: </a:t>
            </a:r>
            <a:r>
              <a:rPr lang="en-US" b="1" i="0" dirty="0" err="1">
                <a:latin typeface="Helvetica" pitchFamily="2" charset="0"/>
              </a:rPr>
              <a:t>www.rlc.org.au</a:t>
            </a:r>
            <a:r>
              <a:rPr lang="en-US" b="1" i="0" dirty="0">
                <a:latin typeface="Helvetica" pitchFamily="2" charset="0"/>
              </a:rPr>
              <a:t>/training/resources/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97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rgbClr val="229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>
              <a:solidFill>
                <a:srgbClr val="00B0F0"/>
              </a:solidFill>
            </a:endParaRPr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292534"/>
            <a:ext cx="8999537" cy="2406466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ctr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4800" b="1" i="0" baseline="0">
                <a:solidFill>
                  <a:schemeClr val="bg1"/>
                </a:solidFill>
                <a:latin typeface="Helvetica" pitchFamily="2" charset="0"/>
              </a:defRPr>
            </a:lvl1pPr>
            <a:lvl2pPr marL="0" indent="0" algn="l">
              <a:spcBef>
                <a:spcPts val="2400"/>
              </a:spcBef>
              <a:buNone/>
              <a:defRPr sz="2800" b="1" i="0">
                <a:solidFill>
                  <a:srgbClr val="00B0F0"/>
                </a:solidFill>
                <a:latin typeface="Helvetica" pitchFamily="2" charset="0"/>
              </a:defRPr>
            </a:lvl2pPr>
            <a:lvl3pPr marL="0" indent="0" algn="l">
              <a:buNone/>
              <a:defRPr sz="1800" b="1" i="0">
                <a:solidFill>
                  <a:schemeClr val="accent2"/>
                </a:solidFill>
                <a:latin typeface="Helvetica" pitchFamily="2" charset="0"/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 b="1" i="0">
                <a:solidFill>
                  <a:schemeClr val="accent2"/>
                </a:solidFill>
                <a:latin typeface="Helvetica" pitchFamily="2" charset="0"/>
              </a:defRPr>
            </a:lvl9pPr>
          </a:lstStyle>
          <a:p>
            <a:r>
              <a:rPr lang="en-AU" noProof="0" dirty="0"/>
              <a:t>Chapter Heading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4701475" y="-177801"/>
            <a:ext cx="16478250" cy="16478250"/>
          </a:xfrm>
          <a:prstGeom prst="ellipse">
            <a:avLst/>
          </a:prstGeom>
          <a:solidFill>
            <a:schemeClr val="accent1">
              <a:alpha val="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7196139" y="-177801"/>
            <a:ext cx="16478250" cy="16478250"/>
          </a:xfrm>
          <a:prstGeom prst="ellipse">
            <a:avLst/>
          </a:prstGeom>
          <a:solidFill>
            <a:schemeClr val="accent1">
              <a:alpha val="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A3F1C04-3200-4425-86D0-2F9E2EAC9EF4}"/>
              </a:ext>
            </a:extLst>
          </p:cNvPr>
          <p:cNvSpPr/>
          <p:nvPr userDrawn="1"/>
        </p:nvSpPr>
        <p:spPr>
          <a:xfrm>
            <a:off x="-1" y="-1"/>
            <a:ext cx="12204001" cy="6858001"/>
          </a:xfrm>
          <a:prstGeom prst="rect">
            <a:avLst/>
          </a:prstGeom>
          <a:solidFill>
            <a:srgbClr val="229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noProof="0">
              <a:solidFill>
                <a:srgbClr val="00B0F0"/>
              </a:solidFill>
            </a:endParaRPr>
          </a:p>
        </p:txBody>
      </p:sp>
      <p:sp>
        <p:nvSpPr>
          <p:cNvPr id="140" name="Subtitle 139">
            <a:extLst>
              <a:ext uri="{FF2B5EF4-FFF2-40B4-BE49-F238E27FC236}">
                <a16:creationId xmlns:a16="http://schemas.microsoft.com/office/drawing/2014/main" id="{1D7D280A-8F97-4666-B32E-23950B31DB3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0063" y="2292534"/>
            <a:ext cx="5443537" cy="2272930"/>
          </a:xfrm>
          <a:custGeom>
            <a:avLst/>
            <a:gdLst>
              <a:gd name="connsiteX0" fmla="*/ 0 w 4780344"/>
              <a:gd name="connsiteY0" fmla="*/ 0 h 3228280"/>
              <a:gd name="connsiteX1" fmla="*/ 4780344 w 4780344"/>
              <a:gd name="connsiteY1" fmla="*/ 0 h 3228280"/>
              <a:gd name="connsiteX2" fmla="*/ 4780344 w 4780344"/>
              <a:gd name="connsiteY2" fmla="*/ 3228280 h 3228280"/>
              <a:gd name="connsiteX3" fmla="*/ 0 w 4780344"/>
              <a:gd name="connsiteY3" fmla="*/ 3228280 h 32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0344" h="3228280">
                <a:moveTo>
                  <a:pt x="0" y="0"/>
                </a:moveTo>
                <a:lnTo>
                  <a:pt x="4780344" y="0"/>
                </a:lnTo>
                <a:lnTo>
                  <a:pt x="4780344" y="3228280"/>
                </a:lnTo>
                <a:lnTo>
                  <a:pt x="0" y="3228280"/>
                </a:lnTo>
                <a:close/>
              </a:path>
            </a:pathLst>
          </a:custGeom>
          <a:noFill/>
        </p:spPr>
        <p:txBody>
          <a:bodyPr wrap="square" lIns="90000" tIns="90000" rIns="90000" bIns="90000" anchor="ctr" anchorCtr="0">
            <a:noAutofit/>
          </a:bodyPr>
          <a:lstStyle>
            <a:lvl1pPr marL="0" indent="0" algn="l">
              <a:spcAft>
                <a:spcPts val="1200"/>
              </a:spcAft>
              <a:buNone/>
              <a:defRPr sz="4800" b="1" i="0">
                <a:solidFill>
                  <a:schemeClr val="bg1"/>
                </a:solidFill>
                <a:latin typeface="Helvetica" pitchFamily="2" charset="0"/>
              </a:defRPr>
            </a:lvl1pPr>
            <a:lvl2pPr marL="0" indent="0" algn="l">
              <a:spcBef>
                <a:spcPts val="2400"/>
              </a:spcBef>
              <a:buNone/>
              <a:defRPr sz="2800" b="1" i="0">
                <a:solidFill>
                  <a:srgbClr val="00B0F0"/>
                </a:solidFill>
                <a:latin typeface="Helvetica" pitchFamily="2" charset="0"/>
              </a:defRPr>
            </a:lvl2pPr>
            <a:lvl3pPr marL="0" indent="0" algn="l">
              <a:buNone/>
              <a:defRPr sz="1800" b="1" i="0">
                <a:solidFill>
                  <a:schemeClr val="accent2"/>
                </a:solidFill>
                <a:latin typeface="Helvetica" pitchFamily="2" charset="0"/>
              </a:defRPr>
            </a:lvl3pPr>
            <a:lvl4pPr marL="0" indent="0" algn="l">
              <a:buNone/>
              <a:defRPr sz="1600" b="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 b="1" i="0">
                <a:solidFill>
                  <a:schemeClr val="accent2"/>
                </a:solidFill>
                <a:latin typeface="Helvetica" pitchFamily="2" charset="0"/>
              </a:defRPr>
            </a:lvl9pPr>
          </a:lstStyle>
          <a:p>
            <a:r>
              <a:rPr lang="en-AU" noProof="0" dirty="0"/>
              <a:t>Chapter heading with image</a:t>
            </a:r>
          </a:p>
        </p:txBody>
      </p:sp>
      <p:sp>
        <p:nvSpPr>
          <p:cNvPr id="142" name="Picture Placeholder 141">
            <a:extLst>
              <a:ext uri="{FF2B5EF4-FFF2-40B4-BE49-F238E27FC236}">
                <a16:creationId xmlns:a16="http://schemas.microsoft.com/office/drawing/2014/main" id="{7FEBB377-447E-4F52-87D8-8001155A75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73315" y="1118613"/>
            <a:ext cx="4620771" cy="4620771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0" tIns="360000" rIns="360000" bIns="360000" anchor="ctr">
            <a:noAutofit/>
          </a:bodyPr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AU" noProof="0"/>
          </a:p>
        </p:txBody>
      </p:sp>
    </p:spTree>
    <p:extLst>
      <p:ext uri="{BB962C8B-B14F-4D97-AF65-F5344CB8AC3E}">
        <p14:creationId xmlns:p14="http://schemas.microsoft.com/office/powerpoint/2010/main" val="191357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357" y="631033"/>
            <a:ext cx="11408408" cy="1117907"/>
          </a:xfrm>
        </p:spPr>
        <p:txBody>
          <a:bodyPr anchor="t" anchorCtr="0">
            <a:normAutofit/>
          </a:bodyPr>
          <a:lstStyle>
            <a:lvl1pPr algn="ctr">
              <a:defRPr sz="5400" b="1" i="0" baseline="0">
                <a:solidFill>
                  <a:srgbClr val="229CD0"/>
                </a:solidFill>
                <a:latin typeface="Helvetica" pitchFamily="2" charset="0"/>
              </a:defRPr>
            </a:lvl1pPr>
          </a:lstStyle>
          <a:p>
            <a:r>
              <a:rPr lang="en-AU" noProof="0" dirty="0"/>
              <a:t>Numbered List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1400" y="1748940"/>
            <a:ext cx="9976220" cy="4397860"/>
          </a:xfrm>
        </p:spPr>
        <p:txBody>
          <a:bodyPr numCol="1" spcCol="360000" anchor="ctr">
            <a:normAutofit/>
          </a:bodyPr>
          <a:lstStyle>
            <a:lvl1pPr marL="514350" marR="0" indent="-5143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 sz="360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AU" noProof="0" dirty="0"/>
              <a:t>First item in list</a:t>
            </a:r>
          </a:p>
          <a:p>
            <a:pPr lvl="0"/>
            <a:r>
              <a:rPr lang="en-AU" noProof="0" dirty="0"/>
              <a:t>Second item in list</a:t>
            </a:r>
          </a:p>
          <a:p>
            <a:pPr lvl="0"/>
            <a:r>
              <a:rPr lang="en-AU" noProof="0" dirty="0"/>
              <a:t>Third item in list</a:t>
            </a:r>
          </a:p>
          <a:p>
            <a:pPr lvl="0"/>
            <a:r>
              <a:rPr lang="en-AU" noProof="0" dirty="0"/>
              <a:t>Fourth item in list</a:t>
            </a:r>
          </a:p>
          <a:p>
            <a:pPr lvl="0"/>
            <a:r>
              <a:rPr lang="en-AU" noProof="0" dirty="0"/>
              <a:t>Fifth item in list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6530275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8521370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1F917-01CE-4331-AB1E-74B962EECC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6357" y="631033"/>
            <a:ext cx="11408408" cy="1117907"/>
          </a:xfrm>
        </p:spPr>
        <p:txBody>
          <a:bodyPr anchor="t" anchorCtr="0">
            <a:normAutofit/>
          </a:bodyPr>
          <a:lstStyle>
            <a:lvl1pPr algn="ctr">
              <a:defRPr sz="5400" b="1" i="0" baseline="0">
                <a:solidFill>
                  <a:srgbClr val="229CD0"/>
                </a:solidFill>
                <a:latin typeface="Helvetica" pitchFamily="2" charset="0"/>
              </a:defRPr>
            </a:lvl1pPr>
          </a:lstStyle>
          <a:p>
            <a:r>
              <a:rPr lang="en-AU" noProof="0" dirty="0"/>
              <a:t>Basic Slide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4D350D-E484-4913-8199-EB8C83FA4F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1400" y="1748940"/>
            <a:ext cx="9976220" cy="4397860"/>
          </a:xfrm>
        </p:spPr>
        <p:txBody>
          <a:bodyPr numCol="1" spcCol="360000"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Tx/>
              <a:buSzPct val="125000"/>
              <a:buFont typeface="Arial" charset="0"/>
              <a:buNone/>
              <a:tabLst/>
              <a:defRPr sz="320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defRPr>
            </a:lvl1pPr>
            <a:lvl2pPr marL="457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sz="32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673200" indent="-4572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sz="30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/>
            </a:lvl4pPr>
            <a:lvl5pPr>
              <a:defRPr/>
            </a:lvl5pPr>
          </a:lstStyle>
          <a:p>
            <a:pPr lvl="1"/>
            <a:r>
              <a:rPr lang="en-AU" noProof="0" dirty="0"/>
              <a:t>First level bullet </a:t>
            </a:r>
          </a:p>
          <a:p>
            <a:pPr lvl="2"/>
            <a:r>
              <a:rPr lang="en-AU" noProof="0" dirty="0"/>
              <a:t>Second level bullet point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6530275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8521370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6530275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E25DEDA-CBA5-8F4A-B549-C99DF9A6691C}"/>
              </a:ext>
            </a:extLst>
          </p:cNvPr>
          <p:cNvSpPr/>
          <p:nvPr userDrawn="1"/>
        </p:nvSpPr>
        <p:spPr>
          <a:xfrm>
            <a:off x="8521370" y="-410060"/>
            <a:ext cx="16478250" cy="16478250"/>
          </a:xfrm>
          <a:prstGeom prst="ellipse">
            <a:avLst/>
          </a:prstGeom>
          <a:solidFill>
            <a:srgbClr val="229CD0">
              <a:alpha val="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7AD5C-27FE-4927-A5C6-D642B489CA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6583" y="1482436"/>
            <a:ext cx="10627956" cy="4835237"/>
          </a:xfrm>
        </p:spPr>
        <p:txBody>
          <a:bodyPr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 sz="3600" b="0" i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defRPr>
            </a:lvl1pPr>
            <a:lvl2pPr marL="0" indent="-342900">
              <a:spcBef>
                <a:spcPts val="1000"/>
              </a:spcBef>
              <a:spcAft>
                <a:spcPts val="0"/>
              </a:spcAft>
              <a:buFont typeface="Arial" charset="0"/>
              <a:buChar char="•"/>
              <a:defRPr sz="3600" b="0" i="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432000" indent="-324000">
              <a:spcBef>
                <a:spcPts val="1000"/>
              </a:spcBef>
              <a:spcAft>
                <a:spcPts val="1200"/>
              </a:spcAft>
              <a:defRPr sz="3200" b="0" i="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 marL="0">
              <a:spcAft>
                <a:spcPts val="1200"/>
              </a:spcAft>
              <a:defRPr sz="1800" b="0" i="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 marL="0">
              <a:spcAft>
                <a:spcPts val="1200"/>
              </a:spcAft>
              <a:defRPr sz="1600" b="0" i="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Click to add text. There are five type style levels. To access the type styles, click on the text and press the ‘Increase / Decrease List Level’ buttons in the Paragraph section of the Home ribbon.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AU" noProof="0" dirty="0"/>
              <a:t>Edit Master text style</a:t>
            </a:r>
          </a:p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706583" y="445866"/>
            <a:ext cx="10627956" cy="887360"/>
          </a:xfrm>
        </p:spPr>
        <p:txBody>
          <a:bodyPr anchor="t" anchorCtr="0">
            <a:normAutofit/>
          </a:bodyPr>
          <a:lstStyle>
            <a:lvl1pPr algn="ctr">
              <a:defRPr>
                <a:solidFill>
                  <a:srgbClr val="229CD0"/>
                </a:solidFill>
              </a:defRPr>
            </a:lvl1pPr>
          </a:lstStyle>
          <a:p>
            <a:r>
              <a:rPr lang="en-US" dirty="0"/>
              <a:t>Basic Slide</a:t>
            </a:r>
          </a:p>
        </p:txBody>
      </p:sp>
    </p:spTree>
    <p:extLst>
      <p:ext uri="{BB962C8B-B14F-4D97-AF65-F5344CB8AC3E}">
        <p14:creationId xmlns:p14="http://schemas.microsoft.com/office/powerpoint/2010/main" val="2834285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A9561C-11B4-4CC4-B271-3E59C981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301" y="445866"/>
            <a:ext cx="10296000" cy="8873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noProof="0" dirty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81F4D-4B89-424A-BC66-199E1E666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5301" y="1557815"/>
            <a:ext cx="10300501" cy="4376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1"/>
            <a:r>
              <a:rPr lang="en-AU" noProof="0" dirty="0"/>
              <a:t>Second level</a:t>
            </a:r>
          </a:p>
          <a:p>
            <a:pPr lvl="2"/>
            <a:r>
              <a:rPr lang="en-AU" noProof="0" dirty="0"/>
              <a:t>Third level</a:t>
            </a:r>
          </a:p>
          <a:p>
            <a:pPr lvl="3"/>
            <a:r>
              <a:rPr lang="en-AU" noProof="0" dirty="0"/>
              <a:t>Fourth level</a:t>
            </a:r>
          </a:p>
          <a:p>
            <a:pPr lvl="4"/>
            <a:r>
              <a:rPr lang="en-AU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483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67" r:id="rId2"/>
    <p:sldLayoutId id="2147483771" r:id="rId3"/>
    <p:sldLayoutId id="2147483772" r:id="rId4"/>
    <p:sldLayoutId id="2147483773" r:id="rId5"/>
    <p:sldLayoutId id="2147483656" r:id="rId6"/>
    <p:sldLayoutId id="2147483776" r:id="rId7"/>
    <p:sldLayoutId id="2147483777" r:id="rId8"/>
    <p:sldLayoutId id="2147483667" r:id="rId9"/>
    <p:sldLayoutId id="2147483780" r:id="rId10"/>
    <p:sldLayoutId id="2147483781" r:id="rId11"/>
    <p:sldLayoutId id="2147483779" r:id="rId12"/>
    <p:sldLayoutId id="2147483782" r:id="rId13"/>
    <p:sldLayoutId id="2147483783" r:id="rId14"/>
    <p:sldLayoutId id="2147483676" r:id="rId15"/>
    <p:sldLayoutId id="2147483784" r:id="rId16"/>
    <p:sldLayoutId id="2147483786" r:id="rId17"/>
    <p:sldLayoutId id="2147483785" r:id="rId18"/>
    <p:sldLayoutId id="2147483774" r:id="rId19"/>
    <p:sldLayoutId id="2147483775" r:id="rId20"/>
    <p:sldLayoutId id="2147483713" r:id="rId21"/>
    <p:sldLayoutId id="2147483668" r:id="rId22"/>
    <p:sldLayoutId id="2147483669" r:id="rId23"/>
    <p:sldLayoutId id="2147483663" r:id="rId24"/>
    <p:sldLayoutId id="2147483649" r:id="rId25"/>
    <p:sldLayoutId id="2147483670" r:id="rId26"/>
    <p:sldLayoutId id="2147483672" r:id="rId27"/>
    <p:sldLayoutId id="2147483673" r:id="rId28"/>
    <p:sldLayoutId id="2147483674" r:id="rId29"/>
    <p:sldLayoutId id="2147483675" r:id="rId30"/>
    <p:sldLayoutId id="2147483787" r:id="rId3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rgbClr val="229CD0"/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125000"/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charset="0"/>
        <a:buChar char="•"/>
        <a:defRPr sz="2000" b="0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000" b="0" i="0" kern="1200">
          <a:solidFill>
            <a:schemeClr val="tx2"/>
          </a:solidFill>
          <a:latin typeface="Helvetica" charset="0"/>
          <a:ea typeface="Helvetica" charset="0"/>
          <a:cs typeface="Helvetica" charset="0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8pPr>
      <a:lvl9pPr marL="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c.nsw.gov.au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ants.org.au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31DBEED-DD08-EF44-8C8D-81F1056BBF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AU" sz="4800" dirty="0"/>
              <a:t>Introduction to Social Housing </a:t>
            </a:r>
            <a:br>
              <a:rPr lang="en-AU" sz="4800" dirty="0"/>
            </a:br>
            <a:r>
              <a:rPr lang="en-AU" sz="4800" dirty="0"/>
              <a:t>Law and Policy </a:t>
            </a:r>
            <a:endParaRPr lang="en-AU" sz="7200" dirty="0"/>
          </a:p>
          <a:p>
            <a:endParaRPr lang="en-US" sz="2400" b="0" dirty="0"/>
          </a:p>
          <a:p>
            <a:endParaRPr lang="en-US" sz="2400" b="0" dirty="0"/>
          </a:p>
          <a:p>
            <a:r>
              <a:rPr lang="en-US" sz="2400" b="0" dirty="0"/>
              <a:t>Leanne O’Reilly</a:t>
            </a:r>
          </a:p>
          <a:p>
            <a:r>
              <a:rPr lang="en-US" sz="2400" b="0" dirty="0"/>
              <a:t>Tenancy and Housing Law Solicitor</a:t>
            </a:r>
            <a:br>
              <a:rPr lang="en-US" sz="2400" b="0" dirty="0"/>
            </a:br>
            <a:r>
              <a:rPr lang="en-US" sz="2400" b="0" dirty="0"/>
              <a:t>Inner Sydney Tenants Advice &amp; Advocacy Service at RLC</a:t>
            </a:r>
          </a:p>
          <a:p>
            <a:pPr algn="ctr"/>
            <a:endParaRPr lang="en-AU" sz="4800" dirty="0"/>
          </a:p>
        </p:txBody>
      </p:sp>
    </p:spTree>
    <p:extLst>
      <p:ext uri="{BB962C8B-B14F-4D97-AF65-F5344CB8AC3E}">
        <p14:creationId xmlns:p14="http://schemas.microsoft.com/office/powerpoint/2010/main" val="289754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00063" y="2292534"/>
            <a:ext cx="10167937" cy="2406466"/>
          </a:xfrm>
        </p:spPr>
        <p:txBody>
          <a:bodyPr/>
          <a:lstStyle/>
          <a:p>
            <a:pPr marL="809625" indent="-809625"/>
            <a:r>
              <a:rPr lang="en-US" sz="5400"/>
              <a:t>2. Getting housed or transferred</a:t>
            </a:r>
          </a:p>
        </p:txBody>
      </p:sp>
    </p:spTree>
    <p:extLst>
      <p:ext uri="{BB962C8B-B14F-4D97-AF65-F5344CB8AC3E}">
        <p14:creationId xmlns:p14="http://schemas.microsoft.com/office/powerpoint/2010/main" val="1976332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Getting housed or transferred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/>
              <a:t>Applications</a:t>
            </a:r>
          </a:p>
          <a:p>
            <a:pPr marL="457200" indent="-457200">
              <a:buFont typeface="Arial"/>
              <a:buChar char="•"/>
            </a:pPr>
            <a:r>
              <a:rPr lang="en-US" sz="2000"/>
              <a:t>Priority versus wait in turn approval</a:t>
            </a:r>
          </a:p>
          <a:p>
            <a:pPr marL="457200" indent="-457200">
              <a:buFont typeface="Arial"/>
              <a:buChar char="•"/>
            </a:pPr>
            <a:r>
              <a:rPr lang="en-US" sz="2000"/>
              <a:t>Grounds for transfer</a:t>
            </a:r>
          </a:p>
          <a:p>
            <a:pPr marL="457200" indent="-457200">
              <a:buFont typeface="Arial"/>
              <a:buChar char="•"/>
            </a:pPr>
            <a:r>
              <a:rPr lang="en-US" sz="2000"/>
              <a:t>Locational need</a:t>
            </a:r>
          </a:p>
          <a:p>
            <a:pPr marL="457200" indent="-457200">
              <a:buFont typeface="Arial"/>
              <a:buChar char="•"/>
            </a:pPr>
            <a:r>
              <a:rPr lang="en-US" sz="2000"/>
              <a:t>Offers of accommodation </a:t>
            </a:r>
          </a:p>
        </p:txBody>
      </p:sp>
    </p:spTree>
    <p:extLst>
      <p:ext uri="{BB962C8B-B14F-4D97-AF65-F5344CB8AC3E}">
        <p14:creationId xmlns:p14="http://schemas.microsoft.com/office/powerpoint/2010/main" val="1717823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wide shot block buildings diagonal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>
            <a:fillRect/>
          </a:stretch>
        </p:blipFill>
        <p:spPr>
          <a:xfrm>
            <a:off x="1" y="-26125"/>
            <a:ext cx="12204000" cy="6857998"/>
          </a:xfr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11507"/>
            <a:ext cx="5930536" cy="6857998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rgbClr val="303030"/>
                </a:solidFill>
              </a:rPr>
              <a:t>Housing Pathways Applications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rgbClr val="303030"/>
                </a:solidFill>
              </a:rPr>
              <a:t>Identity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rgbClr val="303030"/>
                </a:solidFill>
              </a:rPr>
              <a:t>NSW Resident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rgbClr val="303030"/>
                </a:solidFill>
              </a:rPr>
              <a:t>Residency/ Citizenship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rgbClr val="303030"/>
                </a:solidFill>
              </a:rPr>
              <a:t>Income &amp; Assets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b="0">
                <a:solidFill>
                  <a:srgbClr val="303030"/>
                </a:solidFill>
              </a:rPr>
              <a:t>Able to Sustain a Tenancy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b="0" err="1">
                <a:solidFill>
                  <a:srgbClr val="303030"/>
                </a:solidFill>
              </a:rPr>
              <a:t>Categorisation</a:t>
            </a:r>
            <a:r>
              <a:rPr lang="en-US" sz="2000" b="0">
                <a:solidFill>
                  <a:srgbClr val="30303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9015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old looking house - close up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alphaModFix amt="8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4" b="10324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097843" y="2007045"/>
            <a:ext cx="9729923" cy="826466"/>
          </a:xfrm>
        </p:spPr>
        <p:txBody>
          <a:bodyPr/>
          <a:lstStyle/>
          <a:p>
            <a:r>
              <a:rPr lang="en-US" sz="4000"/>
              <a:t>Priority Housing</a:t>
            </a:r>
            <a:br>
              <a:rPr lang="en-US" sz="4000"/>
            </a:br>
            <a:br>
              <a:rPr lang="en-US" sz="4000"/>
            </a:br>
            <a:r>
              <a:rPr lang="en-US" sz="4000"/>
              <a:t>versus</a:t>
            </a:r>
            <a:br>
              <a:rPr lang="en-US" sz="4000"/>
            </a:br>
            <a:r>
              <a:rPr lang="en-US" sz="4000"/>
              <a:t> </a:t>
            </a:r>
            <a:br>
              <a:rPr lang="en-US" sz="4000"/>
            </a:br>
            <a:r>
              <a:rPr lang="en-US" sz="4000"/>
              <a:t>Wait-turn Housing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1850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14</a:t>
            </a:fld>
            <a:endParaRPr lang="en-AU" noProof="0"/>
          </a:p>
        </p:txBody>
      </p:sp>
      <p:pic>
        <p:nvPicPr>
          <p:cNvPr id="9" name="Picture Placeholder 8" descr="elderly man walking with suitcase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5" r="17591"/>
          <a:stretch/>
        </p:blipFill>
        <p:spPr/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>
                <a:solidFill>
                  <a:schemeClr val="tx1"/>
                </a:solidFill>
              </a:rPr>
              <a:t>Locational Need</a:t>
            </a:r>
          </a:p>
        </p:txBody>
      </p:sp>
    </p:spTree>
    <p:extLst>
      <p:ext uri="{BB962C8B-B14F-4D97-AF65-F5344CB8AC3E}">
        <p14:creationId xmlns:p14="http://schemas.microsoft.com/office/powerpoint/2010/main" val="3886888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097843" y="581141"/>
            <a:ext cx="9729923" cy="2252370"/>
          </a:xfrm>
        </p:spPr>
        <p:txBody>
          <a:bodyPr/>
          <a:lstStyle/>
          <a:p>
            <a:r>
              <a:rPr lang="en-US" sz="4000" dirty="0">
                <a:solidFill>
                  <a:schemeClr val="tx1"/>
                </a:solidFill>
              </a:rPr>
              <a:t>Grounds for transfer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B878A3-081D-4F35-B2C1-E6D1E7B02004}"/>
              </a:ext>
            </a:extLst>
          </p:cNvPr>
          <p:cNvSpPr txBox="1"/>
          <p:nvPr/>
        </p:nvSpPr>
        <p:spPr>
          <a:xfrm>
            <a:off x="1097843" y="2552168"/>
            <a:ext cx="957601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Current property or location is no longer suitable for housing needs</a:t>
            </a:r>
            <a:br>
              <a:rPr lang="en-US" sz="2000" dirty="0">
                <a:latin typeface="Helvetica" pitchFamily="2" charset="0"/>
              </a:rPr>
            </a:br>
            <a:endParaRPr lang="en-US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Grounds include: at risk, under-occupancy, over-crowding, medical, compassionate grounds etc. </a:t>
            </a:r>
            <a:br>
              <a:rPr lang="en-US" sz="2000" dirty="0">
                <a:latin typeface="Helvetica" pitchFamily="2" charset="0"/>
              </a:rPr>
            </a:br>
            <a:endParaRPr lang="en-US" sz="2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Repairs is not a grounds for transfer 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33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706584" y="2937164"/>
            <a:ext cx="5555671" cy="3302816"/>
          </a:xfrm>
        </p:spPr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Two reasonable offers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What is a reasonable offer?</a:t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What to do if the tenant believes the offer isn’t reasonable?</a:t>
            </a:r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5363" y="1183806"/>
            <a:ext cx="9994772" cy="2389134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tx1"/>
                </a:solidFill>
              </a:rPr>
              <a:t>Offers of</a:t>
            </a:r>
            <a:br>
              <a:rPr lang="en-US" sz="4000" dirty="0">
                <a:solidFill>
                  <a:schemeClr val="tx1"/>
                </a:solidFill>
              </a:rPr>
            </a:br>
            <a:r>
              <a:rPr lang="en-US" sz="4000" dirty="0">
                <a:solidFill>
                  <a:schemeClr val="tx1"/>
                </a:solidFill>
              </a:rPr>
              <a:t>accommodation</a:t>
            </a:r>
            <a:endParaRPr lang="en-US" sz="4000" b="0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hous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5" b="6365"/>
          <a:stretch>
            <a:fillRect/>
          </a:stretch>
        </p:blipFill>
        <p:spPr>
          <a:xfrm>
            <a:off x="6488723" y="1180491"/>
            <a:ext cx="4821853" cy="3156508"/>
          </a:xfrm>
        </p:spPr>
      </p:pic>
    </p:spTree>
    <p:extLst>
      <p:ext uri="{BB962C8B-B14F-4D97-AF65-F5344CB8AC3E}">
        <p14:creationId xmlns:p14="http://schemas.microsoft.com/office/powerpoint/2010/main" val="1658031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00063" y="2292534"/>
            <a:ext cx="10167937" cy="2406466"/>
          </a:xfrm>
        </p:spPr>
        <p:txBody>
          <a:bodyPr/>
          <a:lstStyle/>
          <a:p>
            <a:r>
              <a:rPr lang="en-US" sz="5400" dirty="0"/>
              <a:t>3. Appeals</a:t>
            </a:r>
          </a:p>
        </p:txBody>
      </p:sp>
    </p:spTree>
    <p:extLst>
      <p:ext uri="{BB962C8B-B14F-4D97-AF65-F5344CB8AC3E}">
        <p14:creationId xmlns:p14="http://schemas.microsoft.com/office/powerpoint/2010/main" val="88529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Appeals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000" dirty="0"/>
              <a:t>Decisions that are appealable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/>
              <a:t>Time limits for appeal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/>
              <a:t>Levels/stages of appeal</a:t>
            </a:r>
          </a:p>
          <a:p>
            <a:pPr marL="457200" indent="-457200">
              <a:buFont typeface="Arial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00901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922" y="429658"/>
            <a:ext cx="9648097" cy="2776250"/>
          </a:xfrm>
        </p:spPr>
        <p:txBody>
          <a:bodyPr>
            <a:normAutofit/>
          </a:bodyPr>
          <a:lstStyle/>
          <a:p>
            <a:r>
              <a:rPr lang="en-US" sz="4000" dirty="0"/>
              <a:t>Decisions that are appealable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BFFA60-D793-3C4C-AE87-BF0B298D9546}"/>
              </a:ext>
            </a:extLst>
          </p:cNvPr>
          <p:cNvSpPr txBox="1"/>
          <p:nvPr/>
        </p:nvSpPr>
        <p:spPr>
          <a:xfrm>
            <a:off x="1255923" y="2586980"/>
            <a:ext cx="8945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Subsidy calculations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Wait-turn vs Priority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Declined transfer application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Reasonableness of an offer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Recognition as a Tenant</a:t>
            </a:r>
          </a:p>
        </p:txBody>
      </p:sp>
    </p:spTree>
    <p:extLst>
      <p:ext uri="{BB962C8B-B14F-4D97-AF65-F5344CB8AC3E}">
        <p14:creationId xmlns:p14="http://schemas.microsoft.com/office/powerpoint/2010/main" val="3948112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501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379" y="955964"/>
            <a:ext cx="10390159" cy="1772246"/>
          </a:xfrm>
        </p:spPr>
        <p:txBody>
          <a:bodyPr>
            <a:normAutofit/>
          </a:bodyPr>
          <a:lstStyle/>
          <a:p>
            <a:r>
              <a:rPr lang="en-US" sz="4000" dirty="0"/>
              <a:t>Time limits for appeal</a:t>
            </a:r>
            <a:endParaRPr lang="en-US" sz="4000" b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A899A4-735D-0340-86C6-48FA735BFF3D}"/>
              </a:ext>
            </a:extLst>
          </p:cNvPr>
          <p:cNvSpPr txBox="1"/>
          <p:nvPr/>
        </p:nvSpPr>
        <p:spPr>
          <a:xfrm>
            <a:off x="1547713" y="2867324"/>
            <a:ext cx="89456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</a:rPr>
              <a:t>Usually</a:t>
            </a:r>
            <a:r>
              <a:rPr lang="en-US" sz="2000" dirty="0">
                <a:latin typeface="Helvetica" pitchFamily="2" charset="0"/>
              </a:rPr>
              <a:t> 3 months from date of decision BUT be sure to check the provider’s policy</a:t>
            </a:r>
            <a:br>
              <a:rPr lang="en-US" sz="2000" dirty="0">
                <a:latin typeface="Helvetica" pitchFamily="2" charset="0"/>
              </a:rPr>
            </a:br>
            <a:endParaRPr lang="en-US" sz="2000" dirty="0">
              <a:latin typeface="Helvetica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Some decisions must be appealed within a very short time limit (eg. subsidy cancellations)</a:t>
            </a:r>
          </a:p>
        </p:txBody>
      </p:sp>
    </p:spTree>
    <p:extLst>
      <p:ext uri="{BB962C8B-B14F-4D97-AF65-F5344CB8AC3E}">
        <p14:creationId xmlns:p14="http://schemas.microsoft.com/office/powerpoint/2010/main" val="2018300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06" y="1312053"/>
            <a:ext cx="11408408" cy="1117907"/>
          </a:xfrm>
        </p:spPr>
        <p:txBody>
          <a:bodyPr>
            <a:normAutofit/>
          </a:bodyPr>
          <a:lstStyle/>
          <a:p>
            <a:r>
              <a:rPr lang="en-US" sz="4000" dirty="0"/>
              <a:t>Levels / stages of appeal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B40BF5-F583-D04D-88B8-B6D32388B794}"/>
              </a:ext>
            </a:extLst>
          </p:cNvPr>
          <p:cNvSpPr/>
          <p:nvPr/>
        </p:nvSpPr>
        <p:spPr>
          <a:xfrm>
            <a:off x="766681" y="2429960"/>
            <a:ext cx="100952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03030"/>
                </a:solidFill>
                <a:latin typeface="Helvetica" pitchFamily="2" charset="0"/>
              </a:rPr>
              <a:t>Usually 2 stages/tiers of appeal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03030"/>
              </a:solidFill>
              <a:latin typeface="Helvetica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03030"/>
                </a:solidFill>
                <a:latin typeface="Helvetica" pitchFamily="2" charset="0"/>
              </a:rPr>
              <a:t>Tier 1: Internal appeal with the housing provider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303030"/>
              </a:solidFill>
              <a:latin typeface="Helvetica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03030"/>
                </a:solidFill>
                <a:latin typeface="Helvetica" pitchFamily="2" charset="0"/>
              </a:rPr>
              <a:t>Tier 2: Housing Appeals Committee (HAC)</a:t>
            </a:r>
          </a:p>
          <a:p>
            <a:r>
              <a:rPr lang="en-US" sz="2000" dirty="0">
                <a:solidFill>
                  <a:srgbClr val="303030"/>
                </a:solidFill>
                <a:latin typeface="Helvetica" pitchFamily="2" charset="0"/>
              </a:rPr>
              <a:t>			</a:t>
            </a:r>
            <a:r>
              <a:rPr lang="en-US" sz="2000" dirty="0">
                <a:solidFill>
                  <a:srgbClr val="303030"/>
                </a:solidFill>
                <a:latin typeface="Helvetica" pitchFamily="2" charset="0"/>
                <a:hlinkClick r:id="rId3"/>
              </a:rPr>
              <a:t>www.hac.nsw.gov.au</a:t>
            </a:r>
            <a:r>
              <a:rPr lang="en-US" sz="2000" dirty="0">
                <a:solidFill>
                  <a:srgbClr val="303030"/>
                </a:solidFill>
                <a:latin typeface="Helvetica" pitchFamily="2" charset="0"/>
              </a:rPr>
              <a:t> </a:t>
            </a:r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340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583" y="955964"/>
            <a:ext cx="10627956" cy="1352521"/>
          </a:xfrm>
        </p:spPr>
        <p:txBody>
          <a:bodyPr>
            <a:normAutofit/>
          </a:bodyPr>
          <a:lstStyle/>
          <a:p>
            <a:r>
              <a:rPr lang="en-AU" sz="4000" dirty="0"/>
              <a:t>Case study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73B40-731A-DF48-86B3-A86E20B98C39}"/>
              </a:ext>
            </a:extLst>
          </p:cNvPr>
          <p:cNvSpPr txBox="1">
            <a:spLocks/>
          </p:cNvSpPr>
          <p:nvPr/>
        </p:nvSpPr>
        <p:spPr>
          <a:xfrm>
            <a:off x="2050888" y="2145347"/>
            <a:ext cx="9013828" cy="39706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125000"/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  <a:defRPr sz="2000" b="0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9pPr>
          </a:lstStyle>
          <a:p>
            <a:pPr marL="457200" indent="-457200">
              <a:buFont typeface="Arial" charset="0"/>
              <a:buChar char="•"/>
            </a:pP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78754" y="2136339"/>
            <a:ext cx="1054313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Helvetica"/>
                <a:cs typeface="Helvetica"/>
              </a:rPr>
              <a:t>Tenant sought consent from housing provider to install air conditioner </a:t>
            </a:r>
            <a:br>
              <a:rPr lang="en-US" sz="2000" dirty="0">
                <a:latin typeface="Helvetica"/>
                <a:cs typeface="Helvetica"/>
              </a:rPr>
            </a:br>
            <a:endParaRPr lang="en-US" sz="2000" dirty="0">
              <a:latin typeface="Helvetica"/>
              <a:cs typeface="Helvetic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Helvetica"/>
                <a:cs typeface="Helvetica"/>
              </a:rPr>
              <a:t>Provider declined consent as tenant had a debt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Helvetica"/>
              <a:cs typeface="Helvetica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Helvetica"/>
                <a:cs typeface="Helvetica"/>
              </a:rPr>
              <a:t>First tier internal appeal: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Submitted that the policy regarding arrears was harshly applied, and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Air conditioner would make heating/cooling more efficient and cost effective.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/>
                <a:cs typeface="Helvetica"/>
              </a:rPr>
              <a:t>Decision upheld.</a:t>
            </a:r>
            <a:br>
              <a:rPr lang="en-US" sz="2000" dirty="0">
                <a:latin typeface="Helvetica"/>
                <a:cs typeface="Helvetica"/>
              </a:rPr>
            </a:br>
            <a:r>
              <a:rPr lang="en-US" sz="2000" dirty="0">
                <a:latin typeface="Helvetica"/>
                <a:cs typeface="Helvetica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Helvetica"/>
                <a:cs typeface="Helvetica"/>
              </a:rPr>
              <a:t>Appeal to HAC successful – housing provider reversed decision and allowed installation of air conditioner.</a:t>
            </a:r>
          </a:p>
        </p:txBody>
      </p:sp>
    </p:spTree>
    <p:extLst>
      <p:ext uri="{BB962C8B-B14F-4D97-AF65-F5344CB8AC3E}">
        <p14:creationId xmlns:p14="http://schemas.microsoft.com/office/powerpoint/2010/main" val="1068087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00064" y="2292534"/>
            <a:ext cx="8519246" cy="2406466"/>
          </a:xfrm>
        </p:spPr>
        <p:txBody>
          <a:bodyPr/>
          <a:lstStyle/>
          <a:p>
            <a:r>
              <a:rPr lang="en-US" sz="5400" dirty="0"/>
              <a:t>4. Repairs</a:t>
            </a:r>
          </a:p>
        </p:txBody>
      </p:sp>
    </p:spTree>
    <p:extLst>
      <p:ext uri="{BB962C8B-B14F-4D97-AF65-F5344CB8AC3E}">
        <p14:creationId xmlns:p14="http://schemas.microsoft.com/office/powerpoint/2010/main" val="443911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Repairs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000" dirty="0"/>
              <a:t>Reporting repairs and maintenance issues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/>
              <a:t>Urgent repairs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/>
              <a:t>Going to the NSW Civil and Administrative Tribunal (NCAT) to seek orders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000" dirty="0"/>
              <a:t>RLC Repair Kit resource</a:t>
            </a:r>
          </a:p>
        </p:txBody>
      </p:sp>
    </p:spTree>
    <p:extLst>
      <p:ext uri="{BB962C8B-B14F-4D97-AF65-F5344CB8AC3E}">
        <p14:creationId xmlns:p14="http://schemas.microsoft.com/office/powerpoint/2010/main" val="4381007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Repairs - plumbing1.JPG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1" t="505" r="6781" b="-505"/>
          <a:stretch/>
        </p:blipFill>
        <p:spPr>
          <a:xfrm>
            <a:off x="6929438" y="2152649"/>
            <a:ext cx="4829175" cy="4261423"/>
          </a:xfr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2" name="Picture Placeholder 11" descr="rubbish on street left clear 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9" t="511" r="6601" b="-511"/>
          <a:stretch/>
        </p:blipFill>
        <p:spPr>
          <a:xfrm>
            <a:off x="603759" y="2185988"/>
            <a:ext cx="5961062" cy="421481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3759" y="395066"/>
            <a:ext cx="11047914" cy="3414934"/>
          </a:xfrm>
        </p:spPr>
        <p:txBody>
          <a:bodyPr>
            <a:noAutofit/>
          </a:bodyPr>
          <a:lstStyle/>
          <a:p>
            <a:r>
              <a:rPr lang="en-US" sz="4000" dirty="0"/>
              <a:t>Reporting repairs and maintenance issues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25</a:t>
            </a:fld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12230174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repairs - top of an electrical van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15712" r="-98"/>
          <a:stretch/>
        </p:blipFill>
        <p:spPr/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/>
              <a:t>Urgent repairs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303030"/>
                </a:solidFill>
              </a:rPr>
              <a:t>Defined at Section 62 of the </a:t>
            </a:r>
            <a:r>
              <a:rPr lang="en-US" sz="2000" b="0" i="1" dirty="0">
                <a:solidFill>
                  <a:srgbClr val="303030"/>
                </a:solidFill>
              </a:rPr>
              <a:t>Residential Tenancies Act </a:t>
            </a:r>
            <a:r>
              <a:rPr lang="en-US" sz="2000" b="0" dirty="0">
                <a:solidFill>
                  <a:srgbClr val="303030"/>
                </a:solidFill>
              </a:rPr>
              <a:t>NSW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303030"/>
                </a:solidFill>
              </a:rPr>
              <a:t>Includes: serious roof leaks, burst water services, failure in electricity, gas or water supply etc. </a:t>
            </a:r>
          </a:p>
        </p:txBody>
      </p:sp>
    </p:spTree>
    <p:extLst>
      <p:ext uri="{BB962C8B-B14F-4D97-AF65-F5344CB8AC3E}">
        <p14:creationId xmlns:p14="http://schemas.microsoft.com/office/powerpoint/2010/main" val="19205242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NCAT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5" t="-130413" r="-154794" b="130413"/>
          <a:stretch/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33470" y="1016953"/>
            <a:ext cx="11325062" cy="1304216"/>
          </a:xfrm>
        </p:spPr>
        <p:txBody>
          <a:bodyPr/>
          <a:lstStyle/>
          <a:p>
            <a:r>
              <a:rPr lang="en-US" sz="4000" dirty="0">
                <a:solidFill>
                  <a:srgbClr val="229CD0"/>
                </a:solidFill>
              </a:rPr>
              <a:t>Going to the NSW Civil and Administrative Tribunal (NCAT) to seek orders</a:t>
            </a:r>
          </a:p>
        </p:txBody>
      </p:sp>
      <p:pic>
        <p:nvPicPr>
          <p:cNvPr id="10" name="Picture 9" descr="LOG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3223"/>
            <a:ext cx="4412664" cy="22063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75EBA9-CB64-45AF-A2D7-629FDBB64CA4}"/>
              </a:ext>
            </a:extLst>
          </p:cNvPr>
          <p:cNvSpPr txBox="1"/>
          <p:nvPr/>
        </p:nvSpPr>
        <p:spPr>
          <a:xfrm>
            <a:off x="4710545" y="2866292"/>
            <a:ext cx="66491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Online or paper application (urgent = only paper)</a:t>
            </a:r>
            <a:b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Group list/conciliation</a:t>
            </a:r>
            <a:b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Directions for evidence </a:t>
            </a:r>
            <a:b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Formal Hearing  </a:t>
            </a:r>
            <a:endParaRPr lang="en-AU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159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he Repair Kit: Getting FACS Housing to repair your home | Redfern Legal  Centre">
            <a:extLst>
              <a:ext uri="{FF2B5EF4-FFF2-40B4-BE49-F238E27FC236}">
                <a16:creationId xmlns:a16="http://schemas.microsoft.com/office/drawing/2014/main" id="{EADB6E4B-A017-AE42-C98F-36CC2A0432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9091" y="1333226"/>
            <a:ext cx="3565704" cy="503986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ext Placeholder 2"/>
          <p:cNvSpPr>
            <a:spLocks noGrp="1"/>
          </p:cNvSpPr>
          <p:nvPr>
            <p:ph type="title"/>
          </p:nvPr>
        </p:nvSpPr>
        <p:spPr>
          <a:xfrm>
            <a:off x="858983" y="445866"/>
            <a:ext cx="10293926" cy="887360"/>
          </a:xfrm>
        </p:spPr>
        <p:txBody>
          <a:bodyPr anchor="t">
            <a:normAutofit/>
          </a:bodyPr>
          <a:lstStyle/>
          <a:p>
            <a:r>
              <a:rPr lang="en-US" sz="4000" dirty="0"/>
              <a:t>RLC Repair Kit</a:t>
            </a:r>
          </a:p>
          <a:p>
            <a:endParaRPr lang="en-US" sz="26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98A68-D882-6A0B-26CA-FF9461EA8153}"/>
              </a:ext>
            </a:extLst>
          </p:cNvPr>
          <p:cNvSpPr txBox="1"/>
          <p:nvPr/>
        </p:nvSpPr>
        <p:spPr>
          <a:xfrm>
            <a:off x="5051686" y="5167938"/>
            <a:ext cx="5456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www.rlc.org.au/training/resources/housing</a:t>
            </a:r>
            <a:endParaRPr lang="en-AU" sz="4000" dirty="0"/>
          </a:p>
        </p:txBody>
      </p:sp>
    </p:spTree>
    <p:extLst>
      <p:ext uri="{BB962C8B-B14F-4D97-AF65-F5344CB8AC3E}">
        <p14:creationId xmlns:p14="http://schemas.microsoft.com/office/powerpoint/2010/main" val="1203528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00063" y="2292534"/>
            <a:ext cx="10167937" cy="2406466"/>
          </a:xfrm>
        </p:spPr>
        <p:txBody>
          <a:bodyPr/>
          <a:lstStyle/>
          <a:p>
            <a:r>
              <a:rPr lang="en-US" sz="5400"/>
              <a:t>5. Termination</a:t>
            </a:r>
          </a:p>
        </p:txBody>
      </p:sp>
    </p:spTree>
    <p:extLst>
      <p:ext uri="{BB962C8B-B14F-4D97-AF65-F5344CB8AC3E}">
        <p14:creationId xmlns:p14="http://schemas.microsoft.com/office/powerpoint/2010/main" val="480986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Law and policy overview</a:t>
            </a:r>
          </a:p>
          <a:p>
            <a:r>
              <a:rPr lang="en-US"/>
              <a:t>Getting housed or transferred</a:t>
            </a:r>
          </a:p>
          <a:p>
            <a:r>
              <a:rPr lang="en-US"/>
              <a:t>Appeals</a:t>
            </a:r>
          </a:p>
          <a:p>
            <a:r>
              <a:rPr lang="en-US"/>
              <a:t>Repairs	</a:t>
            </a:r>
          </a:p>
          <a:p>
            <a:r>
              <a:rPr lang="en-US"/>
              <a:t>Termination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219200" y="5746750"/>
            <a:ext cx="9717088" cy="874713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sz="2800">
                <a:solidFill>
                  <a:schemeClr val="tx1"/>
                </a:solidFill>
              </a:rPr>
              <a:t>Resources:   </a:t>
            </a:r>
            <a:r>
              <a:rPr lang="en-US" sz="2800" b="0">
                <a:solidFill>
                  <a:schemeClr val="tx1"/>
                </a:solidFill>
              </a:rPr>
              <a:t>www.rlc.org.au/training/resources/housing</a:t>
            </a:r>
          </a:p>
        </p:txBody>
      </p:sp>
    </p:spTree>
    <p:extLst>
      <p:ext uri="{BB962C8B-B14F-4D97-AF65-F5344CB8AC3E}">
        <p14:creationId xmlns:p14="http://schemas.microsoft.com/office/powerpoint/2010/main" val="1331099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A29E9-0599-D049-A1D8-22C39D2AE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Termination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CB8DE-D2AB-F24F-8A1D-F70D1995E0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When can a tenancy be terminated?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Notice of Termination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The Tribunal (NCAT)</a:t>
            </a:r>
          </a:p>
        </p:txBody>
      </p:sp>
    </p:spTree>
    <p:extLst>
      <p:ext uri="{BB962C8B-B14F-4D97-AF65-F5344CB8AC3E}">
        <p14:creationId xmlns:p14="http://schemas.microsoft.com/office/powerpoint/2010/main" val="36310898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houses to left crane on top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" b="19167"/>
          <a:stretch/>
        </p:blipFill>
        <p:spPr>
          <a:xfrm>
            <a:off x="433388" y="433388"/>
            <a:ext cx="11325225" cy="5991225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893043" y="995430"/>
            <a:ext cx="9052141" cy="826466"/>
          </a:xfrm>
        </p:spPr>
        <p:txBody>
          <a:bodyPr/>
          <a:lstStyle/>
          <a:p>
            <a:r>
              <a:rPr lang="en-US" sz="4000">
                <a:solidFill>
                  <a:srgbClr val="229CD0"/>
                </a:solidFill>
              </a:rPr>
              <a:t>When can a tenancy </a:t>
            </a:r>
            <a:br>
              <a:rPr lang="en-US" sz="4000">
                <a:solidFill>
                  <a:srgbClr val="229CD0"/>
                </a:solidFill>
              </a:rPr>
            </a:br>
            <a:r>
              <a:rPr lang="en-US" sz="4000">
                <a:solidFill>
                  <a:srgbClr val="229CD0"/>
                </a:solidFill>
              </a:rPr>
              <a:t>be terminated?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F5BF58-1345-9644-5A7E-3CC6F29A9A9F}"/>
              </a:ext>
            </a:extLst>
          </p:cNvPr>
          <p:cNvSpPr txBox="1"/>
          <p:nvPr/>
        </p:nvSpPr>
        <p:spPr>
          <a:xfrm>
            <a:off x="8334476" y="3615423"/>
            <a:ext cx="3424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Helvetica" panose="020B0604020202020204" pitchFamily="34" charset="0"/>
                <a:cs typeface="Helvetica" panose="020B0604020202020204" pitchFamily="34" charset="0"/>
              </a:rPr>
              <a:t>Breach</a:t>
            </a:r>
          </a:p>
          <a:p>
            <a:endParaRPr lang="en-AU" sz="20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>
                <a:latin typeface="Helvetica" panose="020B0604020202020204" pitchFamily="34" charset="0"/>
                <a:cs typeface="Helvetica" panose="020B0604020202020204" pitchFamily="34" charset="0"/>
              </a:rPr>
              <a:t>Eligibility Grounds</a:t>
            </a:r>
          </a:p>
        </p:txBody>
      </p:sp>
    </p:spTree>
    <p:extLst>
      <p:ext uri="{BB962C8B-B14F-4D97-AF65-F5344CB8AC3E}">
        <p14:creationId xmlns:p14="http://schemas.microsoft.com/office/powerpoint/2010/main" val="1924170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NOT1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23449"/>
          <a:stretch/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2DD25-61AE-413C-B4D2-EF2365C9B2E1}" type="slidenum">
              <a:rPr lang="en-AU" noProof="0" smtClean="0"/>
              <a:pPr/>
              <a:t>32</a:t>
            </a:fld>
            <a:endParaRPr lang="en-AU" noProof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110132" y="-1550762"/>
            <a:ext cx="10290288" cy="1028776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000">
                <a:solidFill>
                  <a:srgbClr val="229CD0"/>
                </a:solidFill>
              </a:rPr>
              <a:t>Notice of Termination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51C288-AA27-441D-8180-E68C183D0A92}"/>
              </a:ext>
            </a:extLst>
          </p:cNvPr>
          <p:cNvSpPr txBox="1"/>
          <p:nvPr/>
        </p:nvSpPr>
        <p:spPr>
          <a:xfrm>
            <a:off x="7473462" y="4269332"/>
            <a:ext cx="471853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Written notice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Valid reason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Correct notice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Helvetica" panose="020B0604020202020204" pitchFamily="34" charset="0"/>
                <a:cs typeface="Helvetica" panose="020B0604020202020204" pitchFamily="34" charset="0"/>
              </a:rPr>
              <a:t>Service of notice </a:t>
            </a:r>
            <a:endParaRPr lang="en-AU" sz="20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90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829" y="815287"/>
            <a:ext cx="10627956" cy="1470713"/>
          </a:xfrm>
        </p:spPr>
        <p:txBody>
          <a:bodyPr>
            <a:normAutofit/>
          </a:bodyPr>
          <a:lstStyle/>
          <a:p>
            <a:r>
              <a:rPr lang="en-US" sz="4000"/>
              <a:t>NCAT Tribunal: </a:t>
            </a:r>
            <a:br>
              <a:rPr lang="en-US" sz="4000"/>
            </a:br>
            <a:r>
              <a:rPr lang="en-US" sz="4000"/>
              <a:t>Tenant Doesn’t Move 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7DF88D-A6C9-48A4-A0FC-780EB24AE350}"/>
              </a:ext>
            </a:extLst>
          </p:cNvPr>
          <p:cNvSpPr txBox="1"/>
          <p:nvPr/>
        </p:nvSpPr>
        <p:spPr>
          <a:xfrm>
            <a:off x="653829" y="2286000"/>
            <a:ext cx="1088434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Special considerations that apply to social housing tenancies: </a:t>
            </a:r>
          </a:p>
          <a:p>
            <a:endParaRPr lang="en-US" sz="2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Mandatory considerations prior to terminating a social housing tenancy </a:t>
            </a:r>
            <a:b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(s 154E)</a:t>
            </a:r>
            <a:b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In some circumstances NCAT </a:t>
            </a:r>
            <a:r>
              <a:rPr lang="en-US" sz="2400" b="1">
                <a:latin typeface="Helvetica" panose="020B0604020202020204" pitchFamily="34" charset="0"/>
                <a:cs typeface="Helvetica" panose="020B0604020202020204" pitchFamily="34" charset="0"/>
              </a:rPr>
              <a:t>must</a:t>
            </a:r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 terminate (s 154D)</a:t>
            </a:r>
            <a:b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</a:br>
            <a:endParaRPr lang="en-US" sz="24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Helvetica" panose="020B0604020202020204" pitchFamily="34" charset="0"/>
                <a:cs typeface="Helvetica" panose="020B0604020202020204" pitchFamily="34" charset="0"/>
              </a:rPr>
              <a:t>NCAT can only suspend an order of possession for 28 days unless exceptional circumstances (s 154G) </a:t>
            </a:r>
            <a:endParaRPr lang="en-AU" sz="24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468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itle 1"/>
          <p:cNvSpPr txBox="1">
            <a:spLocks noGrp="1"/>
          </p:cNvSpPr>
          <p:nvPr>
            <p:ph type="title"/>
          </p:nvPr>
        </p:nvSpPr>
        <p:spPr>
          <a:xfrm>
            <a:off x="6675120" y="969264"/>
            <a:ext cx="4704265" cy="47731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AU" sz="2700"/>
              <a:t>Leanne O’Reilly</a:t>
            </a:r>
            <a:br>
              <a:rPr lang="en-AU" sz="2700"/>
            </a:br>
            <a:br>
              <a:rPr lang="en-AU" sz="2700"/>
            </a:br>
            <a:r>
              <a:rPr lang="en-AU" sz="2700"/>
              <a:t>Tenancy and Housing Law Solicitor</a:t>
            </a:r>
            <a:br>
              <a:rPr lang="en-AU" sz="2700"/>
            </a:br>
            <a:br>
              <a:rPr lang="en-AU" sz="2700"/>
            </a:br>
            <a:r>
              <a:rPr lang="en-AU" sz="2700"/>
              <a:t>Inner Sydney Tenants Advice &amp; Advocacy Service</a:t>
            </a:r>
            <a:br>
              <a:rPr lang="en-AU" sz="2700"/>
            </a:br>
            <a:br>
              <a:rPr lang="en-AU" sz="2700"/>
            </a:br>
            <a:r>
              <a:rPr lang="en-AU" sz="2700"/>
              <a:t>Redfern Legal Centre</a:t>
            </a:r>
            <a:br>
              <a:rPr lang="en-AU" sz="4000"/>
            </a:br>
            <a:endParaRPr>
              <a:latin typeface="+mj-lt"/>
            </a:endParaRPr>
          </a:p>
        </p:txBody>
      </p:sp>
      <p:sp>
        <p:nvSpPr>
          <p:cNvPr id="442" name="Text Placeholder 3"/>
          <p:cNvSpPr>
            <a:spLocks noGrp="1"/>
          </p:cNvSpPr>
          <p:nvPr>
            <p:ph type="pic" idx="13"/>
          </p:nvPr>
        </p:nvSpPr>
        <p:spPr>
          <a:xfrm>
            <a:off x="1260764" y="5874849"/>
            <a:ext cx="9047018" cy="618516"/>
          </a:xfrm>
          <a:prstGeom prst="rect">
            <a:avLst/>
          </a:prstGeom>
          <a:solidFill>
            <a:srgbClr val="FFFFFF"/>
          </a:solidFill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Autofit/>
          </a:bodyPr>
          <a:lstStyle/>
          <a:p>
            <a:pPr>
              <a:defRPr b="1"/>
            </a:pPr>
            <a:r>
              <a:rPr sz="2800">
                <a:latin typeface="Helvetica" pitchFamily="2" charset="0"/>
              </a:rPr>
              <a:t>Resources</a:t>
            </a:r>
            <a:r>
              <a:rPr sz="2800" b="0">
                <a:solidFill>
                  <a:srgbClr val="989898"/>
                </a:solidFill>
                <a:latin typeface="Helvetica" pitchFamily="2" charset="0"/>
              </a:rPr>
              <a:t>: </a:t>
            </a:r>
            <a:r>
              <a:rPr lang="en-US" sz="2800" b="0">
                <a:solidFill>
                  <a:schemeClr val="tx1"/>
                </a:solidFill>
                <a:latin typeface="Helvetica" pitchFamily="2" charset="0"/>
              </a:rPr>
              <a:t>www.rlc.org.au/training/resources/housing</a:t>
            </a:r>
            <a:endParaRPr sz="2800" u="sng">
              <a:solidFill>
                <a:srgbClr val="229CD0"/>
              </a:solidFill>
              <a:uFill>
                <a:solidFill>
                  <a:srgbClr val="229CD0"/>
                </a:solidFill>
              </a:uFill>
              <a:latin typeface="Helvetica" pitchFamily="2" charset="0"/>
              <a:hlinkClick r:id="rId3"/>
            </a:endParaRP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853804" y="311524"/>
            <a:ext cx="3941696" cy="5835276"/>
          </a:xfrm>
        </p:spPr>
        <p:txBody>
          <a:bodyPr anchor="t">
            <a:normAutofit fontScale="85000" lnSpcReduction="20000"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4300" b="1">
                <a:solidFill>
                  <a:srgbClr val="229CD0"/>
                </a:solidFill>
              </a:rPr>
              <a:t>Tenants </a:t>
            </a:r>
            <a:br>
              <a:rPr lang="en-US" sz="4300" b="1">
                <a:solidFill>
                  <a:srgbClr val="229CD0"/>
                </a:solidFill>
              </a:rPr>
            </a:br>
            <a:r>
              <a:rPr lang="en-US" sz="4300" b="1">
                <a:solidFill>
                  <a:srgbClr val="229CD0"/>
                </a:solidFill>
              </a:rPr>
              <a:t>Advice &amp; Advocacy Services</a:t>
            </a:r>
            <a:endParaRPr lang="en-US" sz="2800">
              <a:solidFill>
                <a:srgbClr val="229CD0"/>
              </a:solidFill>
            </a:endParaRPr>
          </a:p>
          <a:p>
            <a:pPr>
              <a:lnSpc>
                <a:spcPct val="110000"/>
              </a:lnSpc>
              <a:spcAft>
                <a:spcPts val="1200"/>
              </a:spcAft>
            </a:pPr>
            <a:endParaRPr lang="en-US" sz="2800"/>
          </a:p>
          <a:p>
            <a:pPr>
              <a:lnSpc>
                <a:spcPct val="110000"/>
              </a:lnSpc>
              <a:spcAft>
                <a:spcPts val="1200"/>
              </a:spcAft>
            </a:pPr>
            <a:endParaRPr lang="en-US" sz="2800"/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800"/>
              <a:t>Free confidential legal advice on social housing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endParaRPr lang="en-US" sz="2800"/>
          </a:p>
          <a:p>
            <a:pPr>
              <a:lnSpc>
                <a:spcPct val="110000"/>
              </a:lnSpc>
              <a:spcAft>
                <a:spcPts val="1200"/>
              </a:spcAft>
            </a:pPr>
            <a:endParaRPr lang="en-US" sz="2800"/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sz="2800"/>
              <a:t>Enter your suburb at www.tenants.org.au</a:t>
            </a:r>
          </a:p>
        </p:txBody>
      </p:sp>
      <p:pic>
        <p:nvPicPr>
          <p:cNvPr id="4" name="Picture 3" descr="tenantsNSW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26" y="0"/>
            <a:ext cx="6421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80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 b="4874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Before You Go</a:t>
            </a:r>
          </a:p>
        </p:txBody>
      </p:sp>
    </p:spTree>
    <p:extLst>
      <p:ext uri="{BB962C8B-B14F-4D97-AF65-F5344CB8AC3E}">
        <p14:creationId xmlns:p14="http://schemas.microsoft.com/office/powerpoint/2010/main" val="2542995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3862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00063" y="2292534"/>
            <a:ext cx="8659979" cy="2406466"/>
          </a:xfrm>
        </p:spPr>
        <p:txBody>
          <a:bodyPr/>
          <a:lstStyle/>
          <a:p>
            <a:pPr marL="809625" indent="-809625"/>
            <a:r>
              <a:rPr lang="en-US" sz="5400"/>
              <a:t>1. Law and Policy overview</a:t>
            </a:r>
          </a:p>
        </p:txBody>
      </p:sp>
    </p:spTree>
    <p:extLst>
      <p:ext uri="{BB962C8B-B14F-4D97-AF65-F5344CB8AC3E}">
        <p14:creationId xmlns:p14="http://schemas.microsoft.com/office/powerpoint/2010/main" val="439876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Law and Policy Overview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i="1"/>
              <a:t>Residential Tenancies Act 2010 </a:t>
            </a:r>
            <a:r>
              <a:rPr lang="en-US" sz="2000"/>
              <a:t>(NSW)</a:t>
            </a:r>
            <a:br>
              <a:rPr lang="en-US" sz="2000"/>
            </a:br>
            <a:endParaRPr lang="en-US" sz="20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i="1"/>
              <a:t>NSW Civil and Administrative Act 2013 </a:t>
            </a:r>
            <a:r>
              <a:rPr lang="en-US" sz="2000"/>
              <a:t>(NSW)</a:t>
            </a:r>
            <a:br>
              <a:rPr lang="en-US" sz="2000"/>
            </a:br>
            <a:endParaRPr lang="en-US" sz="20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/>
              <a:t>Department of Communities and Justice (DCJ) Housing Policy</a:t>
            </a:r>
            <a:br>
              <a:rPr lang="en-US" sz="2000"/>
            </a:br>
            <a:endParaRPr lang="en-US" sz="200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/>
              <a:t>Community Housing Provider’s Policies</a:t>
            </a:r>
          </a:p>
        </p:txBody>
      </p:sp>
    </p:spTree>
    <p:extLst>
      <p:ext uri="{BB962C8B-B14F-4D97-AF65-F5344CB8AC3E}">
        <p14:creationId xmlns:p14="http://schemas.microsoft.com/office/powerpoint/2010/main" val="292439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standard res1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alphaModFix am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>
            <a:fillRect/>
          </a:stretch>
        </p:blipFill>
        <p:spPr/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5346700" cy="6869505"/>
          </a:xfrm>
        </p:spPr>
        <p:txBody>
          <a:bodyPr/>
          <a:lstStyle/>
          <a:p>
            <a:r>
              <a:rPr lang="en-US" sz="4000" i="1">
                <a:solidFill>
                  <a:srgbClr val="303030"/>
                </a:solidFill>
              </a:rPr>
              <a:t>Residential Tenancies Act 2010 </a:t>
            </a:r>
            <a:r>
              <a:rPr lang="en-US" sz="4000">
                <a:solidFill>
                  <a:srgbClr val="303030"/>
                </a:solidFill>
              </a:rPr>
              <a:t>(NSW)</a:t>
            </a:r>
          </a:p>
        </p:txBody>
      </p:sp>
    </p:spTree>
    <p:extLst>
      <p:ext uri="{BB962C8B-B14F-4D97-AF65-F5344CB8AC3E}">
        <p14:creationId xmlns:p14="http://schemas.microsoft.com/office/powerpoint/2010/main" val="872287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subTitle" idx="1"/>
          </p:nvPr>
        </p:nvSpPr>
        <p:spPr>
          <a:xfrm>
            <a:off x="1" y="0"/>
            <a:ext cx="5910258" cy="6869505"/>
          </a:xfrm>
        </p:spPr>
        <p:txBody>
          <a:bodyPr wrap="square" anchor="t">
            <a:normAutofit lnSpcReduction="10000"/>
          </a:bodyPr>
          <a:lstStyle/>
          <a:p>
            <a:r>
              <a:rPr lang="en-US" sz="4000" i="1">
                <a:solidFill>
                  <a:schemeClr val="tx1"/>
                </a:solidFill>
              </a:rPr>
              <a:t>NSW Civil and Administrative Tribunal Act </a:t>
            </a:r>
            <a:br>
              <a:rPr lang="en-US" sz="4000" i="1">
                <a:solidFill>
                  <a:schemeClr val="tx1"/>
                </a:solidFill>
              </a:rPr>
            </a:br>
            <a:r>
              <a:rPr lang="en-US" sz="4000" i="1">
                <a:solidFill>
                  <a:schemeClr val="tx1"/>
                </a:solidFill>
              </a:rPr>
              <a:t>2013 </a:t>
            </a:r>
            <a:r>
              <a:rPr lang="en-US" sz="4000">
                <a:solidFill>
                  <a:schemeClr val="tx1"/>
                </a:solidFill>
              </a:rPr>
              <a:t>(NSW)</a:t>
            </a:r>
          </a:p>
          <a:p>
            <a:endParaRPr lang="en-US"/>
          </a:p>
          <a:p>
            <a:endParaRPr lang="en-US"/>
          </a:p>
          <a:p>
            <a:r>
              <a:rPr lang="en-US" sz="1800" b="0"/>
              <a:t>Photo source: Law Access NSW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12699-CFB8-1089-5AA5-E8676A8FA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3253" y="1847088"/>
            <a:ext cx="6931689" cy="460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65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583" y="955964"/>
            <a:ext cx="4761529" cy="4934738"/>
          </a:xfrm>
        </p:spPr>
        <p:txBody>
          <a:bodyPr>
            <a:normAutofit/>
          </a:bodyPr>
          <a:lstStyle/>
          <a:p>
            <a:pPr algn="l"/>
            <a:r>
              <a:rPr lang="en-US" sz="4000">
                <a:solidFill>
                  <a:schemeClr val="tx1"/>
                </a:solidFill>
              </a:rPr>
              <a:t>Department of 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>Communities 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>and Justice 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>(DCJ) 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>Housing Policy </a:t>
            </a:r>
            <a:br>
              <a:rPr lang="en-US" sz="4000">
                <a:solidFill>
                  <a:schemeClr val="tx1"/>
                </a:solidFill>
              </a:rPr>
            </a:br>
            <a:br>
              <a:rPr lang="en-US" sz="4000">
                <a:solidFill>
                  <a:schemeClr val="tx1"/>
                </a:solidFill>
              </a:rPr>
            </a:br>
            <a:r>
              <a:rPr lang="en-US" sz="2400" b="0">
                <a:solidFill>
                  <a:schemeClr val="tx1"/>
                </a:solidFill>
              </a:rPr>
              <a:t>(formerly FACS Housing)</a:t>
            </a:r>
            <a:endParaRPr lang="en-US" sz="2400" b="0"/>
          </a:p>
        </p:txBody>
      </p:sp>
      <p:pic>
        <p:nvPicPr>
          <p:cNvPr id="4" name="Picture 3" descr="A logo with a flower and text&#10;&#10;Description automatically generated">
            <a:extLst>
              <a:ext uri="{FF2B5EF4-FFF2-40B4-BE49-F238E27FC236}">
                <a16:creationId xmlns:a16="http://schemas.microsoft.com/office/drawing/2014/main" id="{FD2C5626-70D2-B3B1-DF9A-E8DBE8595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81" y="1267342"/>
            <a:ext cx="6344797" cy="348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522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solidFill>
                  <a:srgbClr val="303030"/>
                </a:solidFill>
              </a:rPr>
              <a:t>Community housing provider’s policies</a:t>
            </a:r>
            <a:endParaRPr lang="en-US" sz="4000"/>
          </a:p>
        </p:txBody>
      </p:sp>
      <p:pic>
        <p:nvPicPr>
          <p:cNvPr id="2050" name="Picture 2" descr="City West Housing - Studio 3AM">
            <a:extLst>
              <a:ext uri="{FF2B5EF4-FFF2-40B4-BE49-F238E27FC236}">
                <a16:creationId xmlns:a16="http://schemas.microsoft.com/office/drawing/2014/main" id="{146DA012-3A6D-DB7E-40E8-F5DA7346A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656" y="1111601"/>
            <a:ext cx="2252662" cy="126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ridge Housing Ltd">
            <a:extLst>
              <a:ext uri="{FF2B5EF4-FFF2-40B4-BE49-F238E27FC236}">
                <a16:creationId xmlns:a16="http://schemas.microsoft.com/office/drawing/2014/main" id="{B7351E2C-3B02-0CD4-6A4D-3C323911B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460" y="967298"/>
            <a:ext cx="1555080" cy="155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HC - News &amp; Events">
            <a:extLst>
              <a:ext uri="{FF2B5EF4-FFF2-40B4-BE49-F238E27FC236}">
                <a16:creationId xmlns:a16="http://schemas.microsoft.com/office/drawing/2014/main" id="{04864DD4-9470-6473-D291-35C292158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820" y="1388903"/>
            <a:ext cx="286702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t George Community Housing Limited – Sydney Homeless Connect">
            <a:extLst>
              <a:ext uri="{FF2B5EF4-FFF2-40B4-BE49-F238E27FC236}">
                <a16:creationId xmlns:a16="http://schemas.microsoft.com/office/drawing/2014/main" id="{E31B0C9C-FFA6-7B2A-5398-F8C66683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317" y="4090188"/>
            <a:ext cx="2066925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 National Community Housing Provider by SVdP - Amelie Housing">
            <a:extLst>
              <a:ext uri="{FF2B5EF4-FFF2-40B4-BE49-F238E27FC236}">
                <a16:creationId xmlns:a16="http://schemas.microsoft.com/office/drawing/2014/main" id="{12F6919C-7C02-44A6-8AB5-B1CABB3E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4261638"/>
            <a:ext cx="241935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Mission Australia Logo - CBC Partners">
            <a:extLst>
              <a:ext uri="{FF2B5EF4-FFF2-40B4-BE49-F238E27FC236}">
                <a16:creationId xmlns:a16="http://schemas.microsoft.com/office/drawing/2014/main" id="{D25322F5-916F-E6D3-50ED-CF7B1AC19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720" y="409018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367223"/>
      </p:ext>
    </p:extLst>
  </p:cSld>
  <p:clrMapOvr>
    <a:masterClrMapping/>
  </p:clrMapOvr>
</p:sld>
</file>

<file path=ppt/theme/theme1.xml><?xml version="1.0" encoding="utf-8"?>
<a:theme xmlns:a="http://schemas.openxmlformats.org/drawingml/2006/main" name="University of Melbourne">
  <a:themeElements>
    <a:clrScheme name="Custom 1">
      <a:dk1>
        <a:srgbClr val="303030"/>
      </a:dk1>
      <a:lt1>
        <a:srgbClr val="FFFFFF"/>
      </a:lt1>
      <a:dk2>
        <a:srgbClr val="229CD0"/>
      </a:dk2>
      <a:lt2>
        <a:srgbClr val="FFFFFF"/>
      </a:lt2>
      <a:accent1>
        <a:srgbClr val="094183"/>
      </a:accent1>
      <a:accent2>
        <a:srgbClr val="4597AD"/>
      </a:accent2>
      <a:accent3>
        <a:srgbClr val="FF9200"/>
      </a:accent3>
      <a:accent4>
        <a:srgbClr val="5D7FBE"/>
      </a:accent4>
      <a:accent5>
        <a:srgbClr val="DDAD6A"/>
      </a:accent5>
      <a:accent6>
        <a:srgbClr val="D1694C"/>
      </a:accent6>
      <a:hlink>
        <a:srgbClr val="229CD0"/>
      </a:hlink>
      <a:folHlink>
        <a:srgbClr val="229CD0"/>
      </a:folHlink>
    </a:clrScheme>
    <a:fontScheme name="University of Melbourne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M PowerPoint template 16x9" id="{E4E72F1A-F900-4F24-AF10-CEAA15258909}" vid="{98FA2EAE-BBE2-4046-9DB6-4706523E00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University of Melbourne</Template>
  <TotalTime>8173</TotalTime>
  <Words>828</Words>
  <Application>Microsoft Macintosh PowerPoint</Application>
  <PresentationFormat>Widescreen</PresentationFormat>
  <Paragraphs>169</Paragraphs>
  <Slides>37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Georgia</vt:lpstr>
      <vt:lpstr>Helvetica</vt:lpstr>
      <vt:lpstr>University of Melbourne</vt:lpstr>
      <vt:lpstr>PowerPoint Presentation</vt:lpstr>
      <vt:lpstr>PowerPoint Presentation</vt:lpstr>
      <vt:lpstr>Outline</vt:lpstr>
      <vt:lpstr>PowerPoint Presentation</vt:lpstr>
      <vt:lpstr>Law and Policy Overview</vt:lpstr>
      <vt:lpstr>PowerPoint Presentation</vt:lpstr>
      <vt:lpstr>PowerPoint Presentation</vt:lpstr>
      <vt:lpstr>Department of  Communities  and Justice  (DCJ)  Housing Policy   (formerly FACS Housing)</vt:lpstr>
      <vt:lpstr>Community housing provider’s policies</vt:lpstr>
      <vt:lpstr>PowerPoint Presentation</vt:lpstr>
      <vt:lpstr>Getting housed or transferred</vt:lpstr>
      <vt:lpstr>PowerPoint Presentation</vt:lpstr>
      <vt:lpstr>PowerPoint Presentation</vt:lpstr>
      <vt:lpstr>PowerPoint Presentation</vt:lpstr>
      <vt:lpstr>PowerPoint Presentation</vt:lpstr>
      <vt:lpstr>Offers of accommodation</vt:lpstr>
      <vt:lpstr>PowerPoint Presentation</vt:lpstr>
      <vt:lpstr>Appeals</vt:lpstr>
      <vt:lpstr>Decisions that are appealable</vt:lpstr>
      <vt:lpstr>Time limits for appeal</vt:lpstr>
      <vt:lpstr>Levels / stages of appeal</vt:lpstr>
      <vt:lpstr>Case study</vt:lpstr>
      <vt:lpstr>PowerPoint Presentation</vt:lpstr>
      <vt:lpstr>Repairs</vt:lpstr>
      <vt:lpstr>Reporting repairs and maintenance issues</vt:lpstr>
      <vt:lpstr>PowerPoint Presentation</vt:lpstr>
      <vt:lpstr>PowerPoint Presentation</vt:lpstr>
      <vt:lpstr>RLC Repair Kit </vt:lpstr>
      <vt:lpstr>PowerPoint Presentation</vt:lpstr>
      <vt:lpstr>Termination</vt:lpstr>
      <vt:lpstr>PowerPoint Presentation</vt:lpstr>
      <vt:lpstr>PowerPoint Presentation</vt:lpstr>
      <vt:lpstr>NCAT Tribunal:  Tenant Doesn’t Move Out</vt:lpstr>
      <vt:lpstr>Leanne O’Reilly  Tenancy and Housing Law Solicitor  Inner Sydney Tenants Advice &amp; Advocacy Service  Redfern Legal Centre </vt:lpstr>
      <vt:lpstr>PowerPoint Presentation</vt:lpstr>
      <vt:lpstr>Before You Go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Stefanou</dc:creator>
  <cp:lastModifiedBy>Nick Manning</cp:lastModifiedBy>
  <cp:revision>130</cp:revision>
  <cp:lastPrinted>2018-05-23T04:24:41Z</cp:lastPrinted>
  <dcterms:created xsi:type="dcterms:W3CDTF">2018-04-17T12:20:22Z</dcterms:created>
  <dcterms:modified xsi:type="dcterms:W3CDTF">2023-10-31T22:13:05Z</dcterms:modified>
</cp:coreProperties>
</file>