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35"/>
  </p:notesMasterIdLst>
  <p:handoutMasterIdLst>
    <p:handoutMasterId r:id="rId36"/>
  </p:handoutMasterIdLst>
  <p:sldIdLst>
    <p:sldId id="292" r:id="rId5"/>
    <p:sldId id="302" r:id="rId6"/>
    <p:sldId id="295" r:id="rId7"/>
    <p:sldId id="310" r:id="rId8"/>
    <p:sldId id="306" r:id="rId9"/>
    <p:sldId id="399" r:id="rId10"/>
    <p:sldId id="397" r:id="rId11"/>
    <p:sldId id="420" r:id="rId12"/>
    <p:sldId id="400" r:id="rId13"/>
    <p:sldId id="417" r:id="rId14"/>
    <p:sldId id="402" r:id="rId15"/>
    <p:sldId id="419" r:id="rId16"/>
    <p:sldId id="403" r:id="rId17"/>
    <p:sldId id="404" r:id="rId18"/>
    <p:sldId id="426" r:id="rId19"/>
    <p:sldId id="414" r:id="rId20"/>
    <p:sldId id="406" r:id="rId21"/>
    <p:sldId id="407" r:id="rId22"/>
    <p:sldId id="415" r:id="rId23"/>
    <p:sldId id="413" r:id="rId24"/>
    <p:sldId id="353" r:id="rId25"/>
    <p:sldId id="422" r:id="rId26"/>
    <p:sldId id="423" r:id="rId27"/>
    <p:sldId id="427" r:id="rId28"/>
    <p:sldId id="424" r:id="rId29"/>
    <p:sldId id="425" r:id="rId30"/>
    <p:sldId id="363" r:id="rId31"/>
    <p:sldId id="351" r:id="rId32"/>
    <p:sldId id="362" r:id="rId33"/>
    <p:sldId id="3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DD0"/>
    <a:srgbClr val="D30000"/>
    <a:srgbClr val="229CD0"/>
    <a:srgbClr val="F07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4" autoAdjust="0"/>
    <p:restoredTop sz="52528" autoAdjust="0"/>
  </p:normalViewPr>
  <p:slideViewPr>
    <p:cSldViewPr snapToGrid="0">
      <p:cViewPr varScale="1">
        <p:scale>
          <a:sx n="61" d="100"/>
          <a:sy n="61" d="100"/>
        </p:scale>
        <p:origin x="2672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33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A548C8-3EA8-F24E-815F-22DAB121D1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349FD-B688-F048-868C-15534B05ED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3F7C0-0540-D941-97ED-E5D974BDA505}" type="datetimeFigureOut">
              <a:rPr lang="en-US" smtClean="0"/>
              <a:t>5/18/22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0429B-52C3-CA42-B89C-429649DAAD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5E38F-17CA-2341-8FAF-C7EB7176ED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333F-9816-A548-B610-DCF750C88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99A2C-C370-4530-BF33-47C3AB493243}" type="datetimeFigureOut">
              <a:rPr lang="en-AU" smtClean="0"/>
              <a:t>18/5/22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4B725-2203-4ED2-9256-A661C18EFA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26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8621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1404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sz="1200" baseline="0" dirty="0"/>
          </a:p>
          <a:p>
            <a:pPr eaLnBrk="1">
              <a:defRPr/>
            </a:pPr>
            <a:endParaRPr lang="en-US" sz="1200" baseline="0" dirty="0"/>
          </a:p>
          <a:p>
            <a:pPr eaLnBrk="1">
              <a:defRPr/>
            </a:pPr>
            <a:endParaRPr lang="en-US" sz="1200" baseline="0" dirty="0"/>
          </a:p>
          <a:p>
            <a:pPr eaLnBrk="1">
              <a:defRPr/>
            </a:pPr>
            <a:endParaRPr lang="en-US" sz="1200" baseline="0" dirty="0"/>
          </a:p>
          <a:p>
            <a:pPr eaLnBrk="1">
              <a:defRPr/>
            </a:pPr>
            <a:endParaRPr lang="en-US" sz="1200" baseline="0" dirty="0"/>
          </a:p>
          <a:p>
            <a:pPr eaLnBrk="1">
              <a:defRPr/>
            </a:pPr>
            <a:endParaRPr lang="en-US" sz="1200" baseline="0" dirty="0"/>
          </a:p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044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695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249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249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249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7223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313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9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113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65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20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72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75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/>
          </a:p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560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9954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38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56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rlc.org.au/training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ducation@rlc.org.au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education@rlc.org.au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0"/>
            <a:ext cx="12204001" cy="517358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12001" y="5173580"/>
            <a:ext cx="12204001" cy="168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5380968"/>
            <a:ext cx="4481843" cy="1269644"/>
          </a:xfrm>
          <a:prstGeom prst="rect">
            <a:avLst/>
          </a:prstGeom>
        </p:spPr>
      </p:pic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1815135"/>
            <a:ext cx="11338369" cy="2147265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r>
              <a:rPr lang="en-AU" noProof="0" dirty="0"/>
              <a:t>You Can Have Up To </a:t>
            </a:r>
          </a:p>
          <a:p>
            <a:r>
              <a:rPr lang="en-AU" noProof="0" dirty="0"/>
              <a:t>Three Lines Of Text</a:t>
            </a:r>
          </a:p>
        </p:txBody>
      </p:sp>
    </p:spTree>
    <p:extLst>
      <p:ext uri="{BB962C8B-B14F-4D97-AF65-F5344CB8AC3E}">
        <p14:creationId xmlns:p14="http://schemas.microsoft.com/office/powerpoint/2010/main" val="92325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8983" y="1333226"/>
            <a:ext cx="10293926" cy="5039865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  <a:lvl2pPr>
              <a:spcAft>
                <a:spcPts val="1200"/>
              </a:spcAft>
              <a:defRPr sz="2400" b="0" i="0"/>
            </a:lvl2pPr>
            <a:lvl3pPr>
              <a:spcAft>
                <a:spcPts val="1200"/>
              </a:spcAft>
              <a:defRPr sz="2400" b="0" i="0"/>
            </a:lvl3pPr>
            <a:lvl4pPr>
              <a:spcAft>
                <a:spcPts val="1200"/>
              </a:spcAft>
              <a:defRPr sz="2400" b="0" i="0"/>
            </a:lvl4pPr>
            <a:lvl5pPr>
              <a:spcAft>
                <a:spcPts val="1200"/>
              </a:spcAft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This is where your scenario goes.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58983" y="445866"/>
            <a:ext cx="10293926" cy="887360"/>
          </a:xfrm>
        </p:spPr>
        <p:txBody>
          <a:bodyPr anchor="t" anchorCtr="0">
            <a:normAutofit/>
          </a:bodyPr>
          <a:lstStyle>
            <a:lvl1pPr algn="ctr">
              <a:defRPr>
                <a:solidFill>
                  <a:srgbClr val="229CD0"/>
                </a:solidFill>
              </a:defRPr>
            </a:lvl1pPr>
          </a:lstStyle>
          <a:p>
            <a:r>
              <a:rPr lang="en-US" dirty="0"/>
              <a:t>Case Study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31154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11243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06583" y="955964"/>
            <a:ext cx="10627956" cy="4934738"/>
          </a:xfrm>
        </p:spPr>
        <p:txBody>
          <a:bodyPr anchor="ctr" anchorCtr="0"/>
          <a:lstStyle>
            <a:lvl1pPr algn="ctr">
              <a:defRPr baseline="0">
                <a:solidFill>
                  <a:srgbClr val="229CD0"/>
                </a:solidFill>
              </a:defRPr>
            </a:lvl1pPr>
          </a:lstStyle>
          <a:p>
            <a:r>
              <a:rPr lang="en-AU" dirty="0"/>
              <a:t>Single sentence slide (can run over multiple lines of text)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1939071" y="512618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4320773" y="32818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584" y="1791565"/>
            <a:ext cx="3643743" cy="4448415"/>
          </a:xfrm>
        </p:spPr>
        <p:txBody>
          <a:bodyPr numCol="1" spcCol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charset="0"/>
              <a:buNone/>
              <a:tabLst/>
              <a:defRPr sz="400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You can put some kind of introductory or covering statement on this side.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9179" y="1791565"/>
            <a:ext cx="6795359" cy="4448415"/>
          </a:xfrm>
        </p:spPr>
        <p:txBody>
          <a:bodyPr lIns="9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latin typeface="Helvetica" pitchFamily="2" charset="0"/>
              </a:defRPr>
            </a:lvl1pPr>
            <a:lvl2pPr>
              <a:spcAft>
                <a:spcPts val="1200"/>
              </a:spcAft>
              <a:defRPr sz="2400" b="0" i="0"/>
            </a:lvl2pPr>
            <a:lvl3pPr>
              <a:spcAft>
                <a:spcPts val="1200"/>
              </a:spcAft>
              <a:defRPr sz="2400" b="0" i="0"/>
            </a:lvl3pPr>
            <a:lvl4pPr>
              <a:spcAft>
                <a:spcPts val="1200"/>
              </a:spcAft>
              <a:defRPr sz="2400" b="0" i="0"/>
            </a:lvl4pPr>
            <a:lvl5pPr>
              <a:spcAft>
                <a:spcPts val="1200"/>
              </a:spcAft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4"/>
            <a:ext cx="11408408" cy="976094"/>
          </a:xfrm>
        </p:spPr>
        <p:txBody>
          <a:bodyPr anchor="t" anchorCtr="0">
            <a:normAutofit/>
          </a:bodyPr>
          <a:lstStyle>
            <a:lvl1pPr algn="ctr">
              <a:defRPr sz="5400" b="1" i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Split Layout Slide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34291" y="657726"/>
            <a:ext cx="5721926" cy="48524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3600" b="1" i="0" kern="1200" dirty="0">
                <a:solidFill>
                  <a:srgbClr val="229CD0"/>
                </a:solidFill>
                <a:latin typeface="Helvetica" pitchFamily="2" charset="0"/>
                <a:ea typeface="Helvetica" charset="0"/>
                <a:cs typeface="Helvetica" charset="0"/>
              </a:defRPr>
            </a:lvl1pPr>
          </a:lstStyle>
          <a:p>
            <a:r>
              <a:rPr lang="en-US" sz="7200" dirty="0"/>
              <a:t>Questions?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513" y="3655550"/>
            <a:ext cx="4469582" cy="595607"/>
          </a:xfrm>
        </p:spPr>
        <p:txBody>
          <a:bodyPr anchor="ctr" anchorCtr="0">
            <a:normAutofit/>
          </a:bodyPr>
          <a:lstStyle>
            <a:lvl1pPr algn="ctr">
              <a:defRPr lang="en-AU" sz="3200" b="1" i="0" dirty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Presenter Name</a:t>
            </a:r>
            <a:endParaRPr lang="en-AU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1019" y="1090863"/>
            <a:ext cx="2362570" cy="241911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icon to add image of </a:t>
            </a:r>
            <a:r>
              <a:rPr lang="en-AU" dirty="0" err="1"/>
              <a:t>presentere</a:t>
            </a:r>
            <a:endParaRPr lang="en-AU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0188" y="4247064"/>
            <a:ext cx="4476907" cy="108426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400" b="0" i="0" spc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Presenter Title or Description</a:t>
            </a:r>
          </a:p>
          <a:p>
            <a:pPr lvl="0"/>
            <a:r>
              <a:rPr lang="en-US" dirty="0"/>
              <a:t>Presenter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3" y="5673265"/>
            <a:ext cx="11934825" cy="754062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Resources for this workshop: </a:t>
            </a:r>
            <a:r>
              <a:rPr lang="en-US" b="1" i="0" dirty="0" err="1">
                <a:latin typeface="Helvetica" pitchFamily="2" charset="0"/>
              </a:rPr>
              <a:t>www.rlc.org.au</a:t>
            </a:r>
            <a:r>
              <a:rPr lang="en-US" b="1" i="0" dirty="0">
                <a:latin typeface="Helvetica" pitchFamily="2" charset="0"/>
              </a:rPr>
              <a:t>/training/resources/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n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34291" y="657725"/>
            <a:ext cx="5721926" cy="55826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3600" b="1" i="0" kern="1200" dirty="0">
                <a:solidFill>
                  <a:srgbClr val="229CD0"/>
                </a:solidFill>
                <a:latin typeface="Helvetica" pitchFamily="2" charset="0"/>
                <a:ea typeface="Helvetica" charset="0"/>
                <a:cs typeface="Helvetica" charset="0"/>
              </a:defRPr>
            </a:lvl1pPr>
          </a:lstStyle>
          <a:p>
            <a:r>
              <a:rPr lang="en-US" sz="7200" dirty="0"/>
              <a:t>Questions?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513" y="4136813"/>
            <a:ext cx="4469582" cy="595607"/>
          </a:xfrm>
        </p:spPr>
        <p:txBody>
          <a:bodyPr anchor="ctr" anchorCtr="0">
            <a:normAutofit/>
          </a:bodyPr>
          <a:lstStyle>
            <a:lvl1pPr algn="ctr">
              <a:defRPr lang="en-AU" sz="3200" b="1" i="0" dirty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Presenter Name</a:t>
            </a:r>
            <a:endParaRPr lang="en-AU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1019" y="1572126"/>
            <a:ext cx="2362570" cy="241911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icon to add image of </a:t>
            </a:r>
            <a:r>
              <a:rPr lang="en-AU" dirty="0" err="1"/>
              <a:t>presentere</a:t>
            </a:r>
            <a:endParaRPr lang="en-AU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0188" y="4728327"/>
            <a:ext cx="4476907" cy="1078915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400" b="0" i="0" spc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Presenter Title or Description</a:t>
            </a:r>
          </a:p>
          <a:p>
            <a:pPr lvl="0"/>
            <a:r>
              <a:rPr lang="en-US" dirty="0"/>
              <a:t>Presenter </a:t>
            </a:r>
            <a:r>
              <a:rPr lang="en-US" dirty="0" err="1"/>
              <a:t>Organisation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83847" y="-2200487"/>
            <a:ext cx="11258974" cy="11258974"/>
          </a:xfrm>
          <a:prstGeom prst="ellipse">
            <a:avLst/>
          </a:prstGeom>
          <a:solidFill>
            <a:srgbClr val="229CD0">
              <a:alpha val="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3" y="3443347"/>
            <a:ext cx="11934825" cy="754062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229CD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 err="1">
                <a:latin typeface="Helvetica" pitchFamily="2" charset="0"/>
              </a:rPr>
              <a:t>www.rlc.org.au</a:t>
            </a:r>
            <a:r>
              <a:rPr lang="en-US" b="1" i="0" dirty="0">
                <a:latin typeface="Helvetica" pitchFamily="2" charset="0"/>
              </a:rPr>
              <a:t>/training/resources/police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7592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chemeClr val="tx1">
                    <a:lumMod val="90000"/>
                    <a:lumOff val="1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Resources for this workshop:</a:t>
            </a:r>
          </a:p>
        </p:txBody>
      </p:sp>
    </p:spTree>
    <p:extLst>
      <p:ext uri="{BB962C8B-B14F-4D97-AF65-F5344CB8AC3E}">
        <p14:creationId xmlns:p14="http://schemas.microsoft.com/office/powerpoint/2010/main" val="117761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ore You 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498190" y="-185471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982916" y="3587807"/>
            <a:ext cx="1824360" cy="186802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icon to add image of </a:t>
            </a:r>
            <a:r>
              <a:rPr lang="en-AU" dirty="0" err="1"/>
              <a:t>spresentere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35301" y="814835"/>
            <a:ext cx="10296000" cy="887360"/>
          </a:xfrm>
        </p:spPr>
        <p:txBody>
          <a:bodyPr/>
          <a:lstStyle/>
          <a:p>
            <a:r>
              <a:rPr lang="en-US" dirty="0"/>
              <a:t>Before You Go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35301" y="2005262"/>
            <a:ext cx="102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Your feedback </a:t>
            </a:r>
            <a:r>
              <a:rPr lang="en-US" sz="3600" b="0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helps us improve</a:t>
            </a:r>
            <a:r>
              <a:rPr lang="en-US" sz="3600" b="0" i="0" kern="1200" baseline="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our training.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kern="1200" baseline="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Please stay with us for another 60 seconds</a:t>
            </a:r>
            <a:r>
              <a:rPr lang="is-IS" sz="3600" b="0" i="0" kern="1200" baseline="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…</a:t>
            </a:r>
            <a:endParaRPr lang="en-US" sz="3600" b="0" i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121205" y="3587806"/>
            <a:ext cx="5248960" cy="186802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Training: </a:t>
            </a:r>
            <a:r>
              <a:rPr lang="en-US" sz="2700" b="1" i="0" kern="1200" dirty="0" err="1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  <a:hlinkClick r:id="rId3"/>
              </a:rPr>
              <a:t>rlc.org.au</a:t>
            </a:r>
            <a:r>
              <a:rPr lang="en-US" sz="2700" b="1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  <a:hlinkClick r:id="rId3"/>
              </a:rPr>
              <a:t>/training</a:t>
            </a:r>
            <a:endParaRPr lang="en-US" sz="2700" b="1" i="0" kern="1200" dirty="0"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0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Enquiries: Nic</a:t>
            </a:r>
            <a:r>
              <a:rPr lang="en-US" sz="2700" b="0" i="0" kern="1200" baseline="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k Manning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0" i="0" kern="1200" baseline="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  <a:hlinkClick r:id="rId4"/>
              </a:rPr>
              <a:t>education@rlc.org.au</a:t>
            </a:r>
            <a:endParaRPr lang="en-US" sz="2700" b="0" i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35301" y="5838046"/>
            <a:ext cx="102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This workshop is a guide to the law in NSW, Australia. It is not a substitute for legal advice. If you have a legal problem, seek legal advice from a legal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centre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or Legal Aid. </a:t>
            </a:r>
            <a:endParaRPr lang="en-US" sz="2000" b="0" i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Can Come To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498190" y="-185471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35301" y="814835"/>
            <a:ext cx="10296000" cy="887360"/>
          </a:xfrm>
        </p:spPr>
        <p:txBody>
          <a:bodyPr/>
          <a:lstStyle/>
          <a:p>
            <a:r>
              <a:rPr lang="en-US"/>
              <a:t>We Can Come To You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35301" y="2206819"/>
            <a:ext cx="102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RLC can present this workshop at your staff training or interagency</a:t>
            </a:r>
            <a:r>
              <a:rPr lang="en-US" sz="3600" b="0" i="0" kern="1200" baseline="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– </a:t>
            </a:r>
            <a:r>
              <a:rPr lang="en-US" sz="3600" b="0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or we can </a:t>
            </a:r>
            <a:r>
              <a:rPr lang="en-US" sz="3600" b="0" i="0" kern="1200" dirty="0" err="1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customise</a:t>
            </a:r>
            <a:r>
              <a:rPr lang="en-US" sz="3600" b="0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training to suit your needs.</a:t>
            </a:r>
            <a:endParaRPr lang="en-US" sz="3600" b="0" i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121205" y="4465769"/>
            <a:ext cx="5248960" cy="186802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Enquiries: </a:t>
            </a:r>
            <a:r>
              <a:rPr lang="en-US" sz="2700" b="0" i="0" kern="120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Nic</a:t>
            </a:r>
            <a:r>
              <a:rPr lang="en-US" sz="2700" b="0" i="0" kern="1200" baseline="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k Manning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0" i="0" kern="1200" baseline="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(02) 9698 7277</a:t>
            </a:r>
            <a:endParaRPr lang="en-US" sz="2700" b="0" i="0" kern="1200" baseline="0" dirty="0"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  <a:hlinkClick r:id="rId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0" i="0" kern="1200" baseline="0" dirty="0"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  <a:hlinkClick r:id="rId2"/>
              </a:rPr>
              <a:t>education@rlc.org.au</a:t>
            </a:r>
            <a:endParaRPr lang="en-US" sz="2700" b="0" i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057116" y="4465769"/>
            <a:ext cx="1824360" cy="186802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icon to add image of </a:t>
            </a:r>
            <a:r>
              <a:rPr lang="en-AU" dirty="0" err="1"/>
              <a:t>spresentere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-3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AU" noProof="0">
              <a:solidFill>
                <a:srgbClr val="229CD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6D528-3F8C-4131-B8C8-D41C96117732}"/>
              </a:ext>
            </a:extLst>
          </p:cNvPr>
          <p:cNvSpPr txBox="1"/>
          <p:nvPr userDrawn="1"/>
        </p:nvSpPr>
        <p:spPr>
          <a:xfrm>
            <a:off x="886021" y="2921165"/>
            <a:ext cx="7434468" cy="1015663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AU" sz="6000" b="1" i="0" kern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Thank you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60325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340350" y="-177801"/>
            <a:ext cx="16478250" cy="16478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495" y="5403158"/>
            <a:ext cx="4122834" cy="11679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ctr"/>
          <a:lstStyle>
            <a:lvl1pPr algn="ctr"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Title of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020561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757656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20" y="4077050"/>
            <a:ext cx="10360132" cy="887360"/>
          </a:xfrm>
        </p:spPr>
        <p:txBody>
          <a:bodyPr anchor="ctr" anchorCtr="0">
            <a:normAutofit/>
          </a:bodyPr>
          <a:lstStyle>
            <a:lvl1pPr algn="ctr">
              <a:defRPr lang="en-AU" sz="3600" b="1" i="0" dirty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Presenter Name</a:t>
            </a:r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228" y="1366787"/>
            <a:ext cx="2646916" cy="2710263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icon to add image of 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8429" y="4964410"/>
            <a:ext cx="10384516" cy="108426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800" b="0" i="0" spc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Presenter Title or Description</a:t>
            </a:r>
          </a:p>
          <a:p>
            <a:pPr lvl="0"/>
            <a:r>
              <a:rPr lang="en-US" dirty="0"/>
              <a:t>Presenter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ctr"/>
          <a:lstStyle>
            <a:lvl1pPr algn="ctr"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Title of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charset="0"/>
              <a:buChar char="•"/>
              <a:tabLst/>
              <a:defRPr sz="3600"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020561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757656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395066"/>
            <a:ext cx="10888182" cy="887360"/>
          </a:xfrm>
        </p:spPr>
        <p:txBody>
          <a:bodyPr/>
          <a:lstStyle>
            <a:lvl1pPr algn="ctr">
              <a:defRPr b="1" i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Slide With Two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469" y="1532415"/>
            <a:ext cx="5139887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latin typeface="Helvetica" pitchFamily="2" charset="0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73130-BD65-49F1-9021-B253785309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765" y="1532415"/>
            <a:ext cx="5139887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latin typeface="Helvetica" pitchFamily="2" charset="0"/>
              </a:defRPr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</p:txBody>
      </p:sp>
    </p:spTree>
    <p:extLst>
      <p:ext uri="{BB962C8B-B14F-4D97-AF65-F5344CB8AC3E}">
        <p14:creationId xmlns:p14="http://schemas.microsoft.com/office/powerpoint/2010/main" val="84650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5301" y="1532415"/>
            <a:ext cx="10296000" cy="4459190"/>
          </a:xfrm>
        </p:spPr>
        <p:txBody>
          <a:bodyPr numCol="2" spcCol="360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lvl="0"/>
            <a:r>
              <a:rPr lang="en-AU" noProof="0" dirty="0"/>
              <a:t>If you keep adding bullet points, your text will automatically flow across two columns.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486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301" y="1532415"/>
            <a:ext cx="10296000" cy="4459189"/>
          </a:xfrm>
        </p:spPr>
        <p:txBody>
          <a:bodyPr numCol="3" spcCol="360000"/>
          <a:lstStyle>
            <a:lvl1pPr>
              <a:defRPr sz="2800" b="0" i="0">
                <a:latin typeface="Helvetica" pitchFamily="2" charset="0"/>
              </a:defRPr>
            </a:lvl1pPr>
            <a:lvl2pPr>
              <a:defRPr sz="2800" b="0" i="0">
                <a:latin typeface="Helvetica" pitchFamily="2" charset="0"/>
              </a:defRPr>
            </a:lvl2pPr>
            <a:lvl3pPr>
              <a:defRPr sz="2800" b="0" i="0">
                <a:latin typeface="Helvetica" pitchFamily="2" charset="0"/>
              </a:defRPr>
            </a:lvl3pPr>
            <a:lvl4pPr>
              <a:defRPr sz="2800" b="0" i="0">
                <a:latin typeface="Helvetica" pitchFamily="2" charset="0"/>
              </a:defRPr>
            </a:lvl4pPr>
            <a:lvl5pPr>
              <a:defRPr sz="2800" b="0" i="0">
                <a:latin typeface="Helvetica" pitchFamily="2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334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204000" cy="6857998"/>
          </a:xfrm>
          <a:solidFill>
            <a:schemeClr val="bg1">
              <a:lumMod val="85000"/>
            </a:schemeClr>
          </a:solidFill>
        </p:spPr>
        <p:txBody>
          <a:bodyPr lIns="360000" tIns="360000" rIns="360000" bIns="360000">
            <a:norm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73" name="Subtitle 72">
            <a:extLst>
              <a:ext uri="{FF2B5EF4-FFF2-40B4-BE49-F238E27FC236}">
                <a16:creationId xmlns:a16="http://schemas.microsoft.com/office/drawing/2014/main" id="{2993D1DC-23D0-40CA-BA80-0CCA239AC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0"/>
            <a:ext cx="5910258" cy="6869505"/>
          </a:xfrm>
          <a:custGeom>
            <a:avLst/>
            <a:gdLst>
              <a:gd name="connsiteX0" fmla="*/ 0 w 5729283"/>
              <a:gd name="connsiteY0" fmla="*/ 0 h 6857998"/>
              <a:gd name="connsiteX1" fmla="*/ 4311112 w 5729283"/>
              <a:gd name="connsiteY1" fmla="*/ 0 h 6857998"/>
              <a:gd name="connsiteX2" fmla="*/ 5729283 w 5729283"/>
              <a:gd name="connsiteY2" fmla="*/ 5316930 h 6857998"/>
              <a:gd name="connsiteX3" fmla="*/ 0 w 5729283"/>
              <a:gd name="connsiteY3" fmla="*/ 6857998 h 6857998"/>
              <a:gd name="connsiteX0" fmla="*/ 0 w 5910258"/>
              <a:gd name="connsiteY0" fmla="*/ 0 h 6869505"/>
              <a:gd name="connsiteX1" fmla="*/ 4311112 w 5910258"/>
              <a:gd name="connsiteY1" fmla="*/ 0 h 6869505"/>
              <a:gd name="connsiteX2" fmla="*/ 5910258 w 5910258"/>
              <a:gd name="connsiteY2" fmla="*/ 6869505 h 6869505"/>
              <a:gd name="connsiteX3" fmla="*/ 0 w 5910258"/>
              <a:gd name="connsiteY3" fmla="*/ 6857998 h 6869505"/>
              <a:gd name="connsiteX4" fmla="*/ 0 w 5910258"/>
              <a:gd name="connsiteY4" fmla="*/ 0 h 68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0258" h="6869505">
                <a:moveTo>
                  <a:pt x="0" y="0"/>
                </a:moveTo>
                <a:lnTo>
                  <a:pt x="4311112" y="0"/>
                </a:lnTo>
                <a:lnTo>
                  <a:pt x="5910258" y="6869505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 lIns="576000" tIns="2484000" rIns="1404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 i="0">
                <a:solidFill>
                  <a:srgbClr val="229CD0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4397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6538648" cy="6857998"/>
          </a:xfrm>
          <a:solidFill>
            <a:schemeClr val="bg1">
              <a:lumMod val="85000"/>
            </a:schemeClr>
          </a:solidFill>
        </p:spPr>
        <p:txBody>
          <a:bodyPr lIns="360000" tIns="360000" rIns="720000" bIns="360000">
            <a:norm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AU" noProof="0" dirty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BB3B2C9-CFDB-4AF2-BE63-E2AF8B0E750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814888" y="0"/>
            <a:ext cx="738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EF96-63A5-4D4A-9682-3643FC1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768AD39D-5774-4D47-839D-1B36BB540E3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262967" y="1167579"/>
            <a:ext cx="4549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342C053-5A99-403F-B0F2-E86B39C4B7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0132" y="-1564617"/>
            <a:ext cx="10290288" cy="10287762"/>
          </a:xfrm>
          <a:prstGeom prst="ellipse">
            <a:avLst/>
          </a:prstGeom>
          <a:solidFill>
            <a:srgbClr val="229CD0"/>
          </a:solidFill>
        </p:spPr>
        <p:txBody>
          <a:bodyPr vert="horz" wrap="square" lIns="720000" tIns="720000" rIns="2520000" bIns="720000" anchor="ctr" anchorCtr="1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 i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745802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59" y="433469"/>
            <a:ext cx="4829371" cy="57390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0ED71-D102-4A47-8D49-527E513DAA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974CE-5775-4767-8B2D-E006DC5555F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18/5/22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7E5B4-99B2-4696-8ED1-B7AB1747A2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63294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70"/>
            <a:ext cx="4829370" cy="27897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8" name="Picture Placeholder 8">
            <a:extLst>
              <a:ext uri="{FF2B5EF4-FFF2-40B4-BE49-F238E27FC236}">
                <a16:creationId xmlns:a16="http://schemas.microsoft.com/office/drawing/2014/main" id="{7F567229-93F4-4028-9012-070DD0F840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EFDF54-79BF-4A62-9A89-30BB4DEA2C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 dirty="0"/>
              <a:t>Slide Title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36EA4-84ED-4506-A242-5F0C906222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72EC5-4F70-48F3-89D4-91D2D67BE51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18/5/22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718A-D70B-4A4B-A26A-0BF5E34D00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4133165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A85445C-DF4B-4BAF-BA3E-2C7E13C696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65648" y="433469"/>
            <a:ext cx="2292882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15146-2554-48EE-B19F-EB08682D4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 dirty="0"/>
              <a:t>Slide Title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FBC23-2E1D-42B9-B06F-441D2E530D6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B8C37-F6A7-408B-AED7-05A293BD9B5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18/5/22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7EB9A-C91F-4B28-8363-238C69D8FF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340252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E0A0B3FD-4538-4369-83B6-70C4DFCECF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2A43BD1-0F4A-4FE6-96C0-15FBFE85BD1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6458" y="433469"/>
            <a:ext cx="2302072" cy="133183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A4A79D4-E349-4EBC-AEB1-516796BF6A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6458" y="1953366"/>
            <a:ext cx="2302072" cy="127350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543F44-FB67-4998-BE74-154B2E107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 dirty="0"/>
              <a:t>Slide Title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DDF1-862D-4D1D-A8F8-0AA91E60F7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5DF14-2515-429C-B3CC-7063B560D420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18/5/22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23CC6-05EA-4B5E-8619-45B5D426CFF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75262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0" y="0"/>
            <a:ext cx="12204001" cy="685800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6319" y="-2723322"/>
            <a:ext cx="12304644" cy="12304644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1173586" y="-1510748"/>
            <a:ext cx="9879496" cy="9879496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39">
            <a:extLst>
              <a:ext uri="{FF2B5EF4-FFF2-40B4-BE49-F238E27FC236}">
                <a16:creationId xmlns:a16="http://schemas.microsoft.com/office/drawing/2014/main" id="{0D4899FF-79AC-094D-9C1E-F9DE596E73D1}"/>
              </a:ext>
            </a:extLst>
          </p:cNvPr>
          <p:cNvSpPr txBox="1">
            <a:spLocks/>
          </p:cNvSpPr>
          <p:nvPr userDrawn="1"/>
        </p:nvSpPr>
        <p:spPr>
          <a:xfrm>
            <a:off x="432815" y="2166902"/>
            <a:ext cx="11338369" cy="252419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vert="horz" wrap="square" lIns="90000" tIns="90000" rIns="9000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1" i="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9pPr>
          </a:lstStyle>
          <a:p>
            <a:r>
              <a:rPr lang="en-AU" dirty="0"/>
              <a:t>Acknowledgement</a:t>
            </a:r>
          </a:p>
          <a:p>
            <a:r>
              <a:rPr lang="en-AU" dirty="0"/>
              <a:t>Of Country </a:t>
            </a:r>
          </a:p>
        </p:txBody>
      </p:sp>
    </p:spTree>
    <p:extLst>
      <p:ext uri="{BB962C8B-B14F-4D97-AF65-F5344CB8AC3E}">
        <p14:creationId xmlns:p14="http://schemas.microsoft.com/office/powerpoint/2010/main" val="678094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49F30-B44D-43F1-B0D5-603E1F271B81}"/>
              </a:ext>
            </a:extLst>
          </p:cNvPr>
          <p:cNvSpPr/>
          <p:nvPr userDrawn="1"/>
        </p:nvSpPr>
        <p:spPr>
          <a:xfrm>
            <a:off x="10839546" y="101089"/>
            <a:ext cx="1245238" cy="1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470" y="433470"/>
            <a:ext cx="11325062" cy="5991061"/>
          </a:xfrm>
          <a:solidFill>
            <a:schemeClr val="bg1">
              <a:lumMod val="85000"/>
            </a:schemeClr>
          </a:solidFill>
        </p:spPr>
        <p:txBody>
          <a:bodyPr lIns="936000" tIns="180000" rIns="180000" bIns="180000">
            <a:normAutofit/>
          </a:bodyPr>
          <a:lstStyle>
            <a:lvl1pPr algn="l"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29" name="Text Placeholder 140">
            <a:extLst>
              <a:ext uri="{FF2B5EF4-FFF2-40B4-BE49-F238E27FC236}">
                <a16:creationId xmlns:a16="http://schemas.microsoft.com/office/drawing/2014/main" id="{74E4AFED-1C0E-4349-B4D8-561973586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3784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None/>
              <a:defRPr sz="2000" b="0">
                <a:solidFill>
                  <a:schemeClr val="bg1"/>
                </a:solidFill>
              </a:defRPr>
            </a:lvl3pPr>
            <a:lvl4pPr>
              <a:defRPr sz="2000" b="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 b="0">
                <a:solidFill>
                  <a:schemeClr val="bg1"/>
                </a:solidFill>
              </a:defRPr>
            </a:lvl6pPr>
            <a:lvl7pPr>
              <a:defRPr sz="2000" b="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Use this for dark images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131" name="Text Placeholder 140">
            <a:extLst>
              <a:ext uri="{FF2B5EF4-FFF2-40B4-BE49-F238E27FC236}">
                <a16:creationId xmlns:a16="http://schemas.microsoft.com/office/drawing/2014/main" id="{3990CB9E-67EF-4DD1-AF68-044AF2AC02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5656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sz="2000">
                <a:solidFill>
                  <a:schemeClr val="tx2"/>
                </a:solidFill>
              </a:defRPr>
            </a:lvl2pPr>
            <a:lvl3pPr marL="0" indent="0">
              <a:buNone/>
              <a:defRPr sz="2000" b="0">
                <a:solidFill>
                  <a:schemeClr val="tx2"/>
                </a:solidFill>
              </a:defRPr>
            </a:lvl3pPr>
            <a:lvl4pPr>
              <a:defRPr sz="2000" b="0">
                <a:solidFill>
                  <a:schemeClr val="tx2"/>
                </a:solidFill>
              </a:defRPr>
            </a:lvl4pPr>
            <a:lvl5pPr>
              <a:defRPr sz="2000" b="0">
                <a:solidFill>
                  <a:schemeClr val="tx2"/>
                </a:solidFill>
              </a:defRPr>
            </a:lvl5pPr>
            <a:lvl6pPr>
              <a:defRPr sz="2000" b="0">
                <a:solidFill>
                  <a:schemeClr val="tx2"/>
                </a:solidFill>
              </a:defRPr>
            </a:lvl6pPr>
            <a:lvl7pPr>
              <a:defRPr sz="2000" b="0">
                <a:solidFill>
                  <a:schemeClr val="tx2"/>
                </a:solidFill>
              </a:defRPr>
            </a:lvl7pPr>
            <a:lvl8pPr>
              <a:defRPr sz="2000">
                <a:solidFill>
                  <a:schemeClr val="tx2"/>
                </a:solidFill>
              </a:defRPr>
            </a:lvl8pPr>
            <a:lvl9pPr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Use this for light images</a:t>
            </a:r>
            <a:br>
              <a:rPr lang="en-AU" noProof="0" dirty="0"/>
            </a:br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24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5510785"/>
            <a:ext cx="12204001" cy="1347216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306" y="457200"/>
            <a:ext cx="11408408" cy="1002662"/>
          </a:xfrm>
        </p:spPr>
        <p:txBody>
          <a:bodyPr anchor="t" anchorCtr="0">
            <a:normAutofit/>
          </a:bodyPr>
          <a:lstStyle>
            <a:lvl1pPr algn="ctr">
              <a:defRPr sz="5400" b="1" i="0" baseline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Contents/Outline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1459862"/>
            <a:ext cx="9620620" cy="3747138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  <a:p>
            <a:pPr lvl="0"/>
            <a:r>
              <a:rPr lang="en-AU" noProof="0" dirty="0"/>
              <a:t>Sixth item in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D88E30-3E32-264B-AC25-FC52699C4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5746750"/>
            <a:ext cx="9717088" cy="874713"/>
          </a:xfrm>
        </p:spPr>
        <p:txBody>
          <a:bodyPr anchor="ctr"/>
          <a:lstStyle>
            <a:lvl1pPr algn="l">
              <a:defRPr sz="2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b="1" i="0" dirty="0">
                <a:latin typeface="Helvetica" pitchFamily="2" charset="0"/>
              </a:rPr>
              <a:t>Resources: </a:t>
            </a:r>
            <a:r>
              <a:rPr lang="en-US" b="1" i="0" dirty="0" err="1">
                <a:latin typeface="Helvetica" pitchFamily="2" charset="0"/>
              </a:rPr>
              <a:t>www.rlc.org.au</a:t>
            </a:r>
            <a:r>
              <a:rPr lang="en-US" b="1" i="0" dirty="0">
                <a:latin typeface="Helvetica" pitchFamily="2" charset="0"/>
              </a:rPr>
              <a:t>/training/resources/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7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8999537" cy="240646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1" i="0" baseline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5443537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1" i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 with image</a:t>
            </a:r>
          </a:p>
        </p:txBody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7FEBB377-447E-4F52-87D8-8001155A75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3315" y="1118613"/>
            <a:ext cx="4620771" cy="462077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360000" rIns="360000" bIns="360000" anchor="ctr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91357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1" i="0" baseline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Numbered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1" i="0" baseline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Basic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Pct val="125000"/>
              <a:buFont typeface="Arial" charset="0"/>
              <a:buNone/>
              <a:tabLst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673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en-AU" noProof="0" dirty="0"/>
              <a:t>First level bullet </a:t>
            </a:r>
          </a:p>
          <a:p>
            <a:pPr lvl="2"/>
            <a:r>
              <a:rPr lang="en-AU" noProof="0" dirty="0"/>
              <a:t>Second level bullet point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6583" y="1482436"/>
            <a:ext cx="10627956" cy="4835237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 marL="0" indent="-342900"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432000" indent="-324000">
              <a:spcBef>
                <a:spcPts val="1000"/>
              </a:spcBef>
              <a:spcAft>
                <a:spcPts val="1200"/>
              </a:spcAft>
              <a:defRPr sz="32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0">
              <a:spcAft>
                <a:spcPts val="1200"/>
              </a:spcAft>
              <a:defRPr sz="18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0">
              <a:spcAft>
                <a:spcPts val="1200"/>
              </a:spcAft>
              <a:defRPr sz="16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text. There are five type style levels. To access the type styles, click on the text and press the ‘Increase / Decrease List Level’ buttons in the Paragraph section of the Home ribbon.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Edit Master text style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06583" y="445866"/>
            <a:ext cx="10627956" cy="887360"/>
          </a:xfrm>
        </p:spPr>
        <p:txBody>
          <a:bodyPr anchor="t" anchorCtr="0">
            <a:normAutofit/>
          </a:bodyPr>
          <a:lstStyle>
            <a:lvl1pPr algn="ctr">
              <a:defRPr>
                <a:solidFill>
                  <a:srgbClr val="229CD0"/>
                </a:solidFill>
              </a:defRPr>
            </a:lvl1pPr>
          </a:lstStyle>
          <a:p>
            <a:r>
              <a:rPr lang="en-US" dirty="0"/>
              <a:t>Basic Slide</a:t>
            </a:r>
          </a:p>
        </p:txBody>
      </p:sp>
    </p:spTree>
    <p:extLst>
      <p:ext uri="{BB962C8B-B14F-4D97-AF65-F5344CB8AC3E}">
        <p14:creationId xmlns:p14="http://schemas.microsoft.com/office/powerpoint/2010/main" val="283428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9561C-11B4-4CC4-B271-3E59C981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01" y="445866"/>
            <a:ext cx="10296000" cy="887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81F4D-4B89-424A-BC66-199E1E66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301" y="1557815"/>
            <a:ext cx="10300501" cy="437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83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67" r:id="rId2"/>
    <p:sldLayoutId id="2147483771" r:id="rId3"/>
    <p:sldLayoutId id="2147483772" r:id="rId4"/>
    <p:sldLayoutId id="2147483773" r:id="rId5"/>
    <p:sldLayoutId id="2147483656" r:id="rId6"/>
    <p:sldLayoutId id="2147483776" r:id="rId7"/>
    <p:sldLayoutId id="2147483777" r:id="rId8"/>
    <p:sldLayoutId id="2147483667" r:id="rId9"/>
    <p:sldLayoutId id="2147483780" r:id="rId10"/>
    <p:sldLayoutId id="2147483781" r:id="rId11"/>
    <p:sldLayoutId id="2147483779" r:id="rId12"/>
    <p:sldLayoutId id="2147483782" r:id="rId13"/>
    <p:sldLayoutId id="2147483783" r:id="rId14"/>
    <p:sldLayoutId id="2147483676" r:id="rId15"/>
    <p:sldLayoutId id="2147483784" r:id="rId16"/>
    <p:sldLayoutId id="2147483786" r:id="rId17"/>
    <p:sldLayoutId id="2147483785" r:id="rId18"/>
    <p:sldLayoutId id="2147483774" r:id="rId19"/>
    <p:sldLayoutId id="2147483775" r:id="rId20"/>
    <p:sldLayoutId id="2147483713" r:id="rId21"/>
    <p:sldLayoutId id="2147483668" r:id="rId22"/>
    <p:sldLayoutId id="2147483669" r:id="rId23"/>
    <p:sldLayoutId id="2147483663" r:id="rId24"/>
    <p:sldLayoutId id="2147483649" r:id="rId25"/>
    <p:sldLayoutId id="2147483670" r:id="rId26"/>
    <p:sldLayoutId id="2147483672" r:id="rId27"/>
    <p:sldLayoutId id="2147483673" r:id="rId28"/>
    <p:sldLayoutId id="2147483674" r:id="rId29"/>
    <p:sldLayoutId id="2147483675" r:id="rId3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229CD0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2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charset="0"/>
        <a:buChar char="•"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i="0" kern="1200">
          <a:solidFill>
            <a:schemeClr val="tx2"/>
          </a:solidFill>
          <a:latin typeface="Helvetica" charset="0"/>
          <a:ea typeface="Helvetica" charset="0"/>
          <a:cs typeface="Helvetica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hyperlink" Target="https://rlc.org.au/training/resources/housi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ants.org.a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lc.org.au/training/resources/hous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31DBEED-DD08-EF44-8C8D-81F1056BB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7200" dirty="0"/>
              <a:t>Money Matters in     Social Housing</a:t>
            </a:r>
          </a:p>
          <a:p>
            <a:endParaRPr lang="en-AU" sz="7200" dirty="0"/>
          </a:p>
          <a:p>
            <a:r>
              <a:rPr lang="en-AU" sz="4400" b="0" dirty="0"/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28975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4581" y="94877"/>
            <a:ext cx="10627956" cy="152085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303030"/>
                </a:solidFill>
              </a:rPr>
              <a:t>Rent Assessment / Subsidy Review</a:t>
            </a:r>
            <a:endParaRPr lang="en-US" sz="4800" b="0" dirty="0">
              <a:solidFill>
                <a:srgbClr val="30303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965D06-445C-B246-930E-B1003BF1B017}"/>
              </a:ext>
            </a:extLst>
          </p:cNvPr>
          <p:cNvGrpSpPr/>
          <p:nvPr/>
        </p:nvGrpSpPr>
        <p:grpSpPr>
          <a:xfrm>
            <a:off x="803130" y="1615736"/>
            <a:ext cx="9743014" cy="4319861"/>
            <a:chOff x="443754" y="1896533"/>
            <a:chExt cx="9743014" cy="4319861"/>
          </a:xfrm>
        </p:grpSpPr>
        <p:sp>
          <p:nvSpPr>
            <p:cNvPr id="5" name="Process 4"/>
            <p:cNvSpPr/>
            <p:nvPr/>
          </p:nvSpPr>
          <p:spPr>
            <a:xfrm>
              <a:off x="7044267" y="1896533"/>
              <a:ext cx="3142501" cy="1727200"/>
            </a:xfrm>
            <a:prstGeom prst="flowChartProcess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Apply a percentage </a:t>
              </a:r>
              <a:br>
                <a:rPr lang="en-US" sz="2400" dirty="0">
                  <a:solidFill>
                    <a:schemeClr val="bg2"/>
                  </a:solidFill>
                </a:rPr>
              </a:br>
              <a:r>
                <a:rPr lang="en-US" sz="2400" dirty="0">
                  <a:solidFill>
                    <a:schemeClr val="bg2"/>
                  </a:solidFill>
                </a:rPr>
                <a:t>to each part </a:t>
              </a:r>
              <a:br>
                <a:rPr lang="en-US" sz="2400" dirty="0">
                  <a:solidFill>
                    <a:schemeClr val="bg2"/>
                  </a:solidFill>
                </a:rPr>
              </a:br>
              <a:r>
                <a:rPr lang="en-US" sz="2400" dirty="0">
                  <a:solidFill>
                    <a:schemeClr val="bg2"/>
                  </a:solidFill>
                </a:rPr>
                <a:t>(commonly 25-30%)</a:t>
              </a:r>
            </a:p>
          </p:txBody>
        </p:sp>
        <p:sp>
          <p:nvSpPr>
            <p:cNvPr id="3" name="Process 2"/>
            <p:cNvSpPr/>
            <p:nvPr/>
          </p:nvSpPr>
          <p:spPr>
            <a:xfrm>
              <a:off x="443754" y="1930400"/>
              <a:ext cx="3446990" cy="1727200"/>
            </a:xfrm>
            <a:prstGeom prst="flowChartProcess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2"/>
                  </a:solidFill>
                </a:rPr>
                <a:t>Assessable</a:t>
              </a:r>
              <a:r>
                <a:rPr lang="en-US" sz="2400" dirty="0">
                  <a:solidFill>
                    <a:schemeClr val="bg2"/>
                  </a:solidFill>
                </a:rPr>
                <a:t> </a:t>
              </a:r>
              <a:br>
                <a:rPr lang="en-US" sz="2400" dirty="0">
                  <a:solidFill>
                    <a:schemeClr val="bg2"/>
                  </a:solidFill>
                </a:rPr>
              </a:br>
              <a:r>
                <a:rPr lang="en-US" sz="2400" dirty="0">
                  <a:solidFill>
                    <a:schemeClr val="bg2"/>
                  </a:solidFill>
                </a:rPr>
                <a:t>weekly income of </a:t>
              </a:r>
              <a:br>
                <a:rPr lang="en-US" sz="2400" dirty="0">
                  <a:solidFill>
                    <a:schemeClr val="bg2"/>
                  </a:solidFill>
                </a:rPr>
              </a:br>
              <a:r>
                <a:rPr lang="en-US" sz="2400" dirty="0">
                  <a:solidFill>
                    <a:schemeClr val="bg2"/>
                  </a:solidFill>
                </a:rPr>
                <a:t>each household member over 18 years old</a:t>
              </a:r>
            </a:p>
          </p:txBody>
        </p:sp>
        <p:sp>
          <p:nvSpPr>
            <p:cNvPr id="6" name="Equal 5"/>
            <p:cNvSpPr/>
            <p:nvPr/>
          </p:nvSpPr>
          <p:spPr>
            <a:xfrm>
              <a:off x="4795622" y="4761994"/>
              <a:ext cx="1438835" cy="1454400"/>
            </a:xfrm>
            <a:prstGeom prst="mathEqual">
              <a:avLst/>
            </a:prstGeom>
            <a:solidFill>
              <a:schemeClr val="bg2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Process 6"/>
            <p:cNvSpPr/>
            <p:nvPr/>
          </p:nvSpPr>
          <p:spPr>
            <a:xfrm>
              <a:off x="7044267" y="4857955"/>
              <a:ext cx="3142501" cy="1303867"/>
            </a:xfrm>
            <a:prstGeom prst="flowChartProcess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Tenant’s Rent</a:t>
              </a:r>
            </a:p>
          </p:txBody>
        </p:sp>
        <p:sp>
          <p:nvSpPr>
            <p:cNvPr id="2" name="Multiply 1">
              <a:extLst>
                <a:ext uri="{FF2B5EF4-FFF2-40B4-BE49-F238E27FC236}">
                  <a16:creationId xmlns:a16="http://schemas.microsoft.com/office/drawing/2014/main" id="{57FB55C2-3CFE-1D44-AFE4-41918BEB2C73}"/>
                </a:ext>
              </a:extLst>
            </p:cNvPr>
            <p:cNvSpPr/>
            <p:nvPr/>
          </p:nvSpPr>
          <p:spPr>
            <a:xfrm>
              <a:off x="4748088" y="2197399"/>
              <a:ext cx="1438835" cy="1193201"/>
            </a:xfrm>
            <a:prstGeom prst="mathMultiply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Plus Sign 10">
            <a:extLst>
              <a:ext uri="{FF2B5EF4-FFF2-40B4-BE49-F238E27FC236}">
                <a16:creationId xmlns:a16="http://schemas.microsoft.com/office/drawing/2014/main" id="{95C23F00-C1A9-4E89-8F53-46434967E232}"/>
              </a:ext>
            </a:extLst>
          </p:cNvPr>
          <p:cNvSpPr/>
          <p:nvPr/>
        </p:nvSpPr>
        <p:spPr>
          <a:xfrm>
            <a:off x="84770" y="4661840"/>
            <a:ext cx="1056813" cy="1093113"/>
          </a:xfrm>
          <a:prstGeom prst="mathPlus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5D16A3-D2FA-4D4D-A747-0CF809AD9735}"/>
              </a:ext>
            </a:extLst>
          </p:cNvPr>
          <p:cNvSpPr/>
          <p:nvPr/>
        </p:nvSpPr>
        <p:spPr>
          <a:xfrm>
            <a:off x="1422987" y="4572484"/>
            <a:ext cx="2827133" cy="1293184"/>
          </a:xfrm>
          <a:prstGeom prst="rect">
            <a:avLst/>
          </a:prstGeom>
          <a:solidFill>
            <a:srgbClr val="229D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 Commonwealth Rent Assistance</a:t>
            </a:r>
          </a:p>
          <a:p>
            <a:pPr algn="ctr"/>
            <a:r>
              <a:rPr lang="en-AU" sz="1600"/>
              <a:t>(AHO and community housing only – </a:t>
            </a:r>
            <a:r>
              <a:rPr lang="en-AU" sz="1600" b="1"/>
              <a:t>not</a:t>
            </a:r>
            <a:r>
              <a:rPr lang="en-AU" sz="1600"/>
              <a:t> DCJ Housing)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446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1750" y="465960"/>
            <a:ext cx="11660250" cy="7251185"/>
            <a:chOff x="531750" y="465960"/>
            <a:chExt cx="11660250" cy="7251185"/>
          </a:xfrm>
        </p:grpSpPr>
        <p:pic>
          <p:nvPicPr>
            <p:cNvPr id="3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750" y="465960"/>
              <a:ext cx="5931043" cy="576310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6064" y="3076415"/>
              <a:ext cx="7155936" cy="464073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68886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0362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  <a:alpha val="57000"/>
            </a:schemeClr>
          </a:solidFill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189725" y="2641944"/>
            <a:ext cx="5766769" cy="348811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2">
                    <a:lumMod val="85000"/>
                  </a:schemeClr>
                </a:solidFill>
              </a:rPr>
              <a:t>Percentage</a:t>
            </a:r>
            <a:br>
              <a:rPr lang="en-US" sz="2400" dirty="0">
                <a:solidFill>
                  <a:schemeClr val="bg2">
                    <a:lumMod val="85000"/>
                  </a:schemeClr>
                </a:solidFill>
              </a:rPr>
            </a:br>
            <a:endParaRPr lang="en-US" sz="2400" dirty="0">
              <a:solidFill>
                <a:schemeClr val="bg2">
                  <a:lumMod val="8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2">
                    <a:lumMod val="85000"/>
                  </a:schemeClr>
                </a:solidFill>
              </a:rPr>
              <a:t>Or</a:t>
            </a:r>
            <a:br>
              <a:rPr lang="en-US" sz="2400" dirty="0">
                <a:solidFill>
                  <a:schemeClr val="bg2">
                    <a:lumMod val="85000"/>
                  </a:schemeClr>
                </a:solidFill>
              </a:rPr>
            </a:br>
            <a:endParaRPr lang="en-US" sz="2400" dirty="0">
              <a:solidFill>
                <a:schemeClr val="bg2">
                  <a:lumMod val="8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2">
                    <a:lumMod val="85000"/>
                  </a:schemeClr>
                </a:solidFill>
              </a:rPr>
              <a:t>Actual usage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2241" y="547326"/>
            <a:ext cx="4506462" cy="8309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Helvetica"/>
                <a:cs typeface="Helvetica"/>
              </a:rPr>
              <a:t>Water Charges</a:t>
            </a:r>
          </a:p>
        </p:txBody>
      </p:sp>
    </p:spTree>
    <p:extLst>
      <p:ext uri="{BB962C8B-B14F-4D97-AF65-F5344CB8AC3E}">
        <p14:creationId xmlns:p14="http://schemas.microsoft.com/office/powerpoint/2010/main" val="280680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mm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1895">
            <a:off x="9441051" y="743170"/>
            <a:ext cx="2899626" cy="1616347"/>
          </a:xfrm>
          <a:prstGeom prst="rect">
            <a:avLst/>
          </a:prstGeom>
          <a:effectLst/>
          <a:scene3d>
            <a:camera prst="perspectiveContrastingRigh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57" y="738609"/>
            <a:ext cx="11408408" cy="111790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303030"/>
                </a:solidFill>
              </a:rPr>
              <a:t>Tenant repair costs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1399" y="1748940"/>
            <a:ext cx="10482729" cy="439786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Property damage caused by the tenant or a guest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Only if tenant accepts the damage, or it’s proven in the NSW Civil and Administrative Tribunal (NCAT)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Some exceptions: Fair wear &amp; tear, criminal damage, damage caused through domestic or family violence</a:t>
            </a:r>
          </a:p>
        </p:txBody>
      </p:sp>
    </p:spTree>
    <p:extLst>
      <p:ext uri="{BB962C8B-B14F-4D97-AF65-F5344CB8AC3E}">
        <p14:creationId xmlns:p14="http://schemas.microsoft.com/office/powerpoint/2010/main" val="12886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8983" y="4101353"/>
            <a:ext cx="10293926" cy="2271738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303030"/>
                </a:solidFill>
              </a:rPr>
              <a:t>Debts after a tenancy ends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40308" y="4215540"/>
            <a:ext cx="8931275" cy="2123834"/>
            <a:chOff x="87313" y="4418280"/>
            <a:chExt cx="8931275" cy="1497013"/>
          </a:xfrm>
        </p:grpSpPr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87313" y="4418280"/>
              <a:ext cx="1997075" cy="149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17AB18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n-US" sz="2500" b="1" dirty="0">
                <a:cs typeface="Trebuchet MS" charset="0"/>
              </a:endParaRPr>
            </a:p>
            <a:p>
              <a:pPr algn="ctr">
                <a:defRPr/>
              </a:pPr>
              <a:r>
                <a:rPr lang="en-US" sz="2400" b="1" dirty="0">
                  <a:solidFill>
                    <a:srgbClr val="000000"/>
                  </a:solidFill>
                  <a:cs typeface="Trebuchet MS" charset="0"/>
                </a:rPr>
                <a:t>Satisfactory</a:t>
              </a:r>
            </a:p>
            <a:p>
              <a:pPr algn="ctr">
                <a:defRPr/>
              </a:pPr>
              <a:endParaRPr lang="en-US" sz="2500" b="1" dirty="0">
                <a:cs typeface="Trebuchet MS" charset="0"/>
              </a:endParaRPr>
            </a:p>
          </p:txBody>
        </p:sp>
        <p:sp>
          <p:nvSpPr>
            <p:cNvPr id="6" name="AutoShape 4"/>
            <p:cNvSpPr>
              <a:spLocks/>
            </p:cNvSpPr>
            <p:nvPr/>
          </p:nvSpPr>
          <p:spPr bwMode="auto">
            <a:xfrm>
              <a:off x="2400300" y="4418280"/>
              <a:ext cx="1995488" cy="149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EE00"/>
            </a:solidFill>
            <a:ln w="25400" cap="flat" cmpd="sng">
              <a:solidFill>
                <a:srgbClr val="8C3A38"/>
              </a:solidFill>
              <a:prstDash val="solid"/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000000"/>
                  </a:solidFill>
                  <a:cs typeface="Trebuchet MS" charset="0"/>
                </a:rPr>
                <a:t>Less than satisfactory </a:t>
              </a:r>
            </a:p>
          </p:txBody>
        </p:sp>
        <p:sp>
          <p:nvSpPr>
            <p:cNvPr id="7" name="AutoShape 5"/>
            <p:cNvSpPr>
              <a:spLocks/>
            </p:cNvSpPr>
            <p:nvPr/>
          </p:nvSpPr>
          <p:spPr bwMode="auto">
            <a:xfrm>
              <a:off x="4711700" y="4418280"/>
              <a:ext cx="1995488" cy="149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98E05"/>
            </a:solidFill>
            <a:ln w="25400" cap="flat" cmpd="sng">
              <a:solidFill>
                <a:srgbClr val="8C3A38"/>
              </a:solidFill>
              <a:prstDash val="solid"/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000000"/>
                  </a:solidFill>
                  <a:cs typeface="Trebuchet MS" charset="0"/>
                </a:rPr>
                <a:t>Unsatisfactory</a:t>
              </a:r>
            </a:p>
          </p:txBody>
        </p:sp>
        <p:sp>
          <p:nvSpPr>
            <p:cNvPr id="8" name="AutoShape 6"/>
            <p:cNvSpPr>
              <a:spLocks/>
            </p:cNvSpPr>
            <p:nvPr/>
          </p:nvSpPr>
          <p:spPr bwMode="auto">
            <a:xfrm>
              <a:off x="7023100" y="4418280"/>
              <a:ext cx="1995488" cy="149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EE0A32"/>
            </a:solidFill>
            <a:ln w="25400" cap="flat" cmpd="sng">
              <a:solidFill>
                <a:srgbClr val="8C3A38"/>
              </a:solidFill>
              <a:prstDash val="solid"/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000000"/>
                  </a:solidFill>
                  <a:cs typeface="Trebuchet MS" charset="0"/>
                </a:rPr>
                <a:t>Ineligible</a:t>
              </a:r>
              <a:endParaRPr lang="en-US" sz="2400">
                <a:solidFill>
                  <a:srgbClr val="000000"/>
                </a:solidFill>
                <a:cs typeface="Trebuchet MS" charset="0"/>
              </a:endParaRPr>
            </a:p>
          </p:txBody>
        </p:sp>
      </p:grpSp>
      <p:sp>
        <p:nvSpPr>
          <p:cNvPr id="9" name="Text Placeholder 2"/>
          <p:cNvSpPr txBox="1">
            <a:spLocks/>
          </p:cNvSpPr>
          <p:nvPr/>
        </p:nvSpPr>
        <p:spPr>
          <a:xfrm>
            <a:off x="1041400" y="1748941"/>
            <a:ext cx="9976220" cy="23813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400" dirty="0"/>
              <a:t>Combined former debt account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Debt collection / legal action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Categorisation when tenant re-applies for housing:</a:t>
            </a:r>
          </a:p>
        </p:txBody>
      </p:sp>
    </p:spTree>
    <p:extLst>
      <p:ext uri="{BB962C8B-B14F-4D97-AF65-F5344CB8AC3E}">
        <p14:creationId xmlns:p14="http://schemas.microsoft.com/office/powerpoint/2010/main" val="43520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15</a:t>
            </a:fld>
            <a:endParaRPr lang="en-AU" noProof="0"/>
          </a:p>
        </p:txBody>
      </p:sp>
      <p:pic>
        <p:nvPicPr>
          <p:cNvPr id="13" name="Picture Placeholder 12" descr="rent arrears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3088" y="0"/>
            <a:ext cx="6538912" cy="6858000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1927071" y="-1367579"/>
            <a:ext cx="9898131" cy="10287762"/>
          </a:xfrm>
        </p:spPr>
        <p:txBody>
          <a:bodyPr/>
          <a:lstStyle/>
          <a:p>
            <a:r>
              <a:rPr lang="en-US" sz="5400" dirty="0"/>
              <a:t>2. Rent &amp; Water Arrears</a:t>
            </a:r>
          </a:p>
        </p:txBody>
      </p:sp>
    </p:spTree>
    <p:extLst>
      <p:ext uri="{BB962C8B-B14F-4D97-AF65-F5344CB8AC3E}">
        <p14:creationId xmlns:p14="http://schemas.microsoft.com/office/powerpoint/2010/main" val="305943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Rent &amp; water arrears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1400" y="1530010"/>
            <a:ext cx="9976220" cy="51090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Tenant’s rent or water remains unpaid for 14 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Termination notice (14 days)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NCAT (tribunal):</a:t>
            </a:r>
          </a:p>
          <a:p>
            <a:pPr marL="971550" lvl="1" indent="-514350"/>
            <a:r>
              <a:rPr lang="en-US" sz="2400" dirty="0"/>
              <a:t>termination and vacant possession</a:t>
            </a:r>
          </a:p>
          <a:p>
            <a:pPr marL="971550" lvl="1" indent="-514350"/>
            <a:r>
              <a:rPr lang="en-US" sz="2400" dirty="0"/>
              <a:t>specific performance order</a:t>
            </a:r>
          </a:p>
          <a:p>
            <a:pPr marL="971550" lvl="1" indent="-514350"/>
            <a:r>
              <a:rPr lang="en-US" sz="2400" dirty="0"/>
              <a:t>dismissed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Application for / enforcement of a warrant by the Sheriff</a:t>
            </a:r>
          </a:p>
        </p:txBody>
      </p:sp>
    </p:spTree>
    <p:extLst>
      <p:ext uri="{BB962C8B-B14F-4D97-AF65-F5344CB8AC3E}">
        <p14:creationId xmlns:p14="http://schemas.microsoft.com/office/powerpoint/2010/main" val="96289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Can the tenant pay-to-stay?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69" y="3429000"/>
            <a:ext cx="5139887" cy="2886075"/>
          </a:xfrm>
        </p:spPr>
        <p:txBody>
          <a:bodyPr/>
          <a:lstStyle/>
          <a:p>
            <a:r>
              <a:rPr lang="en-US" sz="2400" dirty="0"/>
              <a:t>Termination order or warrant issued has no effect if a tenant pays all the rent or charges owing before the warrant is enforced.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Termination process must stop.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475643" y="3432875"/>
            <a:ext cx="5139887" cy="2748851"/>
          </a:xfrm>
        </p:spPr>
        <p:txBody>
          <a:bodyPr/>
          <a:lstStyle/>
          <a:p>
            <a:r>
              <a:rPr lang="en-US" sz="2400" dirty="0"/>
              <a:t>A termination order stands even if the tenant pays all rent owing.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Sheriff can still enforce a warrant for possession.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5407A-8721-48B3-ACCA-069A4803FD49}"/>
              </a:ext>
            </a:extLst>
          </p:cNvPr>
          <p:cNvSpPr/>
          <p:nvPr/>
        </p:nvSpPr>
        <p:spPr>
          <a:xfrm>
            <a:off x="576468" y="1661964"/>
            <a:ext cx="5139887" cy="13514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No finding of frequent failure to pay rent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8E7CF-9E3C-4CBA-9A35-66E4CBEAE681}"/>
              </a:ext>
            </a:extLst>
          </p:cNvPr>
          <p:cNvSpPr/>
          <p:nvPr/>
        </p:nvSpPr>
        <p:spPr>
          <a:xfrm>
            <a:off x="6475644" y="1661964"/>
            <a:ext cx="5139887" cy="1351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Finding of frequently failed to pay rent</a:t>
            </a:r>
          </a:p>
        </p:txBody>
      </p:sp>
    </p:spTree>
    <p:extLst>
      <p:ext uri="{BB962C8B-B14F-4D97-AF65-F5344CB8AC3E}">
        <p14:creationId xmlns:p14="http://schemas.microsoft.com/office/powerpoint/2010/main" val="178846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3564" y="1714346"/>
            <a:ext cx="9804706" cy="4253836"/>
          </a:xfrm>
        </p:spPr>
        <p:txBody>
          <a:bodyPr>
            <a:normAutofit/>
          </a:bodyPr>
          <a:lstStyle/>
          <a:p>
            <a:r>
              <a:rPr lang="en-US" sz="2400" i="1" dirty="0"/>
              <a:t>“Whenever a tenant’s account goes into arrears, </a:t>
            </a:r>
            <a:br>
              <a:rPr lang="en-US" sz="2400" i="1" dirty="0"/>
            </a:br>
            <a:r>
              <a:rPr lang="en-US" sz="2400" i="1" dirty="0"/>
              <a:t>DCJ will work with the tenant to try to resolve the problem. </a:t>
            </a:r>
            <a:br>
              <a:rPr lang="en-US" sz="2400" i="1" dirty="0"/>
            </a:br>
            <a:br>
              <a:rPr lang="en-US" sz="2400" i="1" dirty="0"/>
            </a:br>
            <a:r>
              <a:rPr lang="en-US" sz="2400" i="1" dirty="0"/>
              <a:t>When deciding how to respond to a tenant’s account being in arrears, DCJ will consider the following factors: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2022" y="655195"/>
            <a:ext cx="10627956" cy="88736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303030"/>
                </a:solidFill>
              </a:rPr>
              <a:t>Management of arrears</a:t>
            </a:r>
          </a:p>
        </p:txBody>
      </p:sp>
      <p:pic>
        <p:nvPicPr>
          <p:cNvPr id="5" name="Picture 4" descr="spreadsheet.jpg">
            <a:extLst>
              <a:ext uri="{FF2B5EF4-FFF2-40B4-BE49-F238E27FC236}">
                <a16:creationId xmlns:a16="http://schemas.microsoft.com/office/drawing/2014/main" id="{0FE46240-4A67-7742-BBA6-6E2912154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99" y="655195"/>
            <a:ext cx="917929" cy="8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0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6582" y="1482436"/>
            <a:ext cx="10793159" cy="48352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The tenant’s payment 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The amount of time the tenant has been in arrears and the arrears amount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The reason the tenant is in arrears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The tenant’s capacity and willingness to repay the arrears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The need for involvement of support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Previous arrears patterns, including the steps that have been taken to resolve the problem.”</a:t>
            </a:r>
          </a:p>
          <a:p>
            <a:br>
              <a:rPr lang="en-US" sz="1900" dirty="0"/>
            </a:br>
            <a:r>
              <a:rPr lang="en-US" sz="1900" dirty="0"/>
              <a:t>- DCJ Housing Account Management Policy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6583" y="588435"/>
            <a:ext cx="10627956" cy="88736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303030"/>
                </a:solidFill>
              </a:rPr>
              <a:t>  Management of arrears (cont.)</a:t>
            </a:r>
          </a:p>
        </p:txBody>
      </p:sp>
      <p:pic>
        <p:nvPicPr>
          <p:cNvPr id="4" name="Picture 3" descr="spreadshee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18" y="581794"/>
            <a:ext cx="917929" cy="8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1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20" y="4299284"/>
            <a:ext cx="10360132" cy="665126"/>
          </a:xfrm>
        </p:spPr>
        <p:txBody>
          <a:bodyPr/>
          <a:lstStyle/>
          <a:p>
            <a:r>
              <a:rPr lang="en-US" dirty="0"/>
              <a:t>Leanne O’Reilly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Tenancy and Housing Law Advisor</a:t>
            </a:r>
          </a:p>
          <a:p>
            <a:r>
              <a:rPr lang="en-US" dirty="0" err="1"/>
              <a:t>Redfern</a:t>
            </a:r>
            <a:r>
              <a:rPr lang="en-US" dirty="0"/>
              <a:t> Legal Centre</a:t>
            </a:r>
          </a:p>
        </p:txBody>
      </p:sp>
      <p:pic>
        <p:nvPicPr>
          <p:cNvPr id="5" name="Picture 4" descr="Kimber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50" y="2037607"/>
            <a:ext cx="1270000" cy="1270000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E6F636E-902F-3E4B-8E82-96549766F63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816475" y="1398588"/>
            <a:ext cx="2709863" cy="2647950"/>
          </a:xfrm>
        </p:spPr>
      </p:pic>
    </p:spTree>
    <p:extLst>
      <p:ext uri="{BB962C8B-B14F-4D97-AF65-F5344CB8AC3E}">
        <p14:creationId xmlns:p14="http://schemas.microsoft.com/office/powerpoint/2010/main" val="4108185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6583" y="2185261"/>
            <a:ext cx="10627956" cy="4105277"/>
          </a:xfrm>
        </p:spPr>
        <p:txBody>
          <a:bodyPr>
            <a:normAutofit/>
          </a:bodyPr>
          <a:lstStyle/>
          <a:p>
            <a:r>
              <a:rPr lang="en-US" sz="2400" dirty="0"/>
              <a:t>DCJ Housing repayment proposal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Tenant to show what is manageable for them / their financial position:</a:t>
            </a:r>
          </a:p>
          <a:p>
            <a:pPr marL="889200" lvl="2" indent="-457200"/>
            <a:r>
              <a:rPr lang="en-US" sz="2400" dirty="0"/>
              <a:t>Statement of financial position and/or budget</a:t>
            </a:r>
          </a:p>
          <a:p>
            <a:pPr marL="889200" lvl="2" indent="-457200"/>
            <a:r>
              <a:rPr lang="en-US" sz="2400" dirty="0"/>
              <a:t>Letters of support</a:t>
            </a:r>
          </a:p>
          <a:p>
            <a:pPr marL="889200" lvl="2" indent="-457200"/>
            <a:r>
              <a:rPr lang="en-US" sz="2400" dirty="0"/>
              <a:t>Evidence of other debts / repayments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4177" y="1277802"/>
            <a:ext cx="10627956" cy="88736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303030"/>
                </a:solidFill>
              </a:rPr>
              <a:t>Repayment Arrangements</a:t>
            </a:r>
          </a:p>
        </p:txBody>
      </p:sp>
      <p:pic>
        <p:nvPicPr>
          <p:cNvPr id="4" name="Picture 3" descr="spreadshee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20" y="1219325"/>
            <a:ext cx="983623" cy="9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30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0063" y="2292534"/>
            <a:ext cx="10167937" cy="2406466"/>
          </a:xfrm>
        </p:spPr>
        <p:txBody>
          <a:bodyPr/>
          <a:lstStyle/>
          <a:p>
            <a:r>
              <a:rPr lang="en-US" sz="5400" dirty="0"/>
              <a:t>3. Subsidy Cancellations</a:t>
            </a:r>
          </a:p>
        </p:txBody>
      </p:sp>
    </p:spTree>
    <p:extLst>
      <p:ext uri="{BB962C8B-B14F-4D97-AF65-F5344CB8AC3E}">
        <p14:creationId xmlns:p14="http://schemas.microsoft.com/office/powerpoint/2010/main" val="88529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3" y="955964"/>
            <a:ext cx="10627956" cy="480573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5306" y="631033"/>
            <a:ext cx="11408408" cy="1117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rgbClr val="229CD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4800" dirty="0">
                <a:solidFill>
                  <a:srgbClr val="303030"/>
                </a:solidFill>
              </a:rPr>
              <a:t>Subsidy Cancellations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40BF5-F583-D04D-88B8-B6D32388B794}"/>
              </a:ext>
            </a:extLst>
          </p:cNvPr>
          <p:cNvSpPr/>
          <p:nvPr/>
        </p:nvSpPr>
        <p:spPr>
          <a:xfrm>
            <a:off x="703426" y="2033549"/>
            <a:ext cx="10652168" cy="379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Eligibility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response to subsidy review request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Rent subsidy non-disclosure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Rent subsidy fraud</a:t>
            </a:r>
            <a:br>
              <a:rPr lang="en-US" sz="2800" b="1" dirty="0">
                <a:solidFill>
                  <a:srgbClr val="30303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800" b="1" dirty="0">
              <a:solidFill>
                <a:srgbClr val="30303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94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5306" y="631033"/>
            <a:ext cx="11408408" cy="1117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rgbClr val="229CD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4800" dirty="0">
                <a:solidFill>
                  <a:srgbClr val="303030"/>
                </a:solidFill>
              </a:rPr>
              <a:t>Rent Subsidy Non-Disclosure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40BF5-F583-D04D-88B8-B6D32388B794}"/>
              </a:ext>
            </a:extLst>
          </p:cNvPr>
          <p:cNvSpPr/>
          <p:nvPr/>
        </p:nvSpPr>
        <p:spPr>
          <a:xfrm>
            <a:off x="703426" y="1989763"/>
            <a:ext cx="10652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303030"/>
              </a:solidFill>
              <a:latin typeface="Helvetica" pitchFamily="2" charset="0"/>
            </a:endParaRPr>
          </a:p>
          <a:p>
            <a:pPr lvl="1"/>
            <a:r>
              <a:rPr lang="en-US" sz="2400" dirty="0">
                <a:solidFill>
                  <a:srgbClr val="303030"/>
                </a:solidFill>
                <a:latin typeface="Helvetica" pitchFamily="2" charset="0"/>
              </a:rPr>
              <a:t>Occurs when a tenant has failed to advise DCJ of any change to their household circumstances but </a:t>
            </a:r>
            <a:r>
              <a:rPr lang="en-US" sz="2400" b="1" u="sng" dirty="0">
                <a:solidFill>
                  <a:srgbClr val="303030"/>
                </a:solidFill>
                <a:latin typeface="Helvetica" pitchFamily="2" charset="0"/>
              </a:rPr>
              <a:t>has not </a:t>
            </a:r>
            <a:r>
              <a:rPr lang="en-US" sz="2400" dirty="0">
                <a:solidFill>
                  <a:srgbClr val="303030"/>
                </a:solidFill>
                <a:latin typeface="Helvetica" pitchFamily="2" charset="0"/>
              </a:rPr>
              <a:t>done so deliberately.</a:t>
            </a:r>
          </a:p>
          <a:p>
            <a:pPr lvl="1"/>
            <a:endParaRPr lang="en-US" sz="2400" i="1" dirty="0">
              <a:solidFill>
                <a:srgbClr val="303030"/>
              </a:solidFill>
              <a:latin typeface="Helvetica" pitchFamily="2" charset="0"/>
            </a:endParaRPr>
          </a:p>
          <a:p>
            <a:pPr lvl="1"/>
            <a:endParaRPr lang="en-US" sz="2800" i="1" dirty="0">
              <a:solidFill>
                <a:srgbClr val="303030"/>
              </a:solidFill>
              <a:latin typeface="Helvetica" pitchFamily="2" charset="0"/>
            </a:endParaRPr>
          </a:p>
          <a:p>
            <a:pPr lvl="1"/>
            <a:r>
              <a:rPr lang="en-US" sz="2000" dirty="0">
                <a:solidFill>
                  <a:srgbClr val="303030"/>
                </a:solidFill>
                <a:latin typeface="Helvetica" pitchFamily="2" charset="0"/>
              </a:rPr>
              <a:t>- DCJ Housing Rent Subsidy Non-Disclosure Policy </a:t>
            </a:r>
          </a:p>
          <a:p>
            <a:pPr lvl="1"/>
            <a:endParaRPr lang="en-US" sz="2400" dirty="0">
              <a:solidFill>
                <a:srgbClr val="30303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36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5306" y="631033"/>
            <a:ext cx="11408408" cy="1117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rgbClr val="229CD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4800" dirty="0">
                <a:solidFill>
                  <a:srgbClr val="303030"/>
                </a:solidFill>
              </a:rPr>
              <a:t>Rent Subsidy Fraud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40BF5-F583-D04D-88B8-B6D32388B794}"/>
              </a:ext>
            </a:extLst>
          </p:cNvPr>
          <p:cNvSpPr/>
          <p:nvPr/>
        </p:nvSpPr>
        <p:spPr>
          <a:xfrm>
            <a:off x="703426" y="1989763"/>
            <a:ext cx="106521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303030"/>
              </a:solidFill>
              <a:latin typeface="Helvetica" pitchFamily="2" charset="0"/>
            </a:endParaRPr>
          </a:p>
          <a:p>
            <a:pPr lvl="1"/>
            <a:r>
              <a:rPr lang="en-US" sz="2800" dirty="0">
                <a:solidFill>
                  <a:srgbClr val="303030"/>
                </a:solidFill>
                <a:latin typeface="Helvetica" pitchFamily="2" charset="0"/>
              </a:rPr>
              <a:t>Occurs when: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3030"/>
                </a:solidFill>
                <a:latin typeface="Helvetica" pitchFamily="2" charset="0"/>
              </a:rPr>
              <a:t>A tenant is aware of their obligation to advise DCJ of any change to their household circumstances; </a:t>
            </a:r>
            <a:br>
              <a:rPr lang="en-US" sz="2800" dirty="0">
                <a:solidFill>
                  <a:srgbClr val="303030"/>
                </a:solidFill>
                <a:latin typeface="Helvetica" pitchFamily="2" charset="0"/>
              </a:rPr>
            </a:br>
            <a:r>
              <a:rPr lang="en-US" sz="2800" b="1" u="sng" dirty="0">
                <a:solidFill>
                  <a:srgbClr val="303030"/>
                </a:solidFill>
                <a:latin typeface="Helvetica" pitchFamily="2" charset="0"/>
              </a:rPr>
              <a:t>and</a:t>
            </a:r>
            <a:endParaRPr lang="en-US" sz="2800" u="sng" dirty="0">
              <a:solidFill>
                <a:srgbClr val="303030"/>
              </a:solidFill>
              <a:latin typeface="Helvetica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3030"/>
                </a:solidFill>
                <a:latin typeface="Helvetica" pitchFamily="2" charset="0"/>
              </a:rPr>
              <a:t>Deliberately does not advise of the change. This can occur either by deliberate omission, or through a false, incomplete or misleading statement.</a:t>
            </a:r>
          </a:p>
          <a:p>
            <a:pPr lvl="1"/>
            <a:endParaRPr lang="en-US" sz="2400" dirty="0">
              <a:solidFill>
                <a:srgbClr val="303030"/>
              </a:solidFill>
              <a:latin typeface="Helvetica" pitchFamily="2" charset="0"/>
            </a:endParaRPr>
          </a:p>
          <a:p>
            <a:pPr lvl="1"/>
            <a:r>
              <a:rPr lang="en-US" sz="2400" i="1" dirty="0">
                <a:solidFill>
                  <a:srgbClr val="303030"/>
                </a:solidFill>
                <a:latin typeface="Helvetica" pitchFamily="2" charset="0"/>
              </a:rPr>
              <a:t>- DCJ Housing Rent Subsidy Non-Disclosure Policy </a:t>
            </a:r>
          </a:p>
        </p:txBody>
      </p:sp>
    </p:spTree>
    <p:extLst>
      <p:ext uri="{BB962C8B-B14F-4D97-AF65-F5344CB8AC3E}">
        <p14:creationId xmlns:p14="http://schemas.microsoft.com/office/powerpoint/2010/main" val="935605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B40BF5-F583-D04D-88B8-B6D32388B794}"/>
              </a:ext>
            </a:extLst>
          </p:cNvPr>
          <p:cNvSpPr/>
          <p:nvPr/>
        </p:nvSpPr>
        <p:spPr>
          <a:xfrm>
            <a:off x="866212" y="2730031"/>
            <a:ext cx="106521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303030"/>
              </a:solidFill>
              <a:latin typeface="Helvetica" pitchFamily="2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Helvetica" pitchFamily="2" charset="0"/>
              </a:rPr>
              <a:t>Investigate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03030"/>
              </a:solidFill>
              <a:latin typeface="Helvetica" pitchFamily="2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Helvetica" pitchFamily="2" charset="0"/>
              </a:rPr>
              <a:t>Advise tenant of allegation in writing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03030"/>
              </a:solidFill>
              <a:latin typeface="Helvetica" pitchFamily="2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Helvetica" pitchFamily="2" charset="0"/>
              </a:rPr>
              <a:t>Give the tenant an opportunity to respond to the allegation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03030"/>
              </a:solidFill>
              <a:latin typeface="Helvetica" pitchFamily="2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Helvetica" pitchFamily="2" charset="0"/>
              </a:rPr>
              <a:t>Advise tenant of the outcome and right to appeal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16357" y="631033"/>
            <a:ext cx="11408408" cy="20138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rgbClr val="229CD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4800" dirty="0">
                <a:solidFill>
                  <a:srgbClr val="303030"/>
                </a:solidFill>
              </a:rPr>
              <a:t>Obligations before cancelling </a:t>
            </a:r>
          </a:p>
          <a:p>
            <a:r>
              <a:rPr lang="en-US" sz="4800" dirty="0">
                <a:solidFill>
                  <a:srgbClr val="303030"/>
                </a:solidFill>
              </a:rPr>
              <a:t>rent subsidy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3458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16357" y="631033"/>
            <a:ext cx="11408408" cy="1117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rgbClr val="229CD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4800">
                <a:solidFill>
                  <a:srgbClr val="303030"/>
                </a:solidFill>
              </a:rPr>
              <a:t>Consequences of rent subsidy non-disclosure / fraud investigation</a:t>
            </a:r>
            <a:endParaRPr lang="en-US" sz="4800" dirty="0">
              <a:solidFill>
                <a:srgbClr val="30303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75704" y="2361946"/>
            <a:ext cx="9976220" cy="3853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303030"/>
                </a:solidFill>
                <a:latin typeface="Helvetica" pitchFamily="2" charset="0"/>
              </a:rPr>
              <a:t>No further action by landlord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303030"/>
                </a:solidFill>
                <a:latin typeface="Helvetica" pitchFamily="2" charset="0"/>
              </a:rPr>
              <a:t>Adjust rent subsidy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303030"/>
                </a:solidFill>
                <a:latin typeface="Helvetica" pitchFamily="2" charset="0"/>
              </a:rPr>
              <a:t>Cancel rent subsidy </a:t>
            </a:r>
            <a:r>
              <a:rPr lang="en-US" sz="2400" dirty="0">
                <a:solidFill>
                  <a:srgbClr val="303030"/>
                </a:solidFill>
                <a:latin typeface="Helvetica" pitchFamily="2" charset="0"/>
                <a:sym typeface="Wingdings" panose="05000000000000000000" pitchFamily="2" charset="2"/>
              </a:rPr>
              <a:t> debt, possible termination for arrears or on eligibility grounds</a:t>
            </a:r>
            <a:endParaRPr lang="en-US" sz="2400" dirty="0">
              <a:solidFill>
                <a:srgbClr val="303030"/>
              </a:solidFill>
              <a:latin typeface="Helvetica" pitchFamily="2" charset="0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303030"/>
                </a:solidFill>
                <a:latin typeface="Helvetica" pitchFamily="2" charset="0"/>
              </a:rPr>
              <a:t>Criminal prosecution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303030"/>
                </a:solidFill>
                <a:latin typeface="Helvetica" pitchFamily="2" charset="0"/>
              </a:rPr>
              <a:t>Internal Appeals – Housing Appeals Committee</a:t>
            </a:r>
          </a:p>
        </p:txBody>
      </p:sp>
    </p:spTree>
    <p:extLst>
      <p:ext uri="{BB962C8B-B14F-4D97-AF65-F5344CB8AC3E}">
        <p14:creationId xmlns:p14="http://schemas.microsoft.com/office/powerpoint/2010/main" val="2156420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Leanne O’Reilly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Tenancy and Housing Law Advisor</a:t>
            </a:r>
          </a:p>
          <a:p>
            <a:r>
              <a:rPr lang="en-US" dirty="0" err="1"/>
              <a:t>Redfern</a:t>
            </a:r>
            <a:r>
              <a:rPr lang="en-US" dirty="0"/>
              <a:t> Legal Centre</a:t>
            </a:r>
          </a:p>
          <a:p>
            <a:endParaRPr lang="en-US" dirty="0"/>
          </a:p>
        </p:txBody>
      </p:sp>
      <p:pic>
        <p:nvPicPr>
          <p:cNvPr id="5" name="Picture Placeholder 4" descr="Ned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ext Placeholder 3"/>
          <p:cNvSpPr>
            <a:spLocks noGrp="1"/>
          </p:cNvSpPr>
          <p:nvPr/>
        </p:nvSpPr>
        <p:spPr>
          <a:xfrm>
            <a:off x="1237456" y="5509339"/>
            <a:ext cx="9717088" cy="8747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Helvetica" pitchFamily="2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pPr lvl="0"/>
            <a:r>
              <a:rPr lang="en-US" sz="2800" dirty="0">
                <a:solidFill>
                  <a:schemeClr val="tx1"/>
                </a:solidFill>
              </a:rPr>
              <a:t>Resources</a:t>
            </a:r>
            <a:r>
              <a:rPr lang="en-US" sz="2800" dirty="0"/>
              <a:t>: </a:t>
            </a:r>
            <a:r>
              <a:rPr lang="en-US" sz="2800" dirty="0" err="1">
                <a:hlinkClick r:id="rId4"/>
              </a:rPr>
              <a:t>https://rlc.org.au/training/resources/housing</a:t>
            </a:r>
            <a:endParaRPr lang="en-US" sz="28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E2F3157-2511-9F4A-AB6C-B0E074E76E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962900" y="1119188"/>
            <a:ext cx="2419350" cy="2362200"/>
          </a:xfrm>
        </p:spPr>
      </p:pic>
    </p:spTree>
    <p:extLst>
      <p:ext uri="{BB962C8B-B14F-4D97-AF65-F5344CB8AC3E}">
        <p14:creationId xmlns:p14="http://schemas.microsoft.com/office/powerpoint/2010/main" val="1248536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64062" y="311524"/>
            <a:ext cx="3941696" cy="5835276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b="1" dirty="0"/>
              <a:t>Tenants Advice &amp; Advocacy Services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/>
              <a:t>free confidential </a:t>
            </a:r>
            <a:br>
              <a:rPr lang="en-US"/>
            </a:br>
            <a:r>
              <a:rPr lang="en-US"/>
              <a:t>legal advice on </a:t>
            </a:r>
            <a:br>
              <a:rPr lang="en-US"/>
            </a:br>
            <a:r>
              <a:rPr lang="en-US"/>
              <a:t>social housing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Enter your suburb at </a:t>
            </a:r>
            <a:r>
              <a:rPr lang="en-US" dirty="0">
                <a:hlinkClick r:id="rId3"/>
              </a:rPr>
              <a:t>www.tenants.org.au</a:t>
            </a:r>
            <a:endParaRPr lang="en-US" dirty="0"/>
          </a:p>
        </p:txBody>
      </p:sp>
      <p:pic>
        <p:nvPicPr>
          <p:cNvPr id="4" name="Picture 3" descr="tenantsNSW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26" y="0"/>
            <a:ext cx="6421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8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You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9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501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86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Types of charges in social housing</a:t>
            </a:r>
          </a:p>
          <a:p>
            <a:r>
              <a:rPr lang="en-US" dirty="0"/>
              <a:t>Rent &amp; water arrears</a:t>
            </a:r>
          </a:p>
          <a:p>
            <a:r>
              <a:rPr lang="en-US" dirty="0"/>
              <a:t>Subsidy cancellations </a:t>
            </a:r>
          </a:p>
          <a:p>
            <a:r>
              <a:rPr lang="en-US" dirty="0"/>
              <a:t>Questions and More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19200" y="5746750"/>
            <a:ext cx="9717088" cy="874713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Resources</a:t>
            </a:r>
            <a:r>
              <a:rPr lang="en-US" sz="2800" dirty="0"/>
              <a:t>: </a:t>
            </a:r>
            <a:r>
              <a:rPr lang="en-US" sz="2800" dirty="0" err="1">
                <a:hlinkClick r:id="rId3"/>
              </a:rPr>
              <a:t>https://rlc.org.au/training/resources/housing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109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0063" y="2292534"/>
            <a:ext cx="8659979" cy="2406466"/>
          </a:xfrm>
        </p:spPr>
        <p:txBody>
          <a:bodyPr/>
          <a:lstStyle/>
          <a:p>
            <a:pPr marL="809625" indent="-809625"/>
            <a:r>
              <a:rPr lang="en-US" sz="5400" dirty="0"/>
              <a:t>1. Types of Charges in Social Housing</a:t>
            </a:r>
          </a:p>
        </p:txBody>
      </p:sp>
    </p:spTree>
    <p:extLst>
      <p:ext uri="{BB962C8B-B14F-4D97-AF65-F5344CB8AC3E}">
        <p14:creationId xmlns:p14="http://schemas.microsoft.com/office/powerpoint/2010/main" val="43987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07661" y="1352632"/>
            <a:ext cx="2455742" cy="4985301"/>
            <a:chOff x="6433657" y="1575756"/>
            <a:chExt cx="2157894" cy="4399276"/>
          </a:xfrm>
        </p:grpSpPr>
        <p:pic>
          <p:nvPicPr>
            <p:cNvPr id="9" name="Picture Placeholder 3" descr="housinghighrise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7866" y="1575756"/>
              <a:ext cx="2143684" cy="2148673"/>
            </a:xfrm>
            <a:prstGeom prst="rect">
              <a:avLst/>
            </a:prstGeom>
          </p:spPr>
        </p:pic>
        <p:pic>
          <p:nvPicPr>
            <p:cNvPr id="10" name="Picture 9" descr="houseCROPPE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3657" y="3729317"/>
              <a:ext cx="2157894" cy="2245715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405" y="1705337"/>
            <a:ext cx="7401312" cy="5152663"/>
          </a:xfrm>
        </p:spPr>
        <p:txBody>
          <a:bodyPr>
            <a:noAutofit/>
          </a:bodyPr>
          <a:lstStyle/>
          <a:p>
            <a:r>
              <a:rPr lang="en-US" b="1" dirty="0"/>
              <a:t>Public Housing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NSW Land &amp; Housing Corporation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DCJ Housing </a:t>
            </a:r>
          </a:p>
          <a:p>
            <a:br>
              <a:rPr lang="en-US" b="1" dirty="0"/>
            </a:br>
            <a:r>
              <a:rPr lang="en-US" b="1" dirty="0"/>
              <a:t>Community Housing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 150 community housing providers in NSW</a:t>
            </a:r>
          </a:p>
          <a:p>
            <a:br>
              <a:rPr lang="en-US" b="1" dirty="0"/>
            </a:br>
            <a:r>
              <a:rPr lang="en-US" b="1" dirty="0"/>
              <a:t>Aboriginal Housing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303030"/>
                </a:solidFill>
              </a:rPr>
              <a:t>           Social Housing</a:t>
            </a:r>
          </a:p>
        </p:txBody>
      </p:sp>
    </p:spTree>
    <p:extLst>
      <p:ext uri="{BB962C8B-B14F-4D97-AF65-F5344CB8AC3E}">
        <p14:creationId xmlns:p14="http://schemas.microsoft.com/office/powerpoint/2010/main" val="27988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Types of charges in 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social housing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Rent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Water usage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Tenant repair costs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Debts from a former tenancy</a:t>
            </a:r>
          </a:p>
        </p:txBody>
      </p:sp>
    </p:spTree>
    <p:extLst>
      <p:ext uri="{BB962C8B-B14F-4D97-AF65-F5344CB8AC3E}">
        <p14:creationId xmlns:p14="http://schemas.microsoft.com/office/powerpoint/2010/main" val="47467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5" cy="6858000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927172" y="1"/>
            <a:ext cx="7264828" cy="6857999"/>
          </a:xfrm>
        </p:spPr>
        <p:txBody>
          <a:bodyPr/>
          <a:lstStyle/>
          <a:p>
            <a:pPr marL="571500" indent="-571500" algn="r">
              <a:buFont typeface="Arial"/>
              <a:buChar char="•"/>
            </a:pPr>
            <a:r>
              <a:rPr lang="en-US" sz="2400" dirty="0">
                <a:solidFill>
                  <a:srgbClr val="303030"/>
                </a:solidFill>
              </a:rPr>
              <a:t>Market rent</a:t>
            </a:r>
          </a:p>
          <a:p>
            <a:pPr marL="571500" indent="-571500" algn="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571500" indent="-571500" algn="r">
              <a:buFont typeface="Arial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Subsidised</a:t>
            </a:r>
            <a:r>
              <a:rPr lang="en-US" sz="2400" dirty="0">
                <a:solidFill>
                  <a:schemeClr val="tx1"/>
                </a:solidFill>
              </a:rPr>
              <a:t> rent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6583" y="955964"/>
            <a:ext cx="10627956" cy="12552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229CD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                                   </a:t>
            </a:r>
            <a:r>
              <a:rPr lang="en-US" sz="5200" dirty="0">
                <a:solidFill>
                  <a:srgbClr val="303030"/>
                </a:solidFill>
              </a:rPr>
              <a:t>Rent</a:t>
            </a:r>
            <a:br>
              <a:rPr lang="en-US" dirty="0">
                <a:solidFill>
                  <a:srgbClr val="303030"/>
                </a:solidFill>
              </a:rPr>
            </a:br>
            <a:endParaRPr lang="en-US" sz="4500" b="0" dirty="0">
              <a:solidFill>
                <a:srgbClr val="30303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dirty="0">
              <a:solidFill>
                <a:srgbClr val="303030"/>
              </a:solidFill>
              <a:latin typeface="Helvetica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>
              <a:solidFill>
                <a:srgbClr val="303030"/>
              </a:solidFill>
              <a:latin typeface="Helvetica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>
              <a:solidFill>
                <a:srgbClr val="303030"/>
              </a:solidFill>
              <a:latin typeface="Helvetica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3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90" y="543577"/>
            <a:ext cx="10627956" cy="177224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303030"/>
                </a:solidFill>
              </a:rPr>
              <a:t>How do rent subsidies work?</a:t>
            </a:r>
            <a:endParaRPr lang="en-US" sz="4800" b="0" dirty="0">
              <a:solidFill>
                <a:srgbClr val="30303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A899A4-735D-0340-86C6-48FA735BFF3D}"/>
              </a:ext>
            </a:extLst>
          </p:cNvPr>
          <p:cNvSpPr txBox="1"/>
          <p:nvPr/>
        </p:nvSpPr>
        <p:spPr>
          <a:xfrm>
            <a:off x="1255462" y="2528771"/>
            <a:ext cx="94972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303030"/>
                </a:solidFill>
                <a:latin typeface="Helvetica" pitchFamily="2" charset="0"/>
              </a:rPr>
              <a:t>“A rent subsidy is the difference between the market rent and the rent a tenant pays…  </a:t>
            </a:r>
          </a:p>
          <a:p>
            <a:endParaRPr lang="en-US" sz="2400" i="1" dirty="0">
              <a:solidFill>
                <a:srgbClr val="303030"/>
              </a:solidFill>
              <a:latin typeface="Helvetica" pitchFamily="2" charset="0"/>
            </a:endParaRPr>
          </a:p>
          <a:p>
            <a:r>
              <a:rPr lang="en-US" sz="2400" i="1" dirty="0">
                <a:solidFill>
                  <a:srgbClr val="303030"/>
                </a:solidFill>
                <a:latin typeface="Helvetica" pitchFamily="2" charset="0"/>
              </a:rPr>
              <a:t>DCJ does not pay the rent subsidy to the tenant, but deducts it directly from the market rent.”</a:t>
            </a:r>
          </a:p>
          <a:p>
            <a:endParaRPr lang="en-US" sz="2400" i="1" dirty="0">
              <a:solidFill>
                <a:srgbClr val="30303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303030"/>
                </a:solidFill>
                <a:latin typeface="Helvetica" pitchFamily="2" charset="0"/>
              </a:rPr>
              <a:t>- DCJ Housing - Charging Rent Policy</a:t>
            </a:r>
          </a:p>
        </p:txBody>
      </p:sp>
    </p:spTree>
    <p:extLst>
      <p:ext uri="{BB962C8B-B14F-4D97-AF65-F5344CB8AC3E}">
        <p14:creationId xmlns:p14="http://schemas.microsoft.com/office/powerpoint/2010/main" val="4194721531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Melbourne">
  <a:themeElements>
    <a:clrScheme name="Custom 1">
      <a:dk1>
        <a:srgbClr val="303030"/>
      </a:dk1>
      <a:lt1>
        <a:srgbClr val="FFFFFF"/>
      </a:lt1>
      <a:dk2>
        <a:srgbClr val="229CD0"/>
      </a:dk2>
      <a:lt2>
        <a:srgbClr val="FFFFFF"/>
      </a:lt2>
      <a:accent1>
        <a:srgbClr val="094183"/>
      </a:accent1>
      <a:accent2>
        <a:srgbClr val="4597AD"/>
      </a:accent2>
      <a:accent3>
        <a:srgbClr val="FF9200"/>
      </a:accent3>
      <a:accent4>
        <a:srgbClr val="5D7FBE"/>
      </a:accent4>
      <a:accent5>
        <a:srgbClr val="DDAD6A"/>
      </a:accent5>
      <a:accent6>
        <a:srgbClr val="D1694C"/>
      </a:accent6>
      <a:hlink>
        <a:srgbClr val="229CD0"/>
      </a:hlink>
      <a:folHlink>
        <a:srgbClr val="229CD0"/>
      </a:folHlink>
    </a:clrScheme>
    <a:fontScheme name="University of Melbourne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M PowerPoint template 16x9" id="{E4E72F1A-F900-4F24-AF10-CEAA15258909}" vid="{98FA2EAE-BBE2-4046-9DB6-4706523E00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2B63CA17BD1F41A5BC9F0FE399343D" ma:contentTypeVersion="11" ma:contentTypeDescription="Create a new document." ma:contentTypeScope="" ma:versionID="84ece5b5f19b15b8180aed75447dde8b">
  <xsd:schema xmlns:xsd="http://www.w3.org/2001/XMLSchema" xmlns:xs="http://www.w3.org/2001/XMLSchema" xmlns:p="http://schemas.microsoft.com/office/2006/metadata/properties" xmlns:ns3="826fd83c-6482-41df-83ca-51dd70c91527" xmlns:ns4="e94881f1-78ae-4776-8037-2bce2bc3dc78" targetNamespace="http://schemas.microsoft.com/office/2006/metadata/properties" ma:root="true" ma:fieldsID="0bed4e0e0f4dd83a128d98657443a935" ns3:_="" ns4:_="">
    <xsd:import namespace="826fd83c-6482-41df-83ca-51dd70c91527"/>
    <xsd:import namespace="e94881f1-78ae-4776-8037-2bce2bc3dc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d83c-6482-41df-83ca-51dd70c91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881f1-78ae-4776-8037-2bce2bc3dc7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D80B42-A6F4-49D0-83BF-03EBC89EED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6fd83c-6482-41df-83ca-51dd70c91527"/>
    <ds:schemaRef ds:uri="e94881f1-78ae-4776-8037-2bce2bc3dc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D98D9A-38DF-4B16-969B-124F0B897A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815B6E-42A1-48E9-8B6C-56EE233D4E62}">
  <ds:schemaRefs>
    <ds:schemaRef ds:uri="826fd83c-6482-41df-83ca-51dd70c91527"/>
    <ds:schemaRef ds:uri="http://purl.org/dc/elements/1.1/"/>
    <ds:schemaRef ds:uri="http://purl.org/dc/dcmitype/"/>
    <ds:schemaRef ds:uri="http://purl.org/dc/terms/"/>
    <ds:schemaRef ds:uri="e94881f1-78ae-4776-8037-2bce2bc3dc78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of Melbourne</Template>
  <TotalTime>11129</TotalTime>
  <Words>828</Words>
  <Application>Microsoft Macintosh PowerPoint</Application>
  <PresentationFormat>Widescreen</PresentationFormat>
  <Paragraphs>178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Helvetica</vt:lpstr>
      <vt:lpstr>University of Melbourne</vt:lpstr>
      <vt:lpstr>PowerPoint Presentation</vt:lpstr>
      <vt:lpstr>Leanne O’Reilly</vt:lpstr>
      <vt:lpstr>PowerPoint Presentation</vt:lpstr>
      <vt:lpstr>Outline</vt:lpstr>
      <vt:lpstr>PowerPoint Presentation</vt:lpstr>
      <vt:lpstr>           Social Housing</vt:lpstr>
      <vt:lpstr>Types of charges in  social housing</vt:lpstr>
      <vt:lpstr>PowerPoint Presentation</vt:lpstr>
      <vt:lpstr>How do rent subsidies work?</vt:lpstr>
      <vt:lpstr>Rent Assessment / Subsidy Review</vt:lpstr>
      <vt:lpstr> </vt:lpstr>
      <vt:lpstr>PowerPoint Presentation</vt:lpstr>
      <vt:lpstr>Tenant repair costs</vt:lpstr>
      <vt:lpstr>Debts after a tenancy ends</vt:lpstr>
      <vt:lpstr>PowerPoint Presentation</vt:lpstr>
      <vt:lpstr>Rent &amp; water arrears</vt:lpstr>
      <vt:lpstr>Can the tenant pay-to-stay?</vt:lpstr>
      <vt:lpstr>Management of arrears</vt:lpstr>
      <vt:lpstr>  Management of arrears (cont.)</vt:lpstr>
      <vt:lpstr>Repayment Arrangements</vt:lpstr>
      <vt:lpstr>PowerPoint Presentation</vt:lpstr>
      <vt:lpstr> </vt:lpstr>
      <vt:lpstr> </vt:lpstr>
      <vt:lpstr> </vt:lpstr>
      <vt:lpstr> </vt:lpstr>
      <vt:lpstr> </vt:lpstr>
      <vt:lpstr>Leanne O’Reilly</vt:lpstr>
      <vt:lpstr>PowerPoint Presentation</vt:lpstr>
      <vt:lpstr>Before You Go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Stefanou</dc:creator>
  <cp:lastModifiedBy>Nick Manning</cp:lastModifiedBy>
  <cp:revision>176</cp:revision>
  <cp:lastPrinted>2018-05-23T04:24:41Z</cp:lastPrinted>
  <dcterms:created xsi:type="dcterms:W3CDTF">2018-04-17T12:20:22Z</dcterms:created>
  <dcterms:modified xsi:type="dcterms:W3CDTF">2022-05-17T23:35:14Z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0x010100E62B63CA17BD1F41A5BC9F0FE399343D</vt:lpwstr>
  </property>
</Properties>
</file>