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4" r:id="rId5"/>
  </p:sldMasterIdLst>
  <p:notesMasterIdLst>
    <p:notesMasterId r:id="rId31"/>
  </p:notesMasterIdLst>
  <p:sldIdLst>
    <p:sldId id="650" r:id="rId6"/>
    <p:sldId id="295" r:id="rId7"/>
    <p:sldId id="419" r:id="rId8"/>
    <p:sldId id="726" r:id="rId9"/>
    <p:sldId id="311" r:id="rId10"/>
    <p:sldId id="309" r:id="rId11"/>
    <p:sldId id="312" r:id="rId12"/>
    <p:sldId id="406" r:id="rId13"/>
    <p:sldId id="724" r:id="rId14"/>
    <p:sldId id="725" r:id="rId15"/>
    <p:sldId id="310" r:id="rId16"/>
    <p:sldId id="719" r:id="rId17"/>
    <p:sldId id="313" r:id="rId18"/>
    <p:sldId id="730" r:id="rId19"/>
    <p:sldId id="410" r:id="rId20"/>
    <p:sldId id="732" r:id="rId21"/>
    <p:sldId id="731" r:id="rId22"/>
    <p:sldId id="411" r:id="rId23"/>
    <p:sldId id="412" r:id="rId24"/>
    <p:sldId id="413" r:id="rId25"/>
    <p:sldId id="414" r:id="rId26"/>
    <p:sldId id="415" r:id="rId27"/>
    <p:sldId id="442" r:id="rId28"/>
    <p:sldId id="362" r:id="rId29"/>
    <p:sldId id="36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/>
    <p:restoredTop sz="48868" autoAdjust="0"/>
  </p:normalViewPr>
  <p:slideViewPr>
    <p:cSldViewPr snapToGrid="0" snapToObjects="1">
      <p:cViewPr varScale="1">
        <p:scale>
          <a:sx n="60" d="100"/>
          <a:sy n="60" d="100"/>
        </p:scale>
        <p:origin x="3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AC8AF7-FD21-4497-83E0-B2CBA990D499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7674B7BA-8687-4A26-800E-B55FF4D26CF9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“I got my job from Gumtree/a WhatsApp Group”</a:t>
          </a:r>
          <a:endParaRPr lang="en-AU" dirty="0"/>
        </a:p>
      </dgm:t>
    </dgm:pt>
    <dgm:pt modelId="{ECB0E607-DF1E-494A-9CD9-FA3D0B1429DB}" type="parTrans" cxnId="{A55ACF52-9B20-4ED2-9BDA-BB9CFDB215F8}">
      <dgm:prSet/>
      <dgm:spPr/>
      <dgm:t>
        <a:bodyPr/>
        <a:lstStyle/>
        <a:p>
          <a:endParaRPr lang="en-AU"/>
        </a:p>
      </dgm:t>
    </dgm:pt>
    <dgm:pt modelId="{DDA061A6-158C-43C1-B0DE-6E5E16C06A0A}" type="sibTrans" cxnId="{A55ACF52-9B20-4ED2-9BDA-BB9CFDB215F8}">
      <dgm:prSet/>
      <dgm:spPr/>
      <dgm:t>
        <a:bodyPr/>
        <a:lstStyle/>
        <a:p>
          <a:endParaRPr lang="en-AU"/>
        </a:p>
      </dgm:t>
    </dgm:pt>
    <dgm:pt modelId="{DE700B23-B4A6-4482-B484-797AB714ACC4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“I’ve never received a payslip”</a:t>
          </a:r>
          <a:endParaRPr lang="en-AU"/>
        </a:p>
      </dgm:t>
    </dgm:pt>
    <dgm:pt modelId="{858F198F-A44A-4BA9-A341-810630291651}" type="parTrans" cxnId="{460E6A05-12A6-4AF5-9242-1A2EBBA22F4F}">
      <dgm:prSet/>
      <dgm:spPr/>
      <dgm:t>
        <a:bodyPr/>
        <a:lstStyle/>
        <a:p>
          <a:endParaRPr lang="en-AU"/>
        </a:p>
      </dgm:t>
    </dgm:pt>
    <dgm:pt modelId="{ADBAFAD2-7056-4E30-9818-EFEDDC21A58E}" type="sibTrans" cxnId="{460E6A05-12A6-4AF5-9242-1A2EBBA22F4F}">
      <dgm:prSet/>
      <dgm:spPr/>
      <dgm:t>
        <a:bodyPr/>
        <a:lstStyle/>
        <a:p>
          <a:endParaRPr lang="en-AU"/>
        </a:p>
      </dgm:t>
    </dgm:pt>
    <dgm:pt modelId="{E18C7E35-7019-4EB7-B6E7-C0D896106EB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Unable to check hourly rate against the Modern Award</a:t>
          </a:r>
          <a:endParaRPr lang="en-AU" sz="1400"/>
        </a:p>
      </dgm:t>
    </dgm:pt>
    <dgm:pt modelId="{9669B8C3-4AEB-462D-9641-D5DB5E90A9BD}" type="parTrans" cxnId="{DAFB709E-7499-4E8F-AE57-81280FCE97C4}">
      <dgm:prSet/>
      <dgm:spPr/>
      <dgm:t>
        <a:bodyPr/>
        <a:lstStyle/>
        <a:p>
          <a:endParaRPr lang="en-AU"/>
        </a:p>
      </dgm:t>
    </dgm:pt>
    <dgm:pt modelId="{E7EF9A26-6820-4872-AD5F-A2037114A65C}" type="sibTrans" cxnId="{DAFB709E-7499-4E8F-AE57-81280FCE97C4}">
      <dgm:prSet/>
      <dgm:spPr/>
      <dgm:t>
        <a:bodyPr/>
        <a:lstStyle/>
        <a:p>
          <a:endParaRPr lang="en-AU"/>
        </a:p>
      </dgm:t>
    </dgm:pt>
    <dgm:pt modelId="{64AB5623-55C0-4772-9132-0ED4A9D327F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Difficult to keep track of hours</a:t>
          </a:r>
          <a:endParaRPr lang="en-AU" sz="1400" dirty="0"/>
        </a:p>
      </dgm:t>
    </dgm:pt>
    <dgm:pt modelId="{D2608A08-E18B-4722-93BA-878B91C232CB}" type="parTrans" cxnId="{42878012-B88A-4CEA-BCC8-0A4505635ADD}">
      <dgm:prSet/>
      <dgm:spPr/>
      <dgm:t>
        <a:bodyPr/>
        <a:lstStyle/>
        <a:p>
          <a:endParaRPr lang="en-AU"/>
        </a:p>
      </dgm:t>
    </dgm:pt>
    <dgm:pt modelId="{B8702CC1-3444-4297-9348-673A3BF8E58D}" type="sibTrans" cxnId="{42878012-B88A-4CEA-BCC8-0A4505635ADD}">
      <dgm:prSet/>
      <dgm:spPr/>
      <dgm:t>
        <a:bodyPr/>
        <a:lstStyle/>
        <a:p>
          <a:endParaRPr lang="en-AU"/>
        </a:p>
      </dgm:t>
    </dgm:pt>
    <dgm:pt modelId="{0B1552C7-D734-4D5B-B8A8-216E15C6C81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Unable to check if entitlements and penalty rates are being paid</a:t>
          </a:r>
          <a:endParaRPr lang="en-AU" sz="1400"/>
        </a:p>
      </dgm:t>
    </dgm:pt>
    <dgm:pt modelId="{0D4A6F76-245F-4A0D-AF95-8B5A79A0BD30}" type="parTrans" cxnId="{6F2ED69F-67E7-4379-B5DC-F3924C203843}">
      <dgm:prSet/>
      <dgm:spPr/>
      <dgm:t>
        <a:bodyPr/>
        <a:lstStyle/>
        <a:p>
          <a:endParaRPr lang="en-AU"/>
        </a:p>
      </dgm:t>
    </dgm:pt>
    <dgm:pt modelId="{45DA8BD2-AA5A-4664-B4E4-3C35940DBAD1}" type="sibTrans" cxnId="{6F2ED69F-67E7-4379-B5DC-F3924C203843}">
      <dgm:prSet/>
      <dgm:spPr/>
      <dgm:t>
        <a:bodyPr/>
        <a:lstStyle/>
        <a:p>
          <a:endParaRPr lang="en-AU"/>
        </a:p>
      </dgm:t>
    </dgm:pt>
    <dgm:pt modelId="{ADB18D34-F389-41AE-B174-EA387F5151B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“I get paid $15 per hour cash in hand”</a:t>
          </a:r>
          <a:endParaRPr lang="en-AU"/>
        </a:p>
      </dgm:t>
    </dgm:pt>
    <dgm:pt modelId="{DA6E99DB-6C7C-482C-A651-92688A5C29A0}" type="parTrans" cxnId="{A4F9F46C-2822-486C-8F19-3D6946D029A0}">
      <dgm:prSet/>
      <dgm:spPr/>
      <dgm:t>
        <a:bodyPr/>
        <a:lstStyle/>
        <a:p>
          <a:endParaRPr lang="en-AU"/>
        </a:p>
      </dgm:t>
    </dgm:pt>
    <dgm:pt modelId="{96A3D8EA-FD31-4C0C-BAF4-26165C8C2A25}" type="sibTrans" cxnId="{A4F9F46C-2822-486C-8F19-3D6946D029A0}">
      <dgm:prSet/>
      <dgm:spPr/>
      <dgm:t>
        <a:bodyPr/>
        <a:lstStyle/>
        <a:p>
          <a:endParaRPr lang="en-AU"/>
        </a:p>
      </dgm:t>
    </dgm:pt>
    <dgm:pt modelId="{70FFAFF9-C61A-4CD5-8513-D636D8D110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Underpaid per national minimum wage of $23.23 FT or $29.04 casual</a:t>
          </a:r>
          <a:endParaRPr lang="en-AU" sz="1400"/>
        </a:p>
      </dgm:t>
    </dgm:pt>
    <dgm:pt modelId="{33B1C49F-05BD-4947-B135-C6F99973CD8D}" type="parTrans" cxnId="{73EFE8DB-FAAB-4C00-83EA-214B158342BC}">
      <dgm:prSet/>
      <dgm:spPr/>
      <dgm:t>
        <a:bodyPr/>
        <a:lstStyle/>
        <a:p>
          <a:endParaRPr lang="en-AU"/>
        </a:p>
      </dgm:t>
    </dgm:pt>
    <dgm:pt modelId="{8BC430E0-EDB7-4BCF-A86E-79396A9CB5CF}" type="sibTrans" cxnId="{73EFE8DB-FAAB-4C00-83EA-214B158342BC}">
      <dgm:prSet/>
      <dgm:spPr/>
      <dgm:t>
        <a:bodyPr/>
        <a:lstStyle/>
        <a:p>
          <a:endParaRPr lang="en-AU"/>
        </a:p>
      </dgm:t>
    </dgm:pt>
    <dgm:pt modelId="{37EE5197-E8F7-44ED-AAF2-E189E682C6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Tax, superannuation, leave</a:t>
          </a:r>
          <a:endParaRPr lang="en-AU" sz="1400"/>
        </a:p>
      </dgm:t>
    </dgm:pt>
    <dgm:pt modelId="{FFB6AF6A-A7F4-40C4-BDB2-6048E694DA71}" type="parTrans" cxnId="{5E6DA9A3-8633-4719-AD7E-555ABF263049}">
      <dgm:prSet/>
      <dgm:spPr/>
      <dgm:t>
        <a:bodyPr/>
        <a:lstStyle/>
        <a:p>
          <a:endParaRPr lang="en-AU"/>
        </a:p>
      </dgm:t>
    </dgm:pt>
    <dgm:pt modelId="{63A55119-5D2D-4CED-BCE2-2EE7EDC25D8F}" type="sibTrans" cxnId="{5E6DA9A3-8633-4719-AD7E-555ABF263049}">
      <dgm:prSet/>
      <dgm:spPr/>
      <dgm:t>
        <a:bodyPr/>
        <a:lstStyle/>
        <a:p>
          <a:endParaRPr lang="en-AU"/>
        </a:p>
      </dgm:t>
    </dgm:pt>
    <dgm:pt modelId="{D0047EE7-8E52-4CCF-8B3E-AE86B4F5FAF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Missed</a:t>
          </a:r>
          <a:r>
            <a:rPr lang="en-US" sz="1400" baseline="0"/>
            <a:t> pay and hours</a:t>
          </a:r>
          <a:endParaRPr lang="en-AU" sz="1400"/>
        </a:p>
      </dgm:t>
    </dgm:pt>
    <dgm:pt modelId="{3FE295BB-9490-4FCC-8376-66EB1FBB306A}" type="parTrans" cxnId="{86CA98DD-F3BF-4A68-ACD8-5EBA2C8CA636}">
      <dgm:prSet/>
      <dgm:spPr/>
      <dgm:t>
        <a:bodyPr/>
        <a:lstStyle/>
        <a:p>
          <a:endParaRPr lang="en-AU"/>
        </a:p>
      </dgm:t>
    </dgm:pt>
    <dgm:pt modelId="{4ECE8330-EE3F-45CF-BF9D-67B49327BF4B}" type="sibTrans" cxnId="{86CA98DD-F3BF-4A68-ACD8-5EBA2C8CA636}">
      <dgm:prSet/>
      <dgm:spPr/>
      <dgm:t>
        <a:bodyPr/>
        <a:lstStyle/>
        <a:p>
          <a:endParaRPr lang="en-AU"/>
        </a:p>
      </dgm:t>
    </dgm:pt>
    <dgm:pt modelId="{16FFF56F-A2F4-4E6F-919E-D6FDF9C6705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Who is the employer and what is their ABN? </a:t>
          </a:r>
          <a:endParaRPr lang="en-AU" sz="1400" dirty="0"/>
        </a:p>
      </dgm:t>
    </dgm:pt>
    <dgm:pt modelId="{8F63ACD3-B231-4A47-872C-224BC20BB24F}" type="parTrans" cxnId="{B163E06E-2F07-4B28-9D97-F86413CD85FC}">
      <dgm:prSet/>
      <dgm:spPr/>
      <dgm:t>
        <a:bodyPr/>
        <a:lstStyle/>
        <a:p>
          <a:endParaRPr lang="en-AU"/>
        </a:p>
      </dgm:t>
    </dgm:pt>
    <dgm:pt modelId="{0D9AAAC3-CC8E-431C-8C3E-664C0A5EE1CF}" type="sibTrans" cxnId="{B163E06E-2F07-4B28-9D97-F86413CD85FC}">
      <dgm:prSet/>
      <dgm:spPr/>
      <dgm:t>
        <a:bodyPr/>
        <a:lstStyle/>
        <a:p>
          <a:endParaRPr lang="en-AU"/>
        </a:p>
      </dgm:t>
    </dgm:pt>
    <dgm:pt modelId="{DCC2FE49-F1B3-4767-B210-C587F6D317E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Is your client protected if they crash a company car or have an accident at work?</a:t>
          </a:r>
          <a:endParaRPr lang="en-AU" sz="1400"/>
        </a:p>
      </dgm:t>
    </dgm:pt>
    <dgm:pt modelId="{0955CD04-6526-45D1-A9CE-9210BC44F943}" type="parTrans" cxnId="{510962B3-DBCF-40DE-9FCA-209168CBB7B3}">
      <dgm:prSet/>
      <dgm:spPr/>
      <dgm:t>
        <a:bodyPr/>
        <a:lstStyle/>
        <a:p>
          <a:endParaRPr lang="en-AU"/>
        </a:p>
      </dgm:t>
    </dgm:pt>
    <dgm:pt modelId="{068BA8FC-972C-433C-9C92-C3412D37C39A}" type="sibTrans" cxnId="{510962B3-DBCF-40DE-9FCA-209168CBB7B3}">
      <dgm:prSet/>
      <dgm:spPr/>
      <dgm:t>
        <a:bodyPr/>
        <a:lstStyle/>
        <a:p>
          <a:endParaRPr lang="en-AU"/>
        </a:p>
      </dgm:t>
    </dgm:pt>
    <dgm:pt modelId="{71BFAD83-5166-48E9-9AD2-FF5BA19850D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Manipulation of respect and trust</a:t>
          </a:r>
          <a:endParaRPr lang="en-AU" sz="1400"/>
        </a:p>
      </dgm:t>
    </dgm:pt>
    <dgm:pt modelId="{C77C90C9-1589-474B-BD06-ADA3D92F18A2}" type="parTrans" cxnId="{6ACD4DE1-3C54-4FC8-8236-8BA90586EB16}">
      <dgm:prSet/>
      <dgm:spPr/>
      <dgm:t>
        <a:bodyPr/>
        <a:lstStyle/>
        <a:p>
          <a:endParaRPr lang="en-AU"/>
        </a:p>
      </dgm:t>
    </dgm:pt>
    <dgm:pt modelId="{63ACD508-ED46-45D1-9927-C3358AF01772}" type="sibTrans" cxnId="{6ACD4DE1-3C54-4FC8-8236-8BA90586EB16}">
      <dgm:prSet/>
      <dgm:spPr/>
      <dgm:t>
        <a:bodyPr/>
        <a:lstStyle/>
        <a:p>
          <a:endParaRPr lang="en-AU"/>
        </a:p>
      </dgm:t>
    </dgm:pt>
    <dgm:pt modelId="{9D18DDA8-1C16-4123-9703-9F5DD528A385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“My boss pays me when he can”</a:t>
          </a:r>
          <a:endParaRPr lang="en-AU"/>
        </a:p>
      </dgm:t>
    </dgm:pt>
    <dgm:pt modelId="{2294FF21-AF79-4A30-AE3D-E6469E5773D5}" type="sibTrans" cxnId="{837BEE21-8424-4076-9302-9B6C5C4C39D1}">
      <dgm:prSet/>
      <dgm:spPr/>
      <dgm:t>
        <a:bodyPr/>
        <a:lstStyle/>
        <a:p>
          <a:endParaRPr lang="en-AU"/>
        </a:p>
      </dgm:t>
    </dgm:pt>
    <dgm:pt modelId="{CD5BC961-A779-48AF-B005-708BB75C1E44}" type="parTrans" cxnId="{837BEE21-8424-4076-9302-9B6C5C4C39D1}">
      <dgm:prSet/>
      <dgm:spPr/>
      <dgm:t>
        <a:bodyPr/>
        <a:lstStyle/>
        <a:p>
          <a:endParaRPr lang="en-AU"/>
        </a:p>
      </dgm:t>
    </dgm:pt>
    <dgm:pt modelId="{A444201D-F960-4697-B33E-2E9E3B2C7FEE}" type="pres">
      <dgm:prSet presAssocID="{35AC8AF7-FD21-4497-83E0-B2CBA990D499}" presName="root" presStyleCnt="0">
        <dgm:presLayoutVars>
          <dgm:dir/>
          <dgm:resizeHandles val="exact"/>
        </dgm:presLayoutVars>
      </dgm:prSet>
      <dgm:spPr/>
    </dgm:pt>
    <dgm:pt modelId="{CD7CCE40-D0BA-432E-A7A9-D73EC4AEEE3B}" type="pres">
      <dgm:prSet presAssocID="{7674B7BA-8687-4A26-800E-B55FF4D26CF9}" presName="compNode" presStyleCnt="0"/>
      <dgm:spPr/>
    </dgm:pt>
    <dgm:pt modelId="{A796996F-45C5-4304-BB27-6C0F039CA828}" type="pres">
      <dgm:prSet presAssocID="{7674B7BA-8687-4A26-800E-B55FF4D26CF9}" presName="iconRect" presStyleLbl="node1" presStyleIdx="0" presStyleCnt="4"/>
      <dgm:spPr>
        <a:blipFill>
          <a:blip xmlns:r="http://schemas.openxmlformats.org/officeDocument/2006/relationships" r:embed="rId1">
            <a:biLevel thresh="75000"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meleon with solid fill"/>
        </a:ext>
      </dgm:extLst>
    </dgm:pt>
    <dgm:pt modelId="{FAD3362C-39E6-473F-89F7-78D95B644BA2}" type="pres">
      <dgm:prSet presAssocID="{7674B7BA-8687-4A26-800E-B55FF4D26CF9}" presName="iconSpace" presStyleCnt="0"/>
      <dgm:spPr/>
    </dgm:pt>
    <dgm:pt modelId="{5EF4CBC1-8982-4C8D-B63A-6A9F0109765D}" type="pres">
      <dgm:prSet presAssocID="{7674B7BA-8687-4A26-800E-B55FF4D26CF9}" presName="parTx" presStyleLbl="revTx" presStyleIdx="0" presStyleCnt="8">
        <dgm:presLayoutVars>
          <dgm:chMax val="0"/>
          <dgm:chPref val="0"/>
        </dgm:presLayoutVars>
      </dgm:prSet>
      <dgm:spPr/>
    </dgm:pt>
    <dgm:pt modelId="{56EFE229-E82E-41FB-8ACA-41D178A1EBFE}" type="pres">
      <dgm:prSet presAssocID="{7674B7BA-8687-4A26-800E-B55FF4D26CF9}" presName="txSpace" presStyleCnt="0"/>
      <dgm:spPr/>
    </dgm:pt>
    <dgm:pt modelId="{2946444C-AA46-4368-AC2F-FA02BBC5C1A2}" type="pres">
      <dgm:prSet presAssocID="{7674B7BA-8687-4A26-800E-B55FF4D26CF9}" presName="desTx" presStyleLbl="revTx" presStyleIdx="1" presStyleCnt="8">
        <dgm:presLayoutVars/>
      </dgm:prSet>
      <dgm:spPr/>
    </dgm:pt>
    <dgm:pt modelId="{9338CA6C-37FD-49FF-8C61-4D387A4CC969}" type="pres">
      <dgm:prSet presAssocID="{DDA061A6-158C-43C1-B0DE-6E5E16C06A0A}" presName="sibTrans" presStyleCnt="0"/>
      <dgm:spPr/>
    </dgm:pt>
    <dgm:pt modelId="{2F1ABD59-3434-4B8B-B9CA-8A49A3096B64}" type="pres">
      <dgm:prSet presAssocID="{9D18DDA8-1C16-4123-9703-9F5DD528A385}" presName="compNode" presStyleCnt="0"/>
      <dgm:spPr/>
    </dgm:pt>
    <dgm:pt modelId="{CCF6CAE0-858C-49CA-9A7D-B1F3170419AF}" type="pres">
      <dgm:prSet presAssocID="{9D18DDA8-1C16-4123-9703-9F5DD528A38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BCE8206B-80A2-4FF1-9930-64A15623D36D}" type="pres">
      <dgm:prSet presAssocID="{9D18DDA8-1C16-4123-9703-9F5DD528A385}" presName="iconSpace" presStyleCnt="0"/>
      <dgm:spPr/>
    </dgm:pt>
    <dgm:pt modelId="{66E153F9-CE04-48AF-B3D4-BF5DFEBB3DEE}" type="pres">
      <dgm:prSet presAssocID="{9D18DDA8-1C16-4123-9703-9F5DD528A385}" presName="parTx" presStyleLbl="revTx" presStyleIdx="2" presStyleCnt="8">
        <dgm:presLayoutVars>
          <dgm:chMax val="0"/>
          <dgm:chPref val="0"/>
        </dgm:presLayoutVars>
      </dgm:prSet>
      <dgm:spPr/>
    </dgm:pt>
    <dgm:pt modelId="{52E8D0DD-F1A2-4BE4-B578-2DFC0311F670}" type="pres">
      <dgm:prSet presAssocID="{9D18DDA8-1C16-4123-9703-9F5DD528A385}" presName="txSpace" presStyleCnt="0"/>
      <dgm:spPr/>
    </dgm:pt>
    <dgm:pt modelId="{E8CDF99C-0300-4AB2-A99D-6477658DB2FD}" type="pres">
      <dgm:prSet presAssocID="{9D18DDA8-1C16-4123-9703-9F5DD528A385}" presName="desTx" presStyleLbl="revTx" presStyleIdx="3" presStyleCnt="8">
        <dgm:presLayoutVars/>
      </dgm:prSet>
      <dgm:spPr/>
    </dgm:pt>
    <dgm:pt modelId="{6A924446-B447-457B-A464-6BF727F55467}" type="pres">
      <dgm:prSet presAssocID="{2294FF21-AF79-4A30-AE3D-E6469E5773D5}" presName="sibTrans" presStyleCnt="0"/>
      <dgm:spPr/>
    </dgm:pt>
    <dgm:pt modelId="{23554A3B-76CF-4CAC-97CA-BFEF27C6EA72}" type="pres">
      <dgm:prSet presAssocID="{ADB18D34-F389-41AE-B174-EA387F5151B6}" presName="compNode" presStyleCnt="0"/>
      <dgm:spPr/>
    </dgm:pt>
    <dgm:pt modelId="{01BFE98A-58E4-446E-8713-41684C23E8B5}" type="pres">
      <dgm:prSet presAssocID="{ADB18D34-F389-41AE-B174-EA387F5151B6}" presName="iconRect" presStyleLbl="node1" presStyleIdx="2" presStyleCnt="4"/>
      <dgm:spPr>
        <a:blipFill>
          <a:blip xmlns:r="http://schemas.openxmlformats.org/officeDocument/2006/relationships" r:embed="rId5">
            <a:biLevel thresh="7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0D793F9-0760-46FA-8473-1256E6D5628C}" type="pres">
      <dgm:prSet presAssocID="{ADB18D34-F389-41AE-B174-EA387F5151B6}" presName="iconSpace" presStyleCnt="0"/>
      <dgm:spPr/>
    </dgm:pt>
    <dgm:pt modelId="{32552D47-F22E-4897-A767-D6EE858A0D4F}" type="pres">
      <dgm:prSet presAssocID="{ADB18D34-F389-41AE-B174-EA387F5151B6}" presName="parTx" presStyleLbl="revTx" presStyleIdx="4" presStyleCnt="8">
        <dgm:presLayoutVars>
          <dgm:chMax val="0"/>
          <dgm:chPref val="0"/>
        </dgm:presLayoutVars>
      </dgm:prSet>
      <dgm:spPr/>
    </dgm:pt>
    <dgm:pt modelId="{E1E934F1-0069-4DA5-A50D-2CFC64078D58}" type="pres">
      <dgm:prSet presAssocID="{ADB18D34-F389-41AE-B174-EA387F5151B6}" presName="txSpace" presStyleCnt="0"/>
      <dgm:spPr/>
    </dgm:pt>
    <dgm:pt modelId="{3FB68AB6-A71A-4A33-951D-46134C91EB0F}" type="pres">
      <dgm:prSet presAssocID="{ADB18D34-F389-41AE-B174-EA387F5151B6}" presName="desTx" presStyleLbl="revTx" presStyleIdx="5" presStyleCnt="8">
        <dgm:presLayoutVars/>
      </dgm:prSet>
      <dgm:spPr/>
    </dgm:pt>
    <dgm:pt modelId="{228DCEF4-C4C9-4992-AD48-B792E472046E}" type="pres">
      <dgm:prSet presAssocID="{96A3D8EA-FD31-4C0C-BAF4-26165C8C2A25}" presName="sibTrans" presStyleCnt="0"/>
      <dgm:spPr/>
    </dgm:pt>
    <dgm:pt modelId="{06627AF3-5301-4918-8339-130E95AF4CB1}" type="pres">
      <dgm:prSet presAssocID="{DE700B23-B4A6-4482-B484-797AB714ACC4}" presName="compNode" presStyleCnt="0"/>
      <dgm:spPr/>
    </dgm:pt>
    <dgm:pt modelId="{99BC2BF0-4DC7-4947-8710-F54F68108BBB}" type="pres">
      <dgm:prSet presAssocID="{DE700B23-B4A6-4482-B484-797AB714ACC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54F62A2B-2459-4414-9E59-338BFB62103B}" type="pres">
      <dgm:prSet presAssocID="{DE700B23-B4A6-4482-B484-797AB714ACC4}" presName="iconSpace" presStyleCnt="0"/>
      <dgm:spPr/>
    </dgm:pt>
    <dgm:pt modelId="{E4C02BC7-F3B7-4B01-B756-C28BEDFF8BB7}" type="pres">
      <dgm:prSet presAssocID="{DE700B23-B4A6-4482-B484-797AB714ACC4}" presName="parTx" presStyleLbl="revTx" presStyleIdx="6" presStyleCnt="8">
        <dgm:presLayoutVars>
          <dgm:chMax val="0"/>
          <dgm:chPref val="0"/>
        </dgm:presLayoutVars>
      </dgm:prSet>
      <dgm:spPr/>
    </dgm:pt>
    <dgm:pt modelId="{2ED487B5-B394-4DB0-A670-E3CC6372366F}" type="pres">
      <dgm:prSet presAssocID="{DE700B23-B4A6-4482-B484-797AB714ACC4}" presName="txSpace" presStyleCnt="0"/>
      <dgm:spPr/>
    </dgm:pt>
    <dgm:pt modelId="{792F4695-8601-4872-9EA1-D93BBBDFB026}" type="pres">
      <dgm:prSet presAssocID="{DE700B23-B4A6-4482-B484-797AB714ACC4}" presName="desTx" presStyleLbl="revTx" presStyleIdx="7" presStyleCnt="8">
        <dgm:presLayoutVars/>
      </dgm:prSet>
      <dgm:spPr/>
    </dgm:pt>
  </dgm:ptLst>
  <dgm:cxnLst>
    <dgm:cxn modelId="{D65FE600-E8AB-41B9-B5D7-2AC19E950E48}" type="presOf" srcId="{16FFF56F-A2F4-4E6F-919E-D6FDF9C67053}" destId="{2946444C-AA46-4368-AC2F-FA02BBC5C1A2}" srcOrd="0" destOrd="0" presId="urn:microsoft.com/office/officeart/2018/2/layout/IconLabelDescriptionList"/>
    <dgm:cxn modelId="{460E6A05-12A6-4AF5-9242-1A2EBBA22F4F}" srcId="{35AC8AF7-FD21-4497-83E0-B2CBA990D499}" destId="{DE700B23-B4A6-4482-B484-797AB714ACC4}" srcOrd="3" destOrd="0" parTransId="{858F198F-A44A-4BA9-A341-810630291651}" sibTransId="{ADBAFAD2-7056-4E30-9818-EFEDDC21A58E}"/>
    <dgm:cxn modelId="{42878012-B88A-4CEA-BCC8-0A4505635ADD}" srcId="{DE700B23-B4A6-4482-B484-797AB714ACC4}" destId="{64AB5623-55C0-4772-9132-0ED4A9D327F9}" srcOrd="1" destOrd="0" parTransId="{D2608A08-E18B-4722-93BA-878B91C232CB}" sibTransId="{B8702CC1-3444-4297-9348-673A3BF8E58D}"/>
    <dgm:cxn modelId="{8A9A891F-C604-4D14-BABB-952063296B88}" type="presOf" srcId="{37EE5197-E8F7-44ED-AAF2-E189E682C6B3}" destId="{3FB68AB6-A71A-4A33-951D-46134C91EB0F}" srcOrd="0" destOrd="1" presId="urn:microsoft.com/office/officeart/2018/2/layout/IconLabelDescriptionList"/>
    <dgm:cxn modelId="{97BAAE21-1325-415E-AEDC-6473AE3F030B}" type="presOf" srcId="{9D18DDA8-1C16-4123-9703-9F5DD528A385}" destId="{66E153F9-CE04-48AF-B3D4-BF5DFEBB3DEE}" srcOrd="0" destOrd="0" presId="urn:microsoft.com/office/officeart/2018/2/layout/IconLabelDescriptionList"/>
    <dgm:cxn modelId="{837BEE21-8424-4076-9302-9B6C5C4C39D1}" srcId="{35AC8AF7-FD21-4497-83E0-B2CBA990D499}" destId="{9D18DDA8-1C16-4123-9703-9F5DD528A385}" srcOrd="1" destOrd="0" parTransId="{CD5BC961-A779-48AF-B005-708BB75C1E44}" sibTransId="{2294FF21-AF79-4A30-AE3D-E6469E5773D5}"/>
    <dgm:cxn modelId="{F27EDA3A-8157-436E-8DAB-F22E15D5FBF1}" type="presOf" srcId="{0B1552C7-D734-4D5B-B8A8-216E15C6C81E}" destId="{792F4695-8601-4872-9EA1-D93BBBDFB026}" srcOrd="0" destOrd="2" presId="urn:microsoft.com/office/officeart/2018/2/layout/IconLabelDescriptionList"/>
    <dgm:cxn modelId="{A55ACF52-9B20-4ED2-9BDA-BB9CFDB215F8}" srcId="{35AC8AF7-FD21-4497-83E0-B2CBA990D499}" destId="{7674B7BA-8687-4A26-800E-B55FF4D26CF9}" srcOrd="0" destOrd="0" parTransId="{ECB0E607-DF1E-494A-9CD9-FA3D0B1429DB}" sibTransId="{DDA061A6-158C-43C1-B0DE-6E5E16C06A0A}"/>
    <dgm:cxn modelId="{DC927E68-85E6-441C-AAEE-02BC20E5E140}" type="presOf" srcId="{64AB5623-55C0-4772-9132-0ED4A9D327F9}" destId="{792F4695-8601-4872-9EA1-D93BBBDFB026}" srcOrd="0" destOrd="1" presId="urn:microsoft.com/office/officeart/2018/2/layout/IconLabelDescriptionList"/>
    <dgm:cxn modelId="{A4F9F46C-2822-486C-8F19-3D6946D029A0}" srcId="{35AC8AF7-FD21-4497-83E0-B2CBA990D499}" destId="{ADB18D34-F389-41AE-B174-EA387F5151B6}" srcOrd="2" destOrd="0" parTransId="{DA6E99DB-6C7C-482C-A651-92688A5C29A0}" sibTransId="{96A3D8EA-FD31-4C0C-BAF4-26165C8C2A25}"/>
    <dgm:cxn modelId="{B163E06E-2F07-4B28-9D97-F86413CD85FC}" srcId="{7674B7BA-8687-4A26-800E-B55FF4D26CF9}" destId="{16FFF56F-A2F4-4E6F-919E-D6FDF9C67053}" srcOrd="0" destOrd="0" parTransId="{8F63ACD3-B231-4A47-872C-224BC20BB24F}" sibTransId="{0D9AAAC3-CC8E-431C-8C3E-664C0A5EE1CF}"/>
    <dgm:cxn modelId="{70FE968E-F512-4894-A386-CE3BD0463133}" type="presOf" srcId="{DCC2FE49-F1B3-4767-B210-C587F6D317E3}" destId="{2946444C-AA46-4368-AC2F-FA02BBC5C1A2}" srcOrd="0" destOrd="1" presId="urn:microsoft.com/office/officeart/2018/2/layout/IconLabelDescriptionList"/>
    <dgm:cxn modelId="{42367895-4F07-49C3-A57D-BC584F8B8264}" type="presOf" srcId="{71BFAD83-5166-48E9-9AD2-FF5BA19850DE}" destId="{E8CDF99C-0300-4AB2-A99D-6477658DB2FD}" srcOrd="0" destOrd="1" presId="urn:microsoft.com/office/officeart/2018/2/layout/IconLabelDescriptionList"/>
    <dgm:cxn modelId="{DAFB709E-7499-4E8F-AE57-81280FCE97C4}" srcId="{DE700B23-B4A6-4482-B484-797AB714ACC4}" destId="{E18C7E35-7019-4EB7-B6E7-C0D896106EBD}" srcOrd="0" destOrd="0" parTransId="{9669B8C3-4AEB-462D-9641-D5DB5E90A9BD}" sibTransId="{E7EF9A26-6820-4872-AD5F-A2037114A65C}"/>
    <dgm:cxn modelId="{6F2ED69F-67E7-4379-B5DC-F3924C203843}" srcId="{DE700B23-B4A6-4482-B484-797AB714ACC4}" destId="{0B1552C7-D734-4D5B-B8A8-216E15C6C81E}" srcOrd="2" destOrd="0" parTransId="{0D4A6F76-245F-4A0D-AF95-8B5A79A0BD30}" sibTransId="{45DA8BD2-AA5A-4664-B4E4-3C35940DBAD1}"/>
    <dgm:cxn modelId="{5E6DA9A3-8633-4719-AD7E-555ABF263049}" srcId="{ADB18D34-F389-41AE-B174-EA387F5151B6}" destId="{37EE5197-E8F7-44ED-AAF2-E189E682C6B3}" srcOrd="1" destOrd="0" parTransId="{FFB6AF6A-A7F4-40C4-BDB2-6048E694DA71}" sibTransId="{63A55119-5D2D-4CED-BCE2-2EE7EDC25D8F}"/>
    <dgm:cxn modelId="{950C95AE-45F2-4DFF-852B-8E93D5D84AB7}" type="presOf" srcId="{70FFAFF9-C61A-4CD5-8513-D636D8D110A2}" destId="{3FB68AB6-A71A-4A33-951D-46134C91EB0F}" srcOrd="0" destOrd="0" presId="urn:microsoft.com/office/officeart/2018/2/layout/IconLabelDescriptionList"/>
    <dgm:cxn modelId="{510962B3-DBCF-40DE-9FCA-209168CBB7B3}" srcId="{7674B7BA-8687-4A26-800E-B55FF4D26CF9}" destId="{DCC2FE49-F1B3-4767-B210-C587F6D317E3}" srcOrd="1" destOrd="0" parTransId="{0955CD04-6526-45D1-A9CE-9210BC44F943}" sibTransId="{068BA8FC-972C-433C-9C92-C3412D37C39A}"/>
    <dgm:cxn modelId="{423D15BC-D4CD-4155-ADB2-4516D91A20DB}" type="presOf" srcId="{D0047EE7-8E52-4CCF-8B3E-AE86B4F5FAF0}" destId="{E8CDF99C-0300-4AB2-A99D-6477658DB2FD}" srcOrd="0" destOrd="0" presId="urn:microsoft.com/office/officeart/2018/2/layout/IconLabelDescriptionList"/>
    <dgm:cxn modelId="{F7B59ABD-F0A8-4780-A326-720C68EF660F}" type="presOf" srcId="{7674B7BA-8687-4A26-800E-B55FF4D26CF9}" destId="{5EF4CBC1-8982-4C8D-B63A-6A9F0109765D}" srcOrd="0" destOrd="0" presId="urn:microsoft.com/office/officeart/2018/2/layout/IconLabelDescriptionList"/>
    <dgm:cxn modelId="{30B506C4-FE6B-44BB-AC9B-5D2FAA1109D7}" type="presOf" srcId="{ADB18D34-F389-41AE-B174-EA387F5151B6}" destId="{32552D47-F22E-4897-A767-D6EE858A0D4F}" srcOrd="0" destOrd="0" presId="urn:microsoft.com/office/officeart/2018/2/layout/IconLabelDescriptionList"/>
    <dgm:cxn modelId="{0EFDA7C4-E0A5-48FF-B474-EC06E9D05115}" type="presOf" srcId="{DE700B23-B4A6-4482-B484-797AB714ACC4}" destId="{E4C02BC7-F3B7-4B01-B756-C28BEDFF8BB7}" srcOrd="0" destOrd="0" presId="urn:microsoft.com/office/officeart/2018/2/layout/IconLabelDescriptionList"/>
    <dgm:cxn modelId="{73EFE8DB-FAAB-4C00-83EA-214B158342BC}" srcId="{ADB18D34-F389-41AE-B174-EA387F5151B6}" destId="{70FFAFF9-C61A-4CD5-8513-D636D8D110A2}" srcOrd="0" destOrd="0" parTransId="{33B1C49F-05BD-4947-B135-C6F99973CD8D}" sibTransId="{8BC430E0-EDB7-4BCF-A86E-79396A9CB5CF}"/>
    <dgm:cxn modelId="{86CA98DD-F3BF-4A68-ACD8-5EBA2C8CA636}" srcId="{9D18DDA8-1C16-4123-9703-9F5DD528A385}" destId="{D0047EE7-8E52-4CCF-8B3E-AE86B4F5FAF0}" srcOrd="0" destOrd="0" parTransId="{3FE295BB-9490-4FCC-8376-66EB1FBB306A}" sibTransId="{4ECE8330-EE3F-45CF-BF9D-67B49327BF4B}"/>
    <dgm:cxn modelId="{6ACD4DE1-3C54-4FC8-8236-8BA90586EB16}" srcId="{9D18DDA8-1C16-4123-9703-9F5DD528A385}" destId="{71BFAD83-5166-48E9-9AD2-FF5BA19850DE}" srcOrd="1" destOrd="0" parTransId="{C77C90C9-1589-474B-BD06-ADA3D92F18A2}" sibTransId="{63ACD508-ED46-45D1-9927-C3358AF01772}"/>
    <dgm:cxn modelId="{EC3E5AF4-D341-4BCC-9287-09F66165365F}" type="presOf" srcId="{E18C7E35-7019-4EB7-B6E7-C0D896106EBD}" destId="{792F4695-8601-4872-9EA1-D93BBBDFB026}" srcOrd="0" destOrd="0" presId="urn:microsoft.com/office/officeart/2018/2/layout/IconLabelDescriptionList"/>
    <dgm:cxn modelId="{81231CF7-D23E-4C63-A120-758C0C37896F}" type="presOf" srcId="{35AC8AF7-FD21-4497-83E0-B2CBA990D499}" destId="{A444201D-F960-4697-B33E-2E9E3B2C7FEE}" srcOrd="0" destOrd="0" presId="urn:microsoft.com/office/officeart/2018/2/layout/IconLabelDescriptionList"/>
    <dgm:cxn modelId="{F301DD72-D2E5-4CE1-AC32-069BC76442DE}" type="presParOf" srcId="{A444201D-F960-4697-B33E-2E9E3B2C7FEE}" destId="{CD7CCE40-D0BA-432E-A7A9-D73EC4AEEE3B}" srcOrd="0" destOrd="0" presId="urn:microsoft.com/office/officeart/2018/2/layout/IconLabelDescriptionList"/>
    <dgm:cxn modelId="{5EB04F86-CD86-4C80-8D20-3FCB0BF364E2}" type="presParOf" srcId="{CD7CCE40-D0BA-432E-A7A9-D73EC4AEEE3B}" destId="{A796996F-45C5-4304-BB27-6C0F039CA828}" srcOrd="0" destOrd="0" presId="urn:microsoft.com/office/officeart/2018/2/layout/IconLabelDescriptionList"/>
    <dgm:cxn modelId="{96B754C0-7247-4D97-819E-A4D571A40559}" type="presParOf" srcId="{CD7CCE40-D0BA-432E-A7A9-D73EC4AEEE3B}" destId="{FAD3362C-39E6-473F-89F7-78D95B644BA2}" srcOrd="1" destOrd="0" presId="urn:microsoft.com/office/officeart/2018/2/layout/IconLabelDescriptionList"/>
    <dgm:cxn modelId="{A015738F-D13E-44C3-A93F-4A8C66D1B721}" type="presParOf" srcId="{CD7CCE40-D0BA-432E-A7A9-D73EC4AEEE3B}" destId="{5EF4CBC1-8982-4C8D-B63A-6A9F0109765D}" srcOrd="2" destOrd="0" presId="urn:microsoft.com/office/officeart/2018/2/layout/IconLabelDescriptionList"/>
    <dgm:cxn modelId="{D70BCDAA-7255-49E5-A470-BBBBF3D02153}" type="presParOf" srcId="{CD7CCE40-D0BA-432E-A7A9-D73EC4AEEE3B}" destId="{56EFE229-E82E-41FB-8ACA-41D178A1EBFE}" srcOrd="3" destOrd="0" presId="urn:microsoft.com/office/officeart/2018/2/layout/IconLabelDescriptionList"/>
    <dgm:cxn modelId="{868FF3E1-6488-42C8-AA85-F9C0D7739044}" type="presParOf" srcId="{CD7CCE40-D0BA-432E-A7A9-D73EC4AEEE3B}" destId="{2946444C-AA46-4368-AC2F-FA02BBC5C1A2}" srcOrd="4" destOrd="0" presId="urn:microsoft.com/office/officeart/2018/2/layout/IconLabelDescriptionList"/>
    <dgm:cxn modelId="{2678EC49-5B49-4393-9CF7-0B53327227E1}" type="presParOf" srcId="{A444201D-F960-4697-B33E-2E9E3B2C7FEE}" destId="{9338CA6C-37FD-49FF-8C61-4D387A4CC969}" srcOrd="1" destOrd="0" presId="urn:microsoft.com/office/officeart/2018/2/layout/IconLabelDescriptionList"/>
    <dgm:cxn modelId="{FBD78F0C-708E-43F6-AF6C-DAB0B9B501B3}" type="presParOf" srcId="{A444201D-F960-4697-B33E-2E9E3B2C7FEE}" destId="{2F1ABD59-3434-4B8B-B9CA-8A49A3096B64}" srcOrd="2" destOrd="0" presId="urn:microsoft.com/office/officeart/2018/2/layout/IconLabelDescriptionList"/>
    <dgm:cxn modelId="{E32AFCC2-4C7B-43D1-BA5A-29D83D3BECD1}" type="presParOf" srcId="{2F1ABD59-3434-4B8B-B9CA-8A49A3096B64}" destId="{CCF6CAE0-858C-49CA-9A7D-B1F3170419AF}" srcOrd="0" destOrd="0" presId="urn:microsoft.com/office/officeart/2018/2/layout/IconLabelDescriptionList"/>
    <dgm:cxn modelId="{092070BE-151D-4B2C-AF98-D658B31EAA7C}" type="presParOf" srcId="{2F1ABD59-3434-4B8B-B9CA-8A49A3096B64}" destId="{BCE8206B-80A2-4FF1-9930-64A15623D36D}" srcOrd="1" destOrd="0" presId="urn:microsoft.com/office/officeart/2018/2/layout/IconLabelDescriptionList"/>
    <dgm:cxn modelId="{DA5DFD9A-8ED7-4CB5-9BA7-517B3E077D81}" type="presParOf" srcId="{2F1ABD59-3434-4B8B-B9CA-8A49A3096B64}" destId="{66E153F9-CE04-48AF-B3D4-BF5DFEBB3DEE}" srcOrd="2" destOrd="0" presId="urn:microsoft.com/office/officeart/2018/2/layout/IconLabelDescriptionList"/>
    <dgm:cxn modelId="{B4D5111F-3270-4EDB-A05E-22437E0ACB8C}" type="presParOf" srcId="{2F1ABD59-3434-4B8B-B9CA-8A49A3096B64}" destId="{52E8D0DD-F1A2-4BE4-B578-2DFC0311F670}" srcOrd="3" destOrd="0" presId="urn:microsoft.com/office/officeart/2018/2/layout/IconLabelDescriptionList"/>
    <dgm:cxn modelId="{C1C8D1DE-D0F7-4D31-A111-07DB05AA6A84}" type="presParOf" srcId="{2F1ABD59-3434-4B8B-B9CA-8A49A3096B64}" destId="{E8CDF99C-0300-4AB2-A99D-6477658DB2FD}" srcOrd="4" destOrd="0" presId="urn:microsoft.com/office/officeart/2018/2/layout/IconLabelDescriptionList"/>
    <dgm:cxn modelId="{55F4FDA7-C864-4016-8C1A-B611DA552476}" type="presParOf" srcId="{A444201D-F960-4697-B33E-2E9E3B2C7FEE}" destId="{6A924446-B447-457B-A464-6BF727F55467}" srcOrd="3" destOrd="0" presId="urn:microsoft.com/office/officeart/2018/2/layout/IconLabelDescriptionList"/>
    <dgm:cxn modelId="{B78EF6BE-5B37-4FF7-9FF2-6CCDA9141C56}" type="presParOf" srcId="{A444201D-F960-4697-B33E-2E9E3B2C7FEE}" destId="{23554A3B-76CF-4CAC-97CA-BFEF27C6EA72}" srcOrd="4" destOrd="0" presId="urn:microsoft.com/office/officeart/2018/2/layout/IconLabelDescriptionList"/>
    <dgm:cxn modelId="{D4F9C43E-9D86-4BD1-BE40-EC01FB37E2AC}" type="presParOf" srcId="{23554A3B-76CF-4CAC-97CA-BFEF27C6EA72}" destId="{01BFE98A-58E4-446E-8713-41684C23E8B5}" srcOrd="0" destOrd="0" presId="urn:microsoft.com/office/officeart/2018/2/layout/IconLabelDescriptionList"/>
    <dgm:cxn modelId="{192B68CA-648D-483F-8F9A-AD898AD25349}" type="presParOf" srcId="{23554A3B-76CF-4CAC-97CA-BFEF27C6EA72}" destId="{B0D793F9-0760-46FA-8473-1256E6D5628C}" srcOrd="1" destOrd="0" presId="urn:microsoft.com/office/officeart/2018/2/layout/IconLabelDescriptionList"/>
    <dgm:cxn modelId="{C3289753-6655-4643-A8BF-4B93D08CE59B}" type="presParOf" srcId="{23554A3B-76CF-4CAC-97CA-BFEF27C6EA72}" destId="{32552D47-F22E-4897-A767-D6EE858A0D4F}" srcOrd="2" destOrd="0" presId="urn:microsoft.com/office/officeart/2018/2/layout/IconLabelDescriptionList"/>
    <dgm:cxn modelId="{16E3394A-1200-4681-9A36-AE8B1C43A2E2}" type="presParOf" srcId="{23554A3B-76CF-4CAC-97CA-BFEF27C6EA72}" destId="{E1E934F1-0069-4DA5-A50D-2CFC64078D58}" srcOrd="3" destOrd="0" presId="urn:microsoft.com/office/officeart/2018/2/layout/IconLabelDescriptionList"/>
    <dgm:cxn modelId="{9728C626-B1FA-447D-98C8-6F277AC41377}" type="presParOf" srcId="{23554A3B-76CF-4CAC-97CA-BFEF27C6EA72}" destId="{3FB68AB6-A71A-4A33-951D-46134C91EB0F}" srcOrd="4" destOrd="0" presId="urn:microsoft.com/office/officeart/2018/2/layout/IconLabelDescriptionList"/>
    <dgm:cxn modelId="{31C184A6-D070-46F0-A027-D73A05DF476C}" type="presParOf" srcId="{A444201D-F960-4697-B33E-2E9E3B2C7FEE}" destId="{228DCEF4-C4C9-4992-AD48-B792E472046E}" srcOrd="5" destOrd="0" presId="urn:microsoft.com/office/officeart/2018/2/layout/IconLabelDescriptionList"/>
    <dgm:cxn modelId="{528CEAD2-0227-4C6D-90CB-083EA3B901FF}" type="presParOf" srcId="{A444201D-F960-4697-B33E-2E9E3B2C7FEE}" destId="{06627AF3-5301-4918-8339-130E95AF4CB1}" srcOrd="6" destOrd="0" presId="urn:microsoft.com/office/officeart/2018/2/layout/IconLabelDescriptionList"/>
    <dgm:cxn modelId="{7B2A135A-D26C-411D-A7C7-A17567F54394}" type="presParOf" srcId="{06627AF3-5301-4918-8339-130E95AF4CB1}" destId="{99BC2BF0-4DC7-4947-8710-F54F68108BBB}" srcOrd="0" destOrd="0" presId="urn:microsoft.com/office/officeart/2018/2/layout/IconLabelDescriptionList"/>
    <dgm:cxn modelId="{B56EFE77-AFBA-4A3F-9CEE-5DCF92B2629A}" type="presParOf" srcId="{06627AF3-5301-4918-8339-130E95AF4CB1}" destId="{54F62A2B-2459-4414-9E59-338BFB62103B}" srcOrd="1" destOrd="0" presId="urn:microsoft.com/office/officeart/2018/2/layout/IconLabelDescriptionList"/>
    <dgm:cxn modelId="{CC0585B4-C0F0-41F5-8EA5-C40C0D14F68C}" type="presParOf" srcId="{06627AF3-5301-4918-8339-130E95AF4CB1}" destId="{E4C02BC7-F3B7-4B01-B756-C28BEDFF8BB7}" srcOrd="2" destOrd="0" presId="urn:microsoft.com/office/officeart/2018/2/layout/IconLabelDescriptionList"/>
    <dgm:cxn modelId="{2A6CD122-FAC2-4B54-ADF5-F587DBB614E6}" type="presParOf" srcId="{06627AF3-5301-4918-8339-130E95AF4CB1}" destId="{2ED487B5-B394-4DB0-A670-E3CC6372366F}" srcOrd="3" destOrd="0" presId="urn:microsoft.com/office/officeart/2018/2/layout/IconLabelDescriptionList"/>
    <dgm:cxn modelId="{8380E038-4AFE-48BE-86D1-258815AD215C}" type="presParOf" srcId="{06627AF3-5301-4918-8339-130E95AF4CB1}" destId="{792F4695-8601-4872-9EA1-D93BBBDFB02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429C16-26A9-46E5-8B3C-3D356D79BF5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45A9D7B-DD0A-416F-90B0-68A7C7507180}">
      <dgm:prSet phldrT="[Text]"/>
      <dgm:spPr/>
      <dgm:t>
        <a:bodyPr/>
        <a:lstStyle/>
        <a:p>
          <a:r>
            <a:rPr lang="en-US" dirty="0">
              <a:latin typeface="+mn-lt"/>
            </a:rPr>
            <a:t>“I have an ABN”</a:t>
          </a:r>
          <a:endParaRPr lang="en-AU" dirty="0">
            <a:latin typeface="+mn-lt"/>
          </a:endParaRPr>
        </a:p>
      </dgm:t>
    </dgm:pt>
    <dgm:pt modelId="{DBAD4E28-1D72-439E-809E-FF0F5B29013E}" type="parTrans" cxnId="{94CC3AD8-0E7E-46D4-BAB5-ED541E958E6E}">
      <dgm:prSet/>
      <dgm:spPr/>
      <dgm:t>
        <a:bodyPr/>
        <a:lstStyle/>
        <a:p>
          <a:endParaRPr lang="en-AU"/>
        </a:p>
      </dgm:t>
    </dgm:pt>
    <dgm:pt modelId="{04291D99-EAB6-4C39-80C9-B16CABF4A8D5}" type="sibTrans" cxnId="{94CC3AD8-0E7E-46D4-BAB5-ED541E958E6E}">
      <dgm:prSet/>
      <dgm:spPr/>
      <dgm:t>
        <a:bodyPr/>
        <a:lstStyle/>
        <a:p>
          <a:endParaRPr lang="en-AU"/>
        </a:p>
      </dgm:t>
    </dgm:pt>
    <dgm:pt modelId="{B070C32B-ED4E-4B82-99C9-8E2EFEF74090}">
      <dgm:prSet phldrT="[Text]"/>
      <dgm:spPr/>
      <dgm:t>
        <a:bodyPr/>
        <a:lstStyle/>
        <a:p>
          <a:r>
            <a:rPr lang="en-US" dirty="0">
              <a:latin typeface="+mn-lt"/>
            </a:rPr>
            <a:t>“My boss pays me $20 per hour flat rate”</a:t>
          </a:r>
          <a:endParaRPr lang="en-AU" dirty="0">
            <a:latin typeface="+mn-lt"/>
          </a:endParaRPr>
        </a:p>
      </dgm:t>
    </dgm:pt>
    <dgm:pt modelId="{05F1F8FC-1C49-4C75-8F9E-804E68CE4378}" type="parTrans" cxnId="{0C2A3BAA-C22F-4B35-8D00-F222BD61753C}">
      <dgm:prSet/>
      <dgm:spPr/>
      <dgm:t>
        <a:bodyPr/>
        <a:lstStyle/>
        <a:p>
          <a:endParaRPr lang="en-AU"/>
        </a:p>
      </dgm:t>
    </dgm:pt>
    <dgm:pt modelId="{F5EEE51E-C1AF-4D86-92E4-8A713525A604}" type="sibTrans" cxnId="{0C2A3BAA-C22F-4B35-8D00-F222BD61753C}">
      <dgm:prSet/>
      <dgm:spPr/>
      <dgm:t>
        <a:bodyPr/>
        <a:lstStyle/>
        <a:p>
          <a:endParaRPr lang="en-AU"/>
        </a:p>
      </dgm:t>
    </dgm:pt>
    <dgm:pt modelId="{166903F2-B5F3-40C7-B6EC-F09395A1D4B1}">
      <dgm:prSet phldrT="[Text]"/>
      <dgm:spPr/>
      <dgm:t>
        <a:bodyPr/>
        <a:lstStyle/>
        <a:p>
          <a:r>
            <a:rPr lang="en-US" dirty="0">
              <a:latin typeface="+mn-lt"/>
            </a:rPr>
            <a:t>“My boss tells me when and where I will work”</a:t>
          </a:r>
          <a:endParaRPr lang="en-AU" dirty="0">
            <a:latin typeface="+mn-lt"/>
          </a:endParaRPr>
        </a:p>
      </dgm:t>
    </dgm:pt>
    <dgm:pt modelId="{23DA6C0F-313E-4260-BDA8-040D66EC3226}" type="parTrans" cxnId="{614B7F5F-82B2-48A8-9BEE-2A07D176A5CF}">
      <dgm:prSet/>
      <dgm:spPr/>
      <dgm:t>
        <a:bodyPr/>
        <a:lstStyle/>
        <a:p>
          <a:endParaRPr lang="en-AU"/>
        </a:p>
      </dgm:t>
    </dgm:pt>
    <dgm:pt modelId="{981AE9F0-5E0A-4FBC-AA9A-413C443848CF}" type="sibTrans" cxnId="{614B7F5F-82B2-48A8-9BEE-2A07D176A5CF}">
      <dgm:prSet/>
      <dgm:spPr/>
      <dgm:t>
        <a:bodyPr/>
        <a:lstStyle/>
        <a:p>
          <a:endParaRPr lang="en-AU"/>
        </a:p>
      </dgm:t>
    </dgm:pt>
    <dgm:pt modelId="{40219911-E44F-453F-94B8-DBC31A67064C}">
      <dgm:prSet phldrT="[Text]"/>
      <dgm:spPr/>
      <dgm:t>
        <a:bodyPr/>
        <a:lstStyle/>
        <a:p>
          <a:r>
            <a:rPr lang="en-US" dirty="0">
              <a:latin typeface="+mn-lt"/>
            </a:rPr>
            <a:t>“I don’t use any of my own tools, I use my boss’s!” </a:t>
          </a:r>
          <a:endParaRPr lang="en-AU" dirty="0">
            <a:latin typeface="+mn-lt"/>
          </a:endParaRPr>
        </a:p>
      </dgm:t>
    </dgm:pt>
    <dgm:pt modelId="{7574B0A9-C8DD-48D9-A529-176F6BF0DBED}" type="parTrans" cxnId="{B21EDEEB-EFCF-4ED6-9645-E46E8A530448}">
      <dgm:prSet/>
      <dgm:spPr/>
      <dgm:t>
        <a:bodyPr/>
        <a:lstStyle/>
        <a:p>
          <a:endParaRPr lang="en-AU"/>
        </a:p>
      </dgm:t>
    </dgm:pt>
    <dgm:pt modelId="{6C691A69-4BE2-4F4B-B930-B6E2F5F64C55}" type="sibTrans" cxnId="{B21EDEEB-EFCF-4ED6-9645-E46E8A530448}">
      <dgm:prSet/>
      <dgm:spPr/>
      <dgm:t>
        <a:bodyPr/>
        <a:lstStyle/>
        <a:p>
          <a:endParaRPr lang="en-AU"/>
        </a:p>
      </dgm:t>
    </dgm:pt>
    <dgm:pt modelId="{EB02E8F4-961C-436D-BDED-7ED8EFD0DBBB}">
      <dgm:prSet phldrT="[Text]"/>
      <dgm:spPr/>
      <dgm:t>
        <a:bodyPr/>
        <a:lstStyle/>
        <a:p>
          <a:r>
            <a:rPr lang="en-US" dirty="0">
              <a:latin typeface="+mn-lt"/>
            </a:rPr>
            <a:t>“My boss says I can’t work for anyone else”</a:t>
          </a:r>
          <a:endParaRPr lang="en-AU" dirty="0">
            <a:latin typeface="+mn-lt"/>
          </a:endParaRPr>
        </a:p>
      </dgm:t>
    </dgm:pt>
    <dgm:pt modelId="{31C192CB-C016-433D-97D3-822223870ED9}" type="parTrans" cxnId="{AC2BA887-7D71-455A-910A-E435F1143D3E}">
      <dgm:prSet/>
      <dgm:spPr/>
      <dgm:t>
        <a:bodyPr/>
        <a:lstStyle/>
        <a:p>
          <a:endParaRPr lang="en-AU"/>
        </a:p>
      </dgm:t>
    </dgm:pt>
    <dgm:pt modelId="{90310C6B-5686-42C3-BF04-1B2B2AE0A806}" type="sibTrans" cxnId="{AC2BA887-7D71-455A-910A-E435F1143D3E}">
      <dgm:prSet/>
      <dgm:spPr/>
      <dgm:t>
        <a:bodyPr/>
        <a:lstStyle/>
        <a:p>
          <a:endParaRPr lang="en-AU"/>
        </a:p>
      </dgm:t>
    </dgm:pt>
    <dgm:pt modelId="{62455921-698E-447B-9DF1-D89F57FBD8B7}" type="pres">
      <dgm:prSet presAssocID="{B3429C16-26A9-46E5-8B3C-3D356D79BF58}" presName="cycle" presStyleCnt="0">
        <dgm:presLayoutVars>
          <dgm:dir/>
          <dgm:resizeHandles val="exact"/>
        </dgm:presLayoutVars>
      </dgm:prSet>
      <dgm:spPr/>
    </dgm:pt>
    <dgm:pt modelId="{4B4008FD-E77C-4A4F-969E-0CB9B5306554}" type="pres">
      <dgm:prSet presAssocID="{645A9D7B-DD0A-416F-90B0-68A7C7507180}" presName="dummy" presStyleCnt="0"/>
      <dgm:spPr/>
    </dgm:pt>
    <dgm:pt modelId="{7DDE51FB-A800-473A-BCFA-6DF6FDCB9CCF}" type="pres">
      <dgm:prSet presAssocID="{645A9D7B-DD0A-416F-90B0-68A7C7507180}" presName="node" presStyleLbl="revTx" presStyleIdx="0" presStyleCnt="5">
        <dgm:presLayoutVars>
          <dgm:bulletEnabled val="1"/>
        </dgm:presLayoutVars>
      </dgm:prSet>
      <dgm:spPr/>
    </dgm:pt>
    <dgm:pt modelId="{15784D70-0477-4391-AE75-5C26D2284942}" type="pres">
      <dgm:prSet presAssocID="{04291D99-EAB6-4C39-80C9-B16CABF4A8D5}" presName="sibTrans" presStyleLbl="node1" presStyleIdx="0" presStyleCnt="5"/>
      <dgm:spPr/>
    </dgm:pt>
    <dgm:pt modelId="{A48CA96E-E448-4E47-B1B1-8BDC4B29E632}" type="pres">
      <dgm:prSet presAssocID="{B070C32B-ED4E-4B82-99C9-8E2EFEF74090}" presName="dummy" presStyleCnt="0"/>
      <dgm:spPr/>
    </dgm:pt>
    <dgm:pt modelId="{417D477A-AF12-45BA-95F6-E86B22E87EEB}" type="pres">
      <dgm:prSet presAssocID="{B070C32B-ED4E-4B82-99C9-8E2EFEF74090}" presName="node" presStyleLbl="revTx" presStyleIdx="1" presStyleCnt="5">
        <dgm:presLayoutVars>
          <dgm:bulletEnabled val="1"/>
        </dgm:presLayoutVars>
      </dgm:prSet>
      <dgm:spPr/>
    </dgm:pt>
    <dgm:pt modelId="{6E5B04A8-161B-42DF-AD9D-8C1281257242}" type="pres">
      <dgm:prSet presAssocID="{F5EEE51E-C1AF-4D86-92E4-8A713525A604}" presName="sibTrans" presStyleLbl="node1" presStyleIdx="1" presStyleCnt="5"/>
      <dgm:spPr/>
    </dgm:pt>
    <dgm:pt modelId="{C99D7CD8-D5CD-46C4-9EBC-B898F13B4519}" type="pres">
      <dgm:prSet presAssocID="{166903F2-B5F3-40C7-B6EC-F09395A1D4B1}" presName="dummy" presStyleCnt="0"/>
      <dgm:spPr/>
    </dgm:pt>
    <dgm:pt modelId="{2090DBA5-499D-4230-B95E-461476725EE2}" type="pres">
      <dgm:prSet presAssocID="{166903F2-B5F3-40C7-B6EC-F09395A1D4B1}" presName="node" presStyleLbl="revTx" presStyleIdx="2" presStyleCnt="5">
        <dgm:presLayoutVars>
          <dgm:bulletEnabled val="1"/>
        </dgm:presLayoutVars>
      </dgm:prSet>
      <dgm:spPr/>
    </dgm:pt>
    <dgm:pt modelId="{A27E5E6F-71C4-47D4-8815-F852D7EFCFF7}" type="pres">
      <dgm:prSet presAssocID="{981AE9F0-5E0A-4FBC-AA9A-413C443848CF}" presName="sibTrans" presStyleLbl="node1" presStyleIdx="2" presStyleCnt="5"/>
      <dgm:spPr/>
    </dgm:pt>
    <dgm:pt modelId="{51B45C08-3E8C-4517-B28A-272B60F949DB}" type="pres">
      <dgm:prSet presAssocID="{40219911-E44F-453F-94B8-DBC31A67064C}" presName="dummy" presStyleCnt="0"/>
      <dgm:spPr/>
    </dgm:pt>
    <dgm:pt modelId="{05A65C39-7A57-4C48-9C12-980D4E941DD1}" type="pres">
      <dgm:prSet presAssocID="{40219911-E44F-453F-94B8-DBC31A67064C}" presName="node" presStyleLbl="revTx" presStyleIdx="3" presStyleCnt="5" custScaleX="182148">
        <dgm:presLayoutVars>
          <dgm:bulletEnabled val="1"/>
        </dgm:presLayoutVars>
      </dgm:prSet>
      <dgm:spPr/>
    </dgm:pt>
    <dgm:pt modelId="{980CC1B7-F588-4E3F-80C0-43C7DBA7445C}" type="pres">
      <dgm:prSet presAssocID="{6C691A69-4BE2-4F4B-B930-B6E2F5F64C55}" presName="sibTrans" presStyleLbl="node1" presStyleIdx="3" presStyleCnt="5" custLinFactNeighborX="-1653" custLinFactNeighborY="-644"/>
      <dgm:spPr/>
    </dgm:pt>
    <dgm:pt modelId="{1F5A6584-42F5-41C3-96F1-F9C820A0F3C9}" type="pres">
      <dgm:prSet presAssocID="{EB02E8F4-961C-436D-BDED-7ED8EFD0DBBB}" presName="dummy" presStyleCnt="0"/>
      <dgm:spPr/>
    </dgm:pt>
    <dgm:pt modelId="{99DB2704-B700-4941-B717-79D131E07E94}" type="pres">
      <dgm:prSet presAssocID="{EB02E8F4-961C-436D-BDED-7ED8EFD0DBBB}" presName="node" presStyleLbl="revTx" presStyleIdx="4" presStyleCnt="5">
        <dgm:presLayoutVars>
          <dgm:bulletEnabled val="1"/>
        </dgm:presLayoutVars>
      </dgm:prSet>
      <dgm:spPr/>
    </dgm:pt>
    <dgm:pt modelId="{91A94986-BAF9-467C-8D75-B012BAB89716}" type="pres">
      <dgm:prSet presAssocID="{90310C6B-5686-42C3-BF04-1B2B2AE0A806}" presName="sibTrans" presStyleLbl="node1" presStyleIdx="4" presStyleCnt="5"/>
      <dgm:spPr/>
    </dgm:pt>
  </dgm:ptLst>
  <dgm:cxnLst>
    <dgm:cxn modelId="{570ABB26-88E4-43BF-8BA0-04B488838367}" type="presOf" srcId="{90310C6B-5686-42C3-BF04-1B2B2AE0A806}" destId="{91A94986-BAF9-467C-8D75-B012BAB89716}" srcOrd="0" destOrd="0" presId="urn:microsoft.com/office/officeart/2005/8/layout/cycle1"/>
    <dgm:cxn modelId="{2DB5743D-5507-4FD8-BD6A-255741890531}" type="presOf" srcId="{F5EEE51E-C1AF-4D86-92E4-8A713525A604}" destId="{6E5B04A8-161B-42DF-AD9D-8C1281257242}" srcOrd="0" destOrd="0" presId="urn:microsoft.com/office/officeart/2005/8/layout/cycle1"/>
    <dgm:cxn modelId="{614B7F5F-82B2-48A8-9BEE-2A07D176A5CF}" srcId="{B3429C16-26A9-46E5-8B3C-3D356D79BF58}" destId="{166903F2-B5F3-40C7-B6EC-F09395A1D4B1}" srcOrd="2" destOrd="0" parTransId="{23DA6C0F-313E-4260-BDA8-040D66EC3226}" sibTransId="{981AE9F0-5E0A-4FBC-AA9A-413C443848CF}"/>
    <dgm:cxn modelId="{D3D50A64-4870-417D-A209-9E4BF709A2CC}" type="presOf" srcId="{6C691A69-4BE2-4F4B-B930-B6E2F5F64C55}" destId="{980CC1B7-F588-4E3F-80C0-43C7DBA7445C}" srcOrd="0" destOrd="0" presId="urn:microsoft.com/office/officeart/2005/8/layout/cycle1"/>
    <dgm:cxn modelId="{5E595B83-B306-4E45-BD50-47F27277FC71}" type="presOf" srcId="{40219911-E44F-453F-94B8-DBC31A67064C}" destId="{05A65C39-7A57-4C48-9C12-980D4E941DD1}" srcOrd="0" destOrd="0" presId="urn:microsoft.com/office/officeart/2005/8/layout/cycle1"/>
    <dgm:cxn modelId="{AC2BA887-7D71-455A-910A-E435F1143D3E}" srcId="{B3429C16-26A9-46E5-8B3C-3D356D79BF58}" destId="{EB02E8F4-961C-436D-BDED-7ED8EFD0DBBB}" srcOrd="4" destOrd="0" parTransId="{31C192CB-C016-433D-97D3-822223870ED9}" sibTransId="{90310C6B-5686-42C3-BF04-1B2B2AE0A806}"/>
    <dgm:cxn modelId="{580BCE8C-7D43-4E79-98E4-35519A2F9145}" type="presOf" srcId="{645A9D7B-DD0A-416F-90B0-68A7C7507180}" destId="{7DDE51FB-A800-473A-BCFA-6DF6FDCB9CCF}" srcOrd="0" destOrd="0" presId="urn:microsoft.com/office/officeart/2005/8/layout/cycle1"/>
    <dgm:cxn modelId="{427098A9-7153-4B07-8285-8FE116A757EB}" type="presOf" srcId="{B070C32B-ED4E-4B82-99C9-8E2EFEF74090}" destId="{417D477A-AF12-45BA-95F6-E86B22E87EEB}" srcOrd="0" destOrd="0" presId="urn:microsoft.com/office/officeart/2005/8/layout/cycle1"/>
    <dgm:cxn modelId="{0C2A3BAA-C22F-4B35-8D00-F222BD61753C}" srcId="{B3429C16-26A9-46E5-8B3C-3D356D79BF58}" destId="{B070C32B-ED4E-4B82-99C9-8E2EFEF74090}" srcOrd="1" destOrd="0" parTransId="{05F1F8FC-1C49-4C75-8F9E-804E68CE4378}" sibTransId="{F5EEE51E-C1AF-4D86-92E4-8A713525A604}"/>
    <dgm:cxn modelId="{80071BC3-35C4-40DE-8103-6972E8A0A2E6}" type="presOf" srcId="{166903F2-B5F3-40C7-B6EC-F09395A1D4B1}" destId="{2090DBA5-499D-4230-B95E-461476725EE2}" srcOrd="0" destOrd="0" presId="urn:microsoft.com/office/officeart/2005/8/layout/cycle1"/>
    <dgm:cxn modelId="{908CDCD6-74DC-40A3-AD9B-FEDDA1AFF1BF}" type="presOf" srcId="{EB02E8F4-961C-436D-BDED-7ED8EFD0DBBB}" destId="{99DB2704-B700-4941-B717-79D131E07E94}" srcOrd="0" destOrd="0" presId="urn:microsoft.com/office/officeart/2005/8/layout/cycle1"/>
    <dgm:cxn modelId="{94CC3AD8-0E7E-46D4-BAB5-ED541E958E6E}" srcId="{B3429C16-26A9-46E5-8B3C-3D356D79BF58}" destId="{645A9D7B-DD0A-416F-90B0-68A7C7507180}" srcOrd="0" destOrd="0" parTransId="{DBAD4E28-1D72-439E-809E-FF0F5B29013E}" sibTransId="{04291D99-EAB6-4C39-80C9-B16CABF4A8D5}"/>
    <dgm:cxn modelId="{768DC7DF-8319-44D1-99FB-E6B164207521}" type="presOf" srcId="{981AE9F0-5E0A-4FBC-AA9A-413C443848CF}" destId="{A27E5E6F-71C4-47D4-8815-F852D7EFCFF7}" srcOrd="0" destOrd="0" presId="urn:microsoft.com/office/officeart/2005/8/layout/cycle1"/>
    <dgm:cxn modelId="{B21EDEEB-EFCF-4ED6-9645-E46E8A530448}" srcId="{B3429C16-26A9-46E5-8B3C-3D356D79BF58}" destId="{40219911-E44F-453F-94B8-DBC31A67064C}" srcOrd="3" destOrd="0" parTransId="{7574B0A9-C8DD-48D9-A529-176F6BF0DBED}" sibTransId="{6C691A69-4BE2-4F4B-B930-B6E2F5F64C55}"/>
    <dgm:cxn modelId="{7ED3BDEF-472F-458E-BEC0-ADAD0948BD50}" type="presOf" srcId="{B3429C16-26A9-46E5-8B3C-3D356D79BF58}" destId="{62455921-698E-447B-9DF1-D89F57FBD8B7}" srcOrd="0" destOrd="0" presId="urn:microsoft.com/office/officeart/2005/8/layout/cycle1"/>
    <dgm:cxn modelId="{BC3EDBFD-2110-4EEC-AAAD-DA63D64C9D94}" type="presOf" srcId="{04291D99-EAB6-4C39-80C9-B16CABF4A8D5}" destId="{15784D70-0477-4391-AE75-5C26D2284942}" srcOrd="0" destOrd="0" presId="urn:microsoft.com/office/officeart/2005/8/layout/cycle1"/>
    <dgm:cxn modelId="{162FE751-F27B-4A99-B7FF-A74ABF97A73B}" type="presParOf" srcId="{62455921-698E-447B-9DF1-D89F57FBD8B7}" destId="{4B4008FD-E77C-4A4F-969E-0CB9B5306554}" srcOrd="0" destOrd="0" presId="urn:microsoft.com/office/officeart/2005/8/layout/cycle1"/>
    <dgm:cxn modelId="{6D7C60AB-5EA7-4105-854F-417499CC38B2}" type="presParOf" srcId="{62455921-698E-447B-9DF1-D89F57FBD8B7}" destId="{7DDE51FB-A800-473A-BCFA-6DF6FDCB9CCF}" srcOrd="1" destOrd="0" presId="urn:microsoft.com/office/officeart/2005/8/layout/cycle1"/>
    <dgm:cxn modelId="{DE60A3AA-C2DD-42FA-803B-303B98B0D725}" type="presParOf" srcId="{62455921-698E-447B-9DF1-D89F57FBD8B7}" destId="{15784D70-0477-4391-AE75-5C26D2284942}" srcOrd="2" destOrd="0" presId="urn:microsoft.com/office/officeart/2005/8/layout/cycle1"/>
    <dgm:cxn modelId="{78EF58CF-9D55-4920-8E7F-AC48B1CE6B6B}" type="presParOf" srcId="{62455921-698E-447B-9DF1-D89F57FBD8B7}" destId="{A48CA96E-E448-4E47-B1B1-8BDC4B29E632}" srcOrd="3" destOrd="0" presId="urn:microsoft.com/office/officeart/2005/8/layout/cycle1"/>
    <dgm:cxn modelId="{77548355-BBA4-4E03-BE57-91EBD55E14DC}" type="presParOf" srcId="{62455921-698E-447B-9DF1-D89F57FBD8B7}" destId="{417D477A-AF12-45BA-95F6-E86B22E87EEB}" srcOrd="4" destOrd="0" presId="urn:microsoft.com/office/officeart/2005/8/layout/cycle1"/>
    <dgm:cxn modelId="{FEA4C7A9-ABCA-4286-8585-9E26B54427A6}" type="presParOf" srcId="{62455921-698E-447B-9DF1-D89F57FBD8B7}" destId="{6E5B04A8-161B-42DF-AD9D-8C1281257242}" srcOrd="5" destOrd="0" presId="urn:microsoft.com/office/officeart/2005/8/layout/cycle1"/>
    <dgm:cxn modelId="{9072F9D2-2AE1-4D40-ABAD-99EC260DAC26}" type="presParOf" srcId="{62455921-698E-447B-9DF1-D89F57FBD8B7}" destId="{C99D7CD8-D5CD-46C4-9EBC-B898F13B4519}" srcOrd="6" destOrd="0" presId="urn:microsoft.com/office/officeart/2005/8/layout/cycle1"/>
    <dgm:cxn modelId="{12DD2699-F720-42FC-999F-BA350487FCF6}" type="presParOf" srcId="{62455921-698E-447B-9DF1-D89F57FBD8B7}" destId="{2090DBA5-499D-4230-B95E-461476725EE2}" srcOrd="7" destOrd="0" presId="urn:microsoft.com/office/officeart/2005/8/layout/cycle1"/>
    <dgm:cxn modelId="{F338D71B-BE00-43BD-B801-54458F36A210}" type="presParOf" srcId="{62455921-698E-447B-9DF1-D89F57FBD8B7}" destId="{A27E5E6F-71C4-47D4-8815-F852D7EFCFF7}" srcOrd="8" destOrd="0" presId="urn:microsoft.com/office/officeart/2005/8/layout/cycle1"/>
    <dgm:cxn modelId="{CE2C1F04-15B2-49F6-AB35-7801809B8B54}" type="presParOf" srcId="{62455921-698E-447B-9DF1-D89F57FBD8B7}" destId="{51B45C08-3E8C-4517-B28A-272B60F949DB}" srcOrd="9" destOrd="0" presId="urn:microsoft.com/office/officeart/2005/8/layout/cycle1"/>
    <dgm:cxn modelId="{498EECA0-0759-4189-B5D6-B15F1298AE73}" type="presParOf" srcId="{62455921-698E-447B-9DF1-D89F57FBD8B7}" destId="{05A65C39-7A57-4C48-9C12-980D4E941DD1}" srcOrd="10" destOrd="0" presId="urn:microsoft.com/office/officeart/2005/8/layout/cycle1"/>
    <dgm:cxn modelId="{5D667B25-354E-4E38-BEAD-88CC16E25E36}" type="presParOf" srcId="{62455921-698E-447B-9DF1-D89F57FBD8B7}" destId="{980CC1B7-F588-4E3F-80C0-43C7DBA7445C}" srcOrd="11" destOrd="0" presId="urn:microsoft.com/office/officeart/2005/8/layout/cycle1"/>
    <dgm:cxn modelId="{E7F53917-3E94-4A1C-8A2A-3F5AE92D62EE}" type="presParOf" srcId="{62455921-698E-447B-9DF1-D89F57FBD8B7}" destId="{1F5A6584-42F5-41C3-96F1-F9C820A0F3C9}" srcOrd="12" destOrd="0" presId="urn:microsoft.com/office/officeart/2005/8/layout/cycle1"/>
    <dgm:cxn modelId="{76E0C965-CF99-4996-81CB-7EF9A576ED56}" type="presParOf" srcId="{62455921-698E-447B-9DF1-D89F57FBD8B7}" destId="{99DB2704-B700-4941-B717-79D131E07E94}" srcOrd="13" destOrd="0" presId="urn:microsoft.com/office/officeart/2005/8/layout/cycle1"/>
    <dgm:cxn modelId="{D9D9C389-6A6C-4BBE-B1B5-4FF0BC1A0B6E}" type="presParOf" srcId="{62455921-698E-447B-9DF1-D89F57FBD8B7}" destId="{91A94986-BAF9-467C-8D75-B012BAB89716}" srcOrd="14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88567A-34C9-41B5-8E8C-AE26CEB7A70C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4336D591-629A-4632-ADFD-EE6CE5D3478F}" type="pres">
      <dgm:prSet presAssocID="{B688567A-34C9-41B5-8E8C-AE26CEB7A70C}" presName="cycle" presStyleCnt="0">
        <dgm:presLayoutVars>
          <dgm:dir/>
          <dgm:resizeHandles val="exact"/>
        </dgm:presLayoutVars>
      </dgm:prSet>
      <dgm:spPr/>
    </dgm:pt>
  </dgm:ptLst>
  <dgm:cxnLst>
    <dgm:cxn modelId="{5449D767-531C-446A-9490-F671F43F0620}" type="presOf" srcId="{B688567A-34C9-41B5-8E8C-AE26CEB7A70C}" destId="{4336D591-629A-4632-ADFD-EE6CE5D3478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7D3DA8-B380-45FD-9239-19251A46AC5A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96E2CCB8-A1E2-492E-8B43-546E3E9AAECD}" type="pres">
      <dgm:prSet presAssocID="{567D3DA8-B380-45FD-9239-19251A46AC5A}" presName="cycle" presStyleCnt="0">
        <dgm:presLayoutVars>
          <dgm:dir/>
          <dgm:resizeHandles val="exact"/>
        </dgm:presLayoutVars>
      </dgm:prSet>
      <dgm:spPr/>
    </dgm:pt>
  </dgm:ptLst>
  <dgm:cxnLst>
    <dgm:cxn modelId="{07834A57-1A05-4FDD-BFEB-E089D672619E}" type="presOf" srcId="{567D3DA8-B380-45FD-9239-19251A46AC5A}" destId="{96E2CCB8-A1E2-492E-8B43-546E3E9AAEC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6D711D-D289-4275-85E8-9DCA4904DF2F}" type="doc">
      <dgm:prSet loTypeId="urn:microsoft.com/office/officeart/2005/8/layout/cycle2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4FCD1C3A-A46B-4E24-9918-CE3CBE702192}" type="pres">
      <dgm:prSet presAssocID="{336D711D-D289-4275-85E8-9DCA4904DF2F}" presName="cycle" presStyleCnt="0">
        <dgm:presLayoutVars>
          <dgm:dir/>
          <dgm:resizeHandles val="exact"/>
        </dgm:presLayoutVars>
      </dgm:prSet>
      <dgm:spPr/>
    </dgm:pt>
  </dgm:ptLst>
  <dgm:cxnLst>
    <dgm:cxn modelId="{24808076-D25F-4AE6-B822-E028CE6F6891}" type="presOf" srcId="{336D711D-D289-4275-85E8-9DCA4904DF2F}" destId="{4FCD1C3A-A46B-4E24-9918-CE3CBE70219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949799-BFB2-43AF-93CF-62F2E3A8A27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6A6FC-0AE3-4EE9-A4EB-50A5997CE33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Start a conversation about your clients’ jobs, ask them how much they are being paid? Are they getting superannuation?​</a:t>
          </a:r>
        </a:p>
      </dgm:t>
    </dgm:pt>
    <dgm:pt modelId="{80B8AF15-302A-449C-93EC-5E94C568C6E0}" type="parTrans" cxnId="{85730B13-D984-42C2-8E58-F085654AD7C9}">
      <dgm:prSet/>
      <dgm:spPr/>
      <dgm:t>
        <a:bodyPr/>
        <a:lstStyle/>
        <a:p>
          <a:endParaRPr lang="en-US"/>
        </a:p>
      </dgm:t>
    </dgm:pt>
    <dgm:pt modelId="{B9F6D413-846E-4517-8286-1EF01E7DC9F0}" type="sibTrans" cxnId="{85730B13-D984-42C2-8E58-F085654AD7C9}">
      <dgm:prSet/>
      <dgm:spPr/>
      <dgm:t>
        <a:bodyPr/>
        <a:lstStyle/>
        <a:p>
          <a:endParaRPr lang="en-US"/>
        </a:p>
      </dgm:t>
    </dgm:pt>
    <dgm:pt modelId="{4E92558F-1137-4D1B-AE26-BCCB9040E3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​Help them to learn how much they should be paid – Fair Work Ombudsman P.A.C.T calculator​</a:t>
          </a:r>
        </a:p>
      </dgm:t>
    </dgm:pt>
    <dgm:pt modelId="{06315717-6DBF-4CD5-8617-CA24A3E73107}" type="parTrans" cxnId="{5D886FB7-6D81-43BE-B4C2-6D7D058815C8}">
      <dgm:prSet/>
      <dgm:spPr/>
      <dgm:t>
        <a:bodyPr/>
        <a:lstStyle/>
        <a:p>
          <a:endParaRPr lang="en-US"/>
        </a:p>
      </dgm:t>
    </dgm:pt>
    <dgm:pt modelId="{7586254F-1915-49A9-A5AF-BD41E005FE39}" type="sibTrans" cxnId="{5D886FB7-6D81-43BE-B4C2-6D7D058815C8}">
      <dgm:prSet/>
      <dgm:spPr/>
      <dgm:t>
        <a:bodyPr/>
        <a:lstStyle/>
        <a:p>
          <a:endParaRPr lang="en-US"/>
        </a:p>
      </dgm:t>
    </dgm:pt>
    <dgm:pt modelId="{B2C7072C-4021-4322-83D6-467F78DCF8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Encourage them to find out exactly who they work for </a:t>
          </a:r>
          <a:r>
            <a:rPr lang="en-US" sz="1400" dirty="0" err="1"/>
            <a:t>ie.</a:t>
          </a:r>
          <a:r>
            <a:rPr lang="en-US" sz="1400" dirty="0"/>
            <a:t> ABN, email, mobile, name </a:t>
          </a:r>
          <a:r>
            <a:rPr lang="en-US" sz="1400" dirty="0" err="1"/>
            <a:t>etc</a:t>
          </a:r>
          <a:r>
            <a:rPr lang="en-US" sz="1400" dirty="0"/>
            <a:t>​</a:t>
          </a:r>
        </a:p>
      </dgm:t>
    </dgm:pt>
    <dgm:pt modelId="{FEDC71A7-A936-4DCB-B022-F717B62145CB}" type="parTrans" cxnId="{B79C1FB6-119A-4CF0-AA42-5B30CF73BDD7}">
      <dgm:prSet/>
      <dgm:spPr/>
      <dgm:t>
        <a:bodyPr/>
        <a:lstStyle/>
        <a:p>
          <a:endParaRPr lang="en-US"/>
        </a:p>
      </dgm:t>
    </dgm:pt>
    <dgm:pt modelId="{AA786570-8492-442E-A735-B1B788C071E7}" type="sibTrans" cxnId="{B79C1FB6-119A-4CF0-AA42-5B30CF73BDD7}">
      <dgm:prSet/>
      <dgm:spPr/>
      <dgm:t>
        <a:bodyPr/>
        <a:lstStyle/>
        <a:p>
          <a:endParaRPr lang="en-US"/>
        </a:p>
      </dgm:t>
    </dgm:pt>
    <dgm:pt modelId="{51489A59-1D5E-4045-99B7-9D45004A9B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Talk about to them about recording hours  – FWO app</a:t>
          </a:r>
        </a:p>
      </dgm:t>
    </dgm:pt>
    <dgm:pt modelId="{27385479-09B2-47CB-BA81-2993AF92D8A8}" type="parTrans" cxnId="{F8EA4A88-1250-49C2-B06E-526CFD90C5BC}">
      <dgm:prSet/>
      <dgm:spPr/>
      <dgm:t>
        <a:bodyPr/>
        <a:lstStyle/>
        <a:p>
          <a:endParaRPr lang="en-US"/>
        </a:p>
      </dgm:t>
    </dgm:pt>
    <dgm:pt modelId="{7E685780-B516-4C6B-807B-64DBCF6927C5}" type="sibTrans" cxnId="{F8EA4A88-1250-49C2-B06E-526CFD90C5BC}">
      <dgm:prSet/>
      <dgm:spPr/>
      <dgm:t>
        <a:bodyPr/>
        <a:lstStyle/>
        <a:p>
          <a:endParaRPr lang="en-US"/>
        </a:p>
      </dgm:t>
    </dgm:pt>
    <dgm:pt modelId="{6B3D4E68-34C5-4C35-A7E8-0FB6958981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​Have clients review their payslips (and keep them!)​</a:t>
          </a:r>
        </a:p>
      </dgm:t>
    </dgm:pt>
    <dgm:pt modelId="{382DB1D4-DA85-4C07-B574-E15D2BB697CF}" type="parTrans" cxnId="{F5F060DB-014E-4F52-A5D7-CB00AE2D5430}">
      <dgm:prSet/>
      <dgm:spPr/>
      <dgm:t>
        <a:bodyPr/>
        <a:lstStyle/>
        <a:p>
          <a:endParaRPr lang="en-US"/>
        </a:p>
      </dgm:t>
    </dgm:pt>
    <dgm:pt modelId="{CBA90439-AC11-4955-885C-E65BB12E514C}" type="sibTrans" cxnId="{F5F060DB-014E-4F52-A5D7-CB00AE2D5430}">
      <dgm:prSet/>
      <dgm:spPr/>
      <dgm:t>
        <a:bodyPr/>
        <a:lstStyle/>
        <a:p>
          <a:endParaRPr lang="en-US"/>
        </a:p>
      </dgm:t>
    </dgm:pt>
    <dgm:pt modelId="{758F8D70-E780-4BD3-90D8-28B42EF532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Get them to take these steps and help them to get legal advice!</a:t>
          </a:r>
        </a:p>
      </dgm:t>
    </dgm:pt>
    <dgm:pt modelId="{FBCF7557-ED49-453B-9806-A2CD394FE781}" type="parTrans" cxnId="{24D13DA5-A287-4D7F-9583-935D65C16B25}">
      <dgm:prSet/>
      <dgm:spPr/>
      <dgm:t>
        <a:bodyPr/>
        <a:lstStyle/>
        <a:p>
          <a:endParaRPr lang="en-US"/>
        </a:p>
      </dgm:t>
    </dgm:pt>
    <dgm:pt modelId="{27F0B168-3AA4-41C0-89BD-ECD0AEE5C267}" type="sibTrans" cxnId="{24D13DA5-A287-4D7F-9583-935D65C16B25}">
      <dgm:prSet/>
      <dgm:spPr/>
      <dgm:t>
        <a:bodyPr/>
        <a:lstStyle/>
        <a:p>
          <a:endParaRPr lang="en-US"/>
        </a:p>
      </dgm:t>
    </dgm:pt>
    <dgm:pt modelId="{DBF94A77-F92C-4CBE-AB53-6E3B3A9413F4}" type="pres">
      <dgm:prSet presAssocID="{EB949799-BFB2-43AF-93CF-62F2E3A8A274}" presName="root" presStyleCnt="0">
        <dgm:presLayoutVars>
          <dgm:dir/>
          <dgm:resizeHandles val="exact"/>
        </dgm:presLayoutVars>
      </dgm:prSet>
      <dgm:spPr/>
    </dgm:pt>
    <dgm:pt modelId="{A8DA4105-6501-48AA-8CFA-B601463E4362}" type="pres">
      <dgm:prSet presAssocID="{04B6A6FC-0AE3-4EE9-A4EB-50A5997CE337}" presName="compNode" presStyleCnt="0"/>
      <dgm:spPr/>
    </dgm:pt>
    <dgm:pt modelId="{6A690887-8C0C-4828-98F4-0BEB2639DC82}" type="pres">
      <dgm:prSet presAssocID="{04B6A6FC-0AE3-4EE9-A4EB-50A5997CE33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ffee outline"/>
        </a:ext>
      </dgm:extLst>
    </dgm:pt>
    <dgm:pt modelId="{C9A2EFF4-502E-4EB4-99E0-68EB958602A6}" type="pres">
      <dgm:prSet presAssocID="{04B6A6FC-0AE3-4EE9-A4EB-50A5997CE337}" presName="spaceRect" presStyleCnt="0"/>
      <dgm:spPr/>
    </dgm:pt>
    <dgm:pt modelId="{1B71362E-AB0F-4C15-BE49-BAD8C2F44CBC}" type="pres">
      <dgm:prSet presAssocID="{04B6A6FC-0AE3-4EE9-A4EB-50A5997CE337}" presName="textRect" presStyleLbl="revTx" presStyleIdx="0" presStyleCnt="6">
        <dgm:presLayoutVars>
          <dgm:chMax val="1"/>
          <dgm:chPref val="1"/>
        </dgm:presLayoutVars>
      </dgm:prSet>
      <dgm:spPr/>
    </dgm:pt>
    <dgm:pt modelId="{0B5F3CE8-4484-4C34-BD76-F3813D242C49}" type="pres">
      <dgm:prSet presAssocID="{B9F6D413-846E-4517-8286-1EF01E7DC9F0}" presName="sibTrans" presStyleCnt="0"/>
      <dgm:spPr/>
    </dgm:pt>
    <dgm:pt modelId="{679A6505-B7A0-42DA-84D8-1125652B1177}" type="pres">
      <dgm:prSet presAssocID="{4E92558F-1137-4D1B-AE26-BCCB9040E377}" presName="compNode" presStyleCnt="0"/>
      <dgm:spPr/>
    </dgm:pt>
    <dgm:pt modelId="{41DD7AFD-E9DF-4259-B0E4-11C81AE29909}" type="pres">
      <dgm:prSet presAssocID="{4E92558F-1137-4D1B-AE26-BCCB9040E37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B1991E02-8535-40A8-9D68-9594156A1737}" type="pres">
      <dgm:prSet presAssocID="{4E92558F-1137-4D1B-AE26-BCCB9040E377}" presName="spaceRect" presStyleCnt="0"/>
      <dgm:spPr/>
    </dgm:pt>
    <dgm:pt modelId="{379CD09F-36D7-4466-B81F-70D2DA44F2C3}" type="pres">
      <dgm:prSet presAssocID="{4E92558F-1137-4D1B-AE26-BCCB9040E377}" presName="textRect" presStyleLbl="revTx" presStyleIdx="1" presStyleCnt="6">
        <dgm:presLayoutVars>
          <dgm:chMax val="1"/>
          <dgm:chPref val="1"/>
        </dgm:presLayoutVars>
      </dgm:prSet>
      <dgm:spPr/>
    </dgm:pt>
    <dgm:pt modelId="{DEA4A44F-1C3B-434A-9C49-E9D006DFBB9E}" type="pres">
      <dgm:prSet presAssocID="{7586254F-1915-49A9-A5AF-BD41E005FE39}" presName="sibTrans" presStyleCnt="0"/>
      <dgm:spPr/>
    </dgm:pt>
    <dgm:pt modelId="{46E4A469-DDF1-4433-AA42-7F95CA554F4A}" type="pres">
      <dgm:prSet presAssocID="{B2C7072C-4021-4322-83D6-467F78DCF867}" presName="compNode" presStyleCnt="0"/>
      <dgm:spPr/>
    </dgm:pt>
    <dgm:pt modelId="{DAC9D889-9F58-4043-A170-44268FD37AB4}" type="pres">
      <dgm:prSet presAssocID="{B2C7072C-4021-4322-83D6-467F78DCF86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8F628D22-3F8B-45A8-BA9D-FD95D36C36C3}" type="pres">
      <dgm:prSet presAssocID="{B2C7072C-4021-4322-83D6-467F78DCF867}" presName="spaceRect" presStyleCnt="0"/>
      <dgm:spPr/>
    </dgm:pt>
    <dgm:pt modelId="{E18ED62D-E72A-4773-B57B-247AB6DEDAE7}" type="pres">
      <dgm:prSet presAssocID="{B2C7072C-4021-4322-83D6-467F78DCF867}" presName="textRect" presStyleLbl="revTx" presStyleIdx="2" presStyleCnt="6">
        <dgm:presLayoutVars>
          <dgm:chMax val="1"/>
          <dgm:chPref val="1"/>
        </dgm:presLayoutVars>
      </dgm:prSet>
      <dgm:spPr/>
    </dgm:pt>
    <dgm:pt modelId="{142B89AE-6CA4-4347-80FC-2ACA7B328C63}" type="pres">
      <dgm:prSet presAssocID="{AA786570-8492-442E-A735-B1B788C071E7}" presName="sibTrans" presStyleCnt="0"/>
      <dgm:spPr/>
    </dgm:pt>
    <dgm:pt modelId="{DBAFE3E1-CE58-4F66-B1CE-586462AD8A1A}" type="pres">
      <dgm:prSet presAssocID="{51489A59-1D5E-4045-99B7-9D45004A9B9D}" presName="compNode" presStyleCnt="0"/>
      <dgm:spPr/>
    </dgm:pt>
    <dgm:pt modelId="{F52D0DFB-D17C-46D8-AB6F-DD3A81E51CDB}" type="pres">
      <dgm:prSet presAssocID="{51489A59-1D5E-4045-99B7-9D45004A9B9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with solid fill"/>
        </a:ext>
      </dgm:extLst>
    </dgm:pt>
    <dgm:pt modelId="{71AA1E46-2945-4879-B2F9-73A8FB2D8EFD}" type="pres">
      <dgm:prSet presAssocID="{51489A59-1D5E-4045-99B7-9D45004A9B9D}" presName="spaceRect" presStyleCnt="0"/>
      <dgm:spPr/>
    </dgm:pt>
    <dgm:pt modelId="{917AB1B3-111A-4559-8253-4E9417D02C8F}" type="pres">
      <dgm:prSet presAssocID="{51489A59-1D5E-4045-99B7-9D45004A9B9D}" presName="textRect" presStyleLbl="revTx" presStyleIdx="3" presStyleCnt="6">
        <dgm:presLayoutVars>
          <dgm:chMax val="1"/>
          <dgm:chPref val="1"/>
        </dgm:presLayoutVars>
      </dgm:prSet>
      <dgm:spPr/>
    </dgm:pt>
    <dgm:pt modelId="{DA3068FB-F8E9-4D5E-A0BA-82B1ADB90E1D}" type="pres">
      <dgm:prSet presAssocID="{7E685780-B516-4C6B-807B-64DBCF6927C5}" presName="sibTrans" presStyleCnt="0"/>
      <dgm:spPr/>
    </dgm:pt>
    <dgm:pt modelId="{B081D9E6-5069-4B96-9F70-4E598E88D59C}" type="pres">
      <dgm:prSet presAssocID="{6B3D4E68-34C5-4C35-A7E8-0FB6958981C7}" presName="compNode" presStyleCnt="0"/>
      <dgm:spPr/>
    </dgm:pt>
    <dgm:pt modelId="{D735604A-CC54-4A14-8826-736432C8323D}" type="pres">
      <dgm:prSet presAssocID="{6B3D4E68-34C5-4C35-A7E8-0FB6958981C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yroll outline"/>
        </a:ext>
      </dgm:extLst>
    </dgm:pt>
    <dgm:pt modelId="{EF7BA568-AB36-4B68-A6DA-D8827A1E3E06}" type="pres">
      <dgm:prSet presAssocID="{6B3D4E68-34C5-4C35-A7E8-0FB6958981C7}" presName="spaceRect" presStyleCnt="0"/>
      <dgm:spPr/>
    </dgm:pt>
    <dgm:pt modelId="{53696DB8-5B79-4744-9A14-8D8B82D0E90F}" type="pres">
      <dgm:prSet presAssocID="{6B3D4E68-34C5-4C35-A7E8-0FB6958981C7}" presName="textRect" presStyleLbl="revTx" presStyleIdx="4" presStyleCnt="6">
        <dgm:presLayoutVars>
          <dgm:chMax val="1"/>
          <dgm:chPref val="1"/>
        </dgm:presLayoutVars>
      </dgm:prSet>
      <dgm:spPr/>
    </dgm:pt>
    <dgm:pt modelId="{42013A14-EBF6-4804-8F35-56510796B669}" type="pres">
      <dgm:prSet presAssocID="{CBA90439-AC11-4955-885C-E65BB12E514C}" presName="sibTrans" presStyleCnt="0"/>
      <dgm:spPr/>
    </dgm:pt>
    <dgm:pt modelId="{5D8C2EB5-ECFA-4E9B-A4AA-74895C57B7BE}" type="pres">
      <dgm:prSet presAssocID="{758F8D70-E780-4BD3-90D8-28B42EF5320F}" presName="compNode" presStyleCnt="0"/>
      <dgm:spPr/>
    </dgm:pt>
    <dgm:pt modelId="{CEBE85A7-720F-4946-A280-22D264B7A4A6}" type="pres">
      <dgm:prSet presAssocID="{758F8D70-E780-4BD3-90D8-28B42EF5320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8BD78B5E-2815-4216-B47E-F4946F054BD4}" type="pres">
      <dgm:prSet presAssocID="{758F8D70-E780-4BD3-90D8-28B42EF5320F}" presName="spaceRect" presStyleCnt="0"/>
      <dgm:spPr/>
    </dgm:pt>
    <dgm:pt modelId="{6FC36DE7-1997-4302-BB63-3EFF29854409}" type="pres">
      <dgm:prSet presAssocID="{758F8D70-E780-4BD3-90D8-28B42EF5320F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5E0E440B-2D56-4DA9-9C3D-957A21DC3C75}" type="presOf" srcId="{04B6A6FC-0AE3-4EE9-A4EB-50A5997CE337}" destId="{1B71362E-AB0F-4C15-BE49-BAD8C2F44CBC}" srcOrd="0" destOrd="0" presId="urn:microsoft.com/office/officeart/2018/2/layout/IconLabelList"/>
    <dgm:cxn modelId="{85730B13-D984-42C2-8E58-F085654AD7C9}" srcId="{EB949799-BFB2-43AF-93CF-62F2E3A8A274}" destId="{04B6A6FC-0AE3-4EE9-A4EB-50A5997CE337}" srcOrd="0" destOrd="0" parTransId="{80B8AF15-302A-449C-93EC-5E94C568C6E0}" sibTransId="{B9F6D413-846E-4517-8286-1EF01E7DC9F0}"/>
    <dgm:cxn modelId="{2EA56115-317F-48CA-92B6-F1A563D38AC8}" type="presOf" srcId="{4E92558F-1137-4D1B-AE26-BCCB9040E377}" destId="{379CD09F-36D7-4466-B81F-70D2DA44F2C3}" srcOrd="0" destOrd="0" presId="urn:microsoft.com/office/officeart/2018/2/layout/IconLabelList"/>
    <dgm:cxn modelId="{6221F63E-8003-46BB-AC06-9053766289C4}" type="presOf" srcId="{6B3D4E68-34C5-4C35-A7E8-0FB6958981C7}" destId="{53696DB8-5B79-4744-9A14-8D8B82D0E90F}" srcOrd="0" destOrd="0" presId="urn:microsoft.com/office/officeart/2018/2/layout/IconLabelList"/>
    <dgm:cxn modelId="{F0217C68-700C-4BDA-A432-A6D2B70204A2}" type="presOf" srcId="{B2C7072C-4021-4322-83D6-467F78DCF867}" destId="{E18ED62D-E72A-4773-B57B-247AB6DEDAE7}" srcOrd="0" destOrd="0" presId="urn:microsoft.com/office/officeart/2018/2/layout/IconLabelList"/>
    <dgm:cxn modelId="{96A1EE68-872A-4647-8700-9FBD4E74DB1F}" type="presOf" srcId="{EB949799-BFB2-43AF-93CF-62F2E3A8A274}" destId="{DBF94A77-F92C-4CBE-AB53-6E3B3A9413F4}" srcOrd="0" destOrd="0" presId="urn:microsoft.com/office/officeart/2018/2/layout/IconLabelList"/>
    <dgm:cxn modelId="{F8EA4A88-1250-49C2-B06E-526CFD90C5BC}" srcId="{EB949799-BFB2-43AF-93CF-62F2E3A8A274}" destId="{51489A59-1D5E-4045-99B7-9D45004A9B9D}" srcOrd="3" destOrd="0" parTransId="{27385479-09B2-47CB-BA81-2993AF92D8A8}" sibTransId="{7E685780-B516-4C6B-807B-64DBCF6927C5}"/>
    <dgm:cxn modelId="{24D13DA5-A287-4D7F-9583-935D65C16B25}" srcId="{EB949799-BFB2-43AF-93CF-62F2E3A8A274}" destId="{758F8D70-E780-4BD3-90D8-28B42EF5320F}" srcOrd="5" destOrd="0" parTransId="{FBCF7557-ED49-453B-9806-A2CD394FE781}" sibTransId="{27F0B168-3AA4-41C0-89BD-ECD0AEE5C267}"/>
    <dgm:cxn modelId="{341365AF-BEA5-44AD-B20C-CD07E5FAC5DB}" type="presOf" srcId="{758F8D70-E780-4BD3-90D8-28B42EF5320F}" destId="{6FC36DE7-1997-4302-BB63-3EFF29854409}" srcOrd="0" destOrd="0" presId="urn:microsoft.com/office/officeart/2018/2/layout/IconLabelList"/>
    <dgm:cxn modelId="{B79C1FB6-119A-4CF0-AA42-5B30CF73BDD7}" srcId="{EB949799-BFB2-43AF-93CF-62F2E3A8A274}" destId="{B2C7072C-4021-4322-83D6-467F78DCF867}" srcOrd="2" destOrd="0" parTransId="{FEDC71A7-A936-4DCB-B022-F717B62145CB}" sibTransId="{AA786570-8492-442E-A735-B1B788C071E7}"/>
    <dgm:cxn modelId="{5D886FB7-6D81-43BE-B4C2-6D7D058815C8}" srcId="{EB949799-BFB2-43AF-93CF-62F2E3A8A274}" destId="{4E92558F-1137-4D1B-AE26-BCCB9040E377}" srcOrd="1" destOrd="0" parTransId="{06315717-6DBF-4CD5-8617-CA24A3E73107}" sibTransId="{7586254F-1915-49A9-A5AF-BD41E005FE39}"/>
    <dgm:cxn modelId="{8FC3F2C1-165C-467B-A2F1-A847CC328EEC}" type="presOf" srcId="{51489A59-1D5E-4045-99B7-9D45004A9B9D}" destId="{917AB1B3-111A-4559-8253-4E9417D02C8F}" srcOrd="0" destOrd="0" presId="urn:microsoft.com/office/officeart/2018/2/layout/IconLabelList"/>
    <dgm:cxn modelId="{F5F060DB-014E-4F52-A5D7-CB00AE2D5430}" srcId="{EB949799-BFB2-43AF-93CF-62F2E3A8A274}" destId="{6B3D4E68-34C5-4C35-A7E8-0FB6958981C7}" srcOrd="4" destOrd="0" parTransId="{382DB1D4-DA85-4C07-B574-E15D2BB697CF}" sibTransId="{CBA90439-AC11-4955-885C-E65BB12E514C}"/>
    <dgm:cxn modelId="{EF826692-F25B-4C64-8C42-142395DF788E}" type="presParOf" srcId="{DBF94A77-F92C-4CBE-AB53-6E3B3A9413F4}" destId="{A8DA4105-6501-48AA-8CFA-B601463E4362}" srcOrd="0" destOrd="0" presId="urn:microsoft.com/office/officeart/2018/2/layout/IconLabelList"/>
    <dgm:cxn modelId="{ED7F2FBE-2CD2-4CB2-AD6E-2AA577897CBA}" type="presParOf" srcId="{A8DA4105-6501-48AA-8CFA-B601463E4362}" destId="{6A690887-8C0C-4828-98F4-0BEB2639DC82}" srcOrd="0" destOrd="0" presId="urn:microsoft.com/office/officeart/2018/2/layout/IconLabelList"/>
    <dgm:cxn modelId="{EF826A85-57C5-4925-825B-EF8E37E9060A}" type="presParOf" srcId="{A8DA4105-6501-48AA-8CFA-B601463E4362}" destId="{C9A2EFF4-502E-4EB4-99E0-68EB958602A6}" srcOrd="1" destOrd="0" presId="urn:microsoft.com/office/officeart/2018/2/layout/IconLabelList"/>
    <dgm:cxn modelId="{E826B607-8A0E-4D69-985E-3810715EA5BE}" type="presParOf" srcId="{A8DA4105-6501-48AA-8CFA-B601463E4362}" destId="{1B71362E-AB0F-4C15-BE49-BAD8C2F44CBC}" srcOrd="2" destOrd="0" presId="urn:microsoft.com/office/officeart/2018/2/layout/IconLabelList"/>
    <dgm:cxn modelId="{5CAC2404-B102-4738-87DF-CF23F50511E9}" type="presParOf" srcId="{DBF94A77-F92C-4CBE-AB53-6E3B3A9413F4}" destId="{0B5F3CE8-4484-4C34-BD76-F3813D242C49}" srcOrd="1" destOrd="0" presId="urn:microsoft.com/office/officeart/2018/2/layout/IconLabelList"/>
    <dgm:cxn modelId="{05AF202C-AEC6-4A98-ABD8-D07E9ECA38A5}" type="presParOf" srcId="{DBF94A77-F92C-4CBE-AB53-6E3B3A9413F4}" destId="{679A6505-B7A0-42DA-84D8-1125652B1177}" srcOrd="2" destOrd="0" presId="urn:microsoft.com/office/officeart/2018/2/layout/IconLabelList"/>
    <dgm:cxn modelId="{7D996A23-27A8-4542-89C0-C98CB4BA9F4B}" type="presParOf" srcId="{679A6505-B7A0-42DA-84D8-1125652B1177}" destId="{41DD7AFD-E9DF-4259-B0E4-11C81AE29909}" srcOrd="0" destOrd="0" presId="urn:microsoft.com/office/officeart/2018/2/layout/IconLabelList"/>
    <dgm:cxn modelId="{121DAFF0-CE2E-49CF-8607-F880B63B9836}" type="presParOf" srcId="{679A6505-B7A0-42DA-84D8-1125652B1177}" destId="{B1991E02-8535-40A8-9D68-9594156A1737}" srcOrd="1" destOrd="0" presId="urn:microsoft.com/office/officeart/2018/2/layout/IconLabelList"/>
    <dgm:cxn modelId="{9E6A347B-04AD-4A56-A5A1-4B1DA44B7A26}" type="presParOf" srcId="{679A6505-B7A0-42DA-84D8-1125652B1177}" destId="{379CD09F-36D7-4466-B81F-70D2DA44F2C3}" srcOrd="2" destOrd="0" presId="urn:microsoft.com/office/officeart/2018/2/layout/IconLabelList"/>
    <dgm:cxn modelId="{0F661632-14F1-4DA4-B3F1-2A0C7D74A633}" type="presParOf" srcId="{DBF94A77-F92C-4CBE-AB53-6E3B3A9413F4}" destId="{DEA4A44F-1C3B-434A-9C49-E9D006DFBB9E}" srcOrd="3" destOrd="0" presId="urn:microsoft.com/office/officeart/2018/2/layout/IconLabelList"/>
    <dgm:cxn modelId="{D6A80A85-F7E2-43C6-B982-12FB973B042C}" type="presParOf" srcId="{DBF94A77-F92C-4CBE-AB53-6E3B3A9413F4}" destId="{46E4A469-DDF1-4433-AA42-7F95CA554F4A}" srcOrd="4" destOrd="0" presId="urn:microsoft.com/office/officeart/2018/2/layout/IconLabelList"/>
    <dgm:cxn modelId="{3051C981-9C6D-4F81-B66E-4B6719AB7416}" type="presParOf" srcId="{46E4A469-DDF1-4433-AA42-7F95CA554F4A}" destId="{DAC9D889-9F58-4043-A170-44268FD37AB4}" srcOrd="0" destOrd="0" presId="urn:microsoft.com/office/officeart/2018/2/layout/IconLabelList"/>
    <dgm:cxn modelId="{A819799A-3E71-41EE-92A5-DAC8BE27DCD7}" type="presParOf" srcId="{46E4A469-DDF1-4433-AA42-7F95CA554F4A}" destId="{8F628D22-3F8B-45A8-BA9D-FD95D36C36C3}" srcOrd="1" destOrd="0" presId="urn:microsoft.com/office/officeart/2018/2/layout/IconLabelList"/>
    <dgm:cxn modelId="{420C6865-1427-4E7E-A2B6-08FB924E9A66}" type="presParOf" srcId="{46E4A469-DDF1-4433-AA42-7F95CA554F4A}" destId="{E18ED62D-E72A-4773-B57B-247AB6DEDAE7}" srcOrd="2" destOrd="0" presId="urn:microsoft.com/office/officeart/2018/2/layout/IconLabelList"/>
    <dgm:cxn modelId="{93425C7A-4EAB-47D8-8CAD-00B1A638E375}" type="presParOf" srcId="{DBF94A77-F92C-4CBE-AB53-6E3B3A9413F4}" destId="{142B89AE-6CA4-4347-80FC-2ACA7B328C63}" srcOrd="5" destOrd="0" presId="urn:microsoft.com/office/officeart/2018/2/layout/IconLabelList"/>
    <dgm:cxn modelId="{92A45438-9991-4111-B63A-E389416EEF55}" type="presParOf" srcId="{DBF94A77-F92C-4CBE-AB53-6E3B3A9413F4}" destId="{DBAFE3E1-CE58-4F66-B1CE-586462AD8A1A}" srcOrd="6" destOrd="0" presId="urn:microsoft.com/office/officeart/2018/2/layout/IconLabelList"/>
    <dgm:cxn modelId="{A8A20EBE-DB3F-4A31-ABA4-9DCEDDBE7B21}" type="presParOf" srcId="{DBAFE3E1-CE58-4F66-B1CE-586462AD8A1A}" destId="{F52D0DFB-D17C-46D8-AB6F-DD3A81E51CDB}" srcOrd="0" destOrd="0" presId="urn:microsoft.com/office/officeart/2018/2/layout/IconLabelList"/>
    <dgm:cxn modelId="{F2838D6A-8D79-4B5A-B5EB-62AB3CCEEDC4}" type="presParOf" srcId="{DBAFE3E1-CE58-4F66-B1CE-586462AD8A1A}" destId="{71AA1E46-2945-4879-B2F9-73A8FB2D8EFD}" srcOrd="1" destOrd="0" presId="urn:microsoft.com/office/officeart/2018/2/layout/IconLabelList"/>
    <dgm:cxn modelId="{98BD8122-B752-4307-8533-8326674012C3}" type="presParOf" srcId="{DBAFE3E1-CE58-4F66-B1CE-586462AD8A1A}" destId="{917AB1B3-111A-4559-8253-4E9417D02C8F}" srcOrd="2" destOrd="0" presId="urn:microsoft.com/office/officeart/2018/2/layout/IconLabelList"/>
    <dgm:cxn modelId="{8ABB24A8-3880-4E7B-AD58-538C0A894714}" type="presParOf" srcId="{DBF94A77-F92C-4CBE-AB53-6E3B3A9413F4}" destId="{DA3068FB-F8E9-4D5E-A0BA-82B1ADB90E1D}" srcOrd="7" destOrd="0" presId="urn:microsoft.com/office/officeart/2018/2/layout/IconLabelList"/>
    <dgm:cxn modelId="{10712B1C-3CBA-4CF9-B30C-639A717191A5}" type="presParOf" srcId="{DBF94A77-F92C-4CBE-AB53-6E3B3A9413F4}" destId="{B081D9E6-5069-4B96-9F70-4E598E88D59C}" srcOrd="8" destOrd="0" presId="urn:microsoft.com/office/officeart/2018/2/layout/IconLabelList"/>
    <dgm:cxn modelId="{FCABC8C7-52E3-4950-9941-5C74392B8558}" type="presParOf" srcId="{B081D9E6-5069-4B96-9F70-4E598E88D59C}" destId="{D735604A-CC54-4A14-8826-736432C8323D}" srcOrd="0" destOrd="0" presId="urn:microsoft.com/office/officeart/2018/2/layout/IconLabelList"/>
    <dgm:cxn modelId="{0F611C47-6851-44AD-A6CE-2D138FE2BBC4}" type="presParOf" srcId="{B081D9E6-5069-4B96-9F70-4E598E88D59C}" destId="{EF7BA568-AB36-4B68-A6DA-D8827A1E3E06}" srcOrd="1" destOrd="0" presId="urn:microsoft.com/office/officeart/2018/2/layout/IconLabelList"/>
    <dgm:cxn modelId="{177D8A44-907F-4CFB-9BC8-43AA2F435327}" type="presParOf" srcId="{B081D9E6-5069-4B96-9F70-4E598E88D59C}" destId="{53696DB8-5B79-4744-9A14-8D8B82D0E90F}" srcOrd="2" destOrd="0" presId="urn:microsoft.com/office/officeart/2018/2/layout/IconLabelList"/>
    <dgm:cxn modelId="{1D66E346-6F6D-455F-9A8C-5AE1C5D3D4A9}" type="presParOf" srcId="{DBF94A77-F92C-4CBE-AB53-6E3B3A9413F4}" destId="{42013A14-EBF6-4804-8F35-56510796B669}" srcOrd="9" destOrd="0" presId="urn:microsoft.com/office/officeart/2018/2/layout/IconLabelList"/>
    <dgm:cxn modelId="{5EA4B060-A3FC-44F9-BEEB-88540921A8BF}" type="presParOf" srcId="{DBF94A77-F92C-4CBE-AB53-6E3B3A9413F4}" destId="{5D8C2EB5-ECFA-4E9B-A4AA-74895C57B7BE}" srcOrd="10" destOrd="0" presId="urn:microsoft.com/office/officeart/2018/2/layout/IconLabelList"/>
    <dgm:cxn modelId="{08C6CDE9-E7D4-4585-AC49-6C337008164E}" type="presParOf" srcId="{5D8C2EB5-ECFA-4E9B-A4AA-74895C57B7BE}" destId="{CEBE85A7-720F-4946-A280-22D264B7A4A6}" srcOrd="0" destOrd="0" presId="urn:microsoft.com/office/officeart/2018/2/layout/IconLabelList"/>
    <dgm:cxn modelId="{A5CE6C1C-3342-4CD2-8512-45EC2E051684}" type="presParOf" srcId="{5D8C2EB5-ECFA-4E9B-A4AA-74895C57B7BE}" destId="{8BD78B5E-2815-4216-B47E-F4946F054BD4}" srcOrd="1" destOrd="0" presId="urn:microsoft.com/office/officeart/2018/2/layout/IconLabelList"/>
    <dgm:cxn modelId="{932EDC01-16EF-4A1D-B9AD-2B171026EA45}" type="presParOf" srcId="{5D8C2EB5-ECFA-4E9B-A4AA-74895C57B7BE}" destId="{6FC36DE7-1997-4302-BB63-3EFF2985440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6996F-45C5-4304-BB27-6C0F039CA828}">
      <dsp:nvSpPr>
        <dsp:cNvPr id="0" name=""/>
        <dsp:cNvSpPr/>
      </dsp:nvSpPr>
      <dsp:spPr>
        <a:xfrm>
          <a:off x="4296" y="911655"/>
          <a:ext cx="719085" cy="719085"/>
        </a:xfrm>
        <a:prstGeom prst="rect">
          <a:avLst/>
        </a:prstGeom>
        <a:blipFill>
          <a:blip xmlns:r="http://schemas.openxmlformats.org/officeDocument/2006/relationships" r:embed="rId1">
            <a:biLevel thresh="75000"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4CBC1-8982-4C8D-B63A-6A9F0109765D}">
      <dsp:nvSpPr>
        <dsp:cNvPr id="0" name=""/>
        <dsp:cNvSpPr/>
      </dsp:nvSpPr>
      <dsp:spPr>
        <a:xfrm>
          <a:off x="4296" y="1770879"/>
          <a:ext cx="2054531" cy="654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“I got my job from Gumtree/a WhatsApp Group”</a:t>
          </a:r>
          <a:endParaRPr lang="en-AU" sz="1400" kern="1200" dirty="0"/>
        </a:p>
      </dsp:txBody>
      <dsp:txXfrm>
        <a:off x="4296" y="1770879"/>
        <a:ext cx="2054531" cy="654881"/>
      </dsp:txXfrm>
    </dsp:sp>
    <dsp:sp modelId="{2946444C-AA46-4368-AC2F-FA02BBC5C1A2}">
      <dsp:nvSpPr>
        <dsp:cNvPr id="0" name=""/>
        <dsp:cNvSpPr/>
      </dsp:nvSpPr>
      <dsp:spPr>
        <a:xfrm>
          <a:off x="4296" y="2490941"/>
          <a:ext cx="2054531" cy="167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Who is the employer and what is their ABN? </a:t>
          </a:r>
          <a:endParaRPr lang="en-AU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Is your client protected if they crash a company car or have an accident at work?</a:t>
          </a:r>
          <a:endParaRPr lang="en-AU" sz="1400" kern="1200"/>
        </a:p>
      </dsp:txBody>
      <dsp:txXfrm>
        <a:off x="4296" y="2490941"/>
        <a:ext cx="2054531" cy="1679736"/>
      </dsp:txXfrm>
    </dsp:sp>
    <dsp:sp modelId="{CCF6CAE0-858C-49CA-9A7D-B1F3170419AF}">
      <dsp:nvSpPr>
        <dsp:cNvPr id="0" name=""/>
        <dsp:cNvSpPr/>
      </dsp:nvSpPr>
      <dsp:spPr>
        <a:xfrm>
          <a:off x="2418370" y="911655"/>
          <a:ext cx="719085" cy="7190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153F9-CE04-48AF-B3D4-BF5DFEBB3DEE}">
      <dsp:nvSpPr>
        <dsp:cNvPr id="0" name=""/>
        <dsp:cNvSpPr/>
      </dsp:nvSpPr>
      <dsp:spPr>
        <a:xfrm>
          <a:off x="2418370" y="1770879"/>
          <a:ext cx="2054531" cy="654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“My boss pays me when he can”</a:t>
          </a:r>
          <a:endParaRPr lang="en-AU" sz="1400" kern="1200"/>
        </a:p>
      </dsp:txBody>
      <dsp:txXfrm>
        <a:off x="2418370" y="1770879"/>
        <a:ext cx="2054531" cy="654881"/>
      </dsp:txXfrm>
    </dsp:sp>
    <dsp:sp modelId="{E8CDF99C-0300-4AB2-A99D-6477658DB2FD}">
      <dsp:nvSpPr>
        <dsp:cNvPr id="0" name=""/>
        <dsp:cNvSpPr/>
      </dsp:nvSpPr>
      <dsp:spPr>
        <a:xfrm>
          <a:off x="2418370" y="2490941"/>
          <a:ext cx="2054531" cy="167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Missed</a:t>
          </a:r>
          <a:r>
            <a:rPr lang="en-US" sz="1400" kern="1200" baseline="0"/>
            <a:t> pay and hours</a:t>
          </a:r>
          <a:endParaRPr lang="en-AU" sz="1400" kern="120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Manipulation of respect and trust</a:t>
          </a:r>
          <a:endParaRPr lang="en-AU" sz="1400" kern="1200"/>
        </a:p>
      </dsp:txBody>
      <dsp:txXfrm>
        <a:off x="2418370" y="2490941"/>
        <a:ext cx="2054531" cy="1679736"/>
      </dsp:txXfrm>
    </dsp:sp>
    <dsp:sp modelId="{01BFE98A-58E4-446E-8713-41684C23E8B5}">
      <dsp:nvSpPr>
        <dsp:cNvPr id="0" name=""/>
        <dsp:cNvSpPr/>
      </dsp:nvSpPr>
      <dsp:spPr>
        <a:xfrm>
          <a:off x="4832444" y="911655"/>
          <a:ext cx="719085" cy="719085"/>
        </a:xfrm>
        <a:prstGeom prst="rect">
          <a:avLst/>
        </a:prstGeom>
        <a:blipFill>
          <a:blip xmlns:r="http://schemas.openxmlformats.org/officeDocument/2006/relationships" r:embed="rId5">
            <a:biLevel thresh="7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52D47-F22E-4897-A767-D6EE858A0D4F}">
      <dsp:nvSpPr>
        <dsp:cNvPr id="0" name=""/>
        <dsp:cNvSpPr/>
      </dsp:nvSpPr>
      <dsp:spPr>
        <a:xfrm>
          <a:off x="4832444" y="1770879"/>
          <a:ext cx="2054531" cy="654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“I get paid $15 per hour cash in hand”</a:t>
          </a:r>
          <a:endParaRPr lang="en-AU" sz="1400" kern="1200"/>
        </a:p>
      </dsp:txBody>
      <dsp:txXfrm>
        <a:off x="4832444" y="1770879"/>
        <a:ext cx="2054531" cy="654881"/>
      </dsp:txXfrm>
    </dsp:sp>
    <dsp:sp modelId="{3FB68AB6-A71A-4A33-951D-46134C91EB0F}">
      <dsp:nvSpPr>
        <dsp:cNvPr id="0" name=""/>
        <dsp:cNvSpPr/>
      </dsp:nvSpPr>
      <dsp:spPr>
        <a:xfrm>
          <a:off x="4832444" y="2490941"/>
          <a:ext cx="2054531" cy="167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Underpaid per national minimum wage of $23.23 FT or $29.04 casual</a:t>
          </a:r>
          <a:endParaRPr lang="en-AU" sz="1400" kern="120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Tax, superannuation, leave</a:t>
          </a:r>
          <a:endParaRPr lang="en-AU" sz="1400" kern="1200"/>
        </a:p>
      </dsp:txBody>
      <dsp:txXfrm>
        <a:off x="4832444" y="2490941"/>
        <a:ext cx="2054531" cy="1679736"/>
      </dsp:txXfrm>
    </dsp:sp>
    <dsp:sp modelId="{99BC2BF0-4DC7-4947-8710-F54F68108BBB}">
      <dsp:nvSpPr>
        <dsp:cNvPr id="0" name=""/>
        <dsp:cNvSpPr/>
      </dsp:nvSpPr>
      <dsp:spPr>
        <a:xfrm>
          <a:off x="7246518" y="911655"/>
          <a:ext cx="719085" cy="7190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02BC7-F3B7-4B01-B756-C28BEDFF8BB7}">
      <dsp:nvSpPr>
        <dsp:cNvPr id="0" name=""/>
        <dsp:cNvSpPr/>
      </dsp:nvSpPr>
      <dsp:spPr>
        <a:xfrm>
          <a:off x="7246518" y="1770879"/>
          <a:ext cx="2054531" cy="654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“I’ve never received a payslip”</a:t>
          </a:r>
          <a:endParaRPr lang="en-AU" sz="1400" kern="1200"/>
        </a:p>
      </dsp:txBody>
      <dsp:txXfrm>
        <a:off x="7246518" y="1770879"/>
        <a:ext cx="2054531" cy="654881"/>
      </dsp:txXfrm>
    </dsp:sp>
    <dsp:sp modelId="{792F4695-8601-4872-9EA1-D93BBBDFB026}">
      <dsp:nvSpPr>
        <dsp:cNvPr id="0" name=""/>
        <dsp:cNvSpPr/>
      </dsp:nvSpPr>
      <dsp:spPr>
        <a:xfrm>
          <a:off x="7246518" y="2490941"/>
          <a:ext cx="2054531" cy="167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Unable to check hourly rate against the Modern Award</a:t>
          </a:r>
          <a:endParaRPr lang="en-AU" sz="1400" kern="120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Difficult to keep track of hours</a:t>
          </a:r>
          <a:endParaRPr lang="en-AU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Unable to check if entitlements and penalty rates are being paid</a:t>
          </a:r>
          <a:endParaRPr lang="en-AU" sz="1400" kern="1200"/>
        </a:p>
      </dsp:txBody>
      <dsp:txXfrm>
        <a:off x="7246518" y="2490941"/>
        <a:ext cx="2054531" cy="1679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E51FB-A800-473A-BCFA-6DF6FDCB9CCF}">
      <dsp:nvSpPr>
        <dsp:cNvPr id="0" name=""/>
        <dsp:cNvSpPr/>
      </dsp:nvSpPr>
      <dsp:spPr>
        <a:xfrm>
          <a:off x="4980156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“I have an ABN”</a:t>
          </a:r>
          <a:endParaRPr lang="en-AU" sz="1800" kern="1200" dirty="0">
            <a:latin typeface="+mn-lt"/>
          </a:endParaRPr>
        </a:p>
      </dsp:txBody>
      <dsp:txXfrm>
        <a:off x="4980156" y="39140"/>
        <a:ext cx="1341437" cy="1341437"/>
      </dsp:txXfrm>
    </dsp:sp>
    <dsp:sp modelId="{15784D70-0477-4391-AE75-5C26D2284942}">
      <dsp:nvSpPr>
        <dsp:cNvPr id="0" name=""/>
        <dsp:cNvSpPr/>
      </dsp:nvSpPr>
      <dsp:spPr>
        <a:xfrm>
          <a:off x="1825051" y="385"/>
          <a:ext cx="5028878" cy="502887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D477A-AF12-45BA-95F6-E86B22E87EEB}">
      <dsp:nvSpPr>
        <dsp:cNvPr id="0" name=""/>
        <dsp:cNvSpPr/>
      </dsp:nvSpPr>
      <dsp:spPr>
        <a:xfrm>
          <a:off x="5790636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“My boss pays me $20 per hour flat rate”</a:t>
          </a:r>
          <a:endParaRPr lang="en-AU" sz="1800" kern="1200" dirty="0">
            <a:latin typeface="+mn-lt"/>
          </a:endParaRPr>
        </a:p>
      </dsp:txBody>
      <dsp:txXfrm>
        <a:off x="5790636" y="2533541"/>
        <a:ext cx="1341437" cy="1341437"/>
      </dsp:txXfrm>
    </dsp:sp>
    <dsp:sp modelId="{6E5B04A8-161B-42DF-AD9D-8C1281257242}">
      <dsp:nvSpPr>
        <dsp:cNvPr id="0" name=""/>
        <dsp:cNvSpPr/>
      </dsp:nvSpPr>
      <dsp:spPr>
        <a:xfrm>
          <a:off x="1825051" y="385"/>
          <a:ext cx="5028878" cy="502887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0DBA5-499D-4230-B95E-461476725EE2}">
      <dsp:nvSpPr>
        <dsp:cNvPr id="0" name=""/>
        <dsp:cNvSpPr/>
      </dsp:nvSpPr>
      <dsp:spPr>
        <a:xfrm>
          <a:off x="3668772" y="4075166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“My boss tells me when and where I will work”</a:t>
          </a:r>
          <a:endParaRPr lang="en-AU" sz="1800" kern="1200" dirty="0">
            <a:latin typeface="+mn-lt"/>
          </a:endParaRPr>
        </a:p>
      </dsp:txBody>
      <dsp:txXfrm>
        <a:off x="3668772" y="4075166"/>
        <a:ext cx="1341437" cy="1341437"/>
      </dsp:txXfrm>
    </dsp:sp>
    <dsp:sp modelId="{A27E5E6F-71C4-47D4-8815-F852D7EFCFF7}">
      <dsp:nvSpPr>
        <dsp:cNvPr id="0" name=""/>
        <dsp:cNvSpPr/>
      </dsp:nvSpPr>
      <dsp:spPr>
        <a:xfrm>
          <a:off x="1825051" y="385"/>
          <a:ext cx="5028878" cy="502887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65C39-7A57-4C48-9C12-980D4E941DD1}">
      <dsp:nvSpPr>
        <dsp:cNvPr id="0" name=""/>
        <dsp:cNvSpPr/>
      </dsp:nvSpPr>
      <dsp:spPr>
        <a:xfrm>
          <a:off x="995925" y="2533541"/>
          <a:ext cx="2443401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“I don’t use any of my own tools, I use my boss’s!” </a:t>
          </a:r>
          <a:endParaRPr lang="en-AU" sz="1800" kern="1200" dirty="0">
            <a:latin typeface="+mn-lt"/>
          </a:endParaRPr>
        </a:p>
      </dsp:txBody>
      <dsp:txXfrm>
        <a:off x="995925" y="2533541"/>
        <a:ext cx="2443401" cy="1341437"/>
      </dsp:txXfrm>
    </dsp:sp>
    <dsp:sp modelId="{980CC1B7-F588-4E3F-80C0-43C7DBA7445C}">
      <dsp:nvSpPr>
        <dsp:cNvPr id="0" name=""/>
        <dsp:cNvSpPr/>
      </dsp:nvSpPr>
      <dsp:spPr>
        <a:xfrm>
          <a:off x="1741924" y="-32000"/>
          <a:ext cx="5028878" cy="502887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B2704-B700-4941-B717-79D131E07E94}">
      <dsp:nvSpPr>
        <dsp:cNvPr id="0" name=""/>
        <dsp:cNvSpPr/>
      </dsp:nvSpPr>
      <dsp:spPr>
        <a:xfrm>
          <a:off x="2357387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“My boss says I can’t work for anyone else”</a:t>
          </a:r>
          <a:endParaRPr lang="en-AU" sz="1800" kern="1200" dirty="0">
            <a:latin typeface="+mn-lt"/>
          </a:endParaRPr>
        </a:p>
      </dsp:txBody>
      <dsp:txXfrm>
        <a:off x="2357387" y="39140"/>
        <a:ext cx="1341437" cy="1341437"/>
      </dsp:txXfrm>
    </dsp:sp>
    <dsp:sp modelId="{91A94986-BAF9-467C-8D75-B012BAB89716}">
      <dsp:nvSpPr>
        <dsp:cNvPr id="0" name=""/>
        <dsp:cNvSpPr/>
      </dsp:nvSpPr>
      <dsp:spPr>
        <a:xfrm>
          <a:off x="1825051" y="385"/>
          <a:ext cx="5028878" cy="502887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90887-8C0C-4828-98F4-0BEB2639DC82}">
      <dsp:nvSpPr>
        <dsp:cNvPr id="0" name=""/>
        <dsp:cNvSpPr/>
      </dsp:nvSpPr>
      <dsp:spPr>
        <a:xfrm>
          <a:off x="537861" y="287359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1362E-AB0F-4C15-BE49-BAD8C2F44CBC}">
      <dsp:nvSpPr>
        <dsp:cNvPr id="0" name=""/>
        <dsp:cNvSpPr/>
      </dsp:nvSpPr>
      <dsp:spPr>
        <a:xfrm>
          <a:off x="42861" y="1470821"/>
          <a:ext cx="1800000" cy="13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Start a conversation about your clients’ jobs, ask them how much they are being paid? Are they getting superannuation?​</a:t>
          </a:r>
        </a:p>
      </dsp:txBody>
      <dsp:txXfrm>
        <a:off x="42861" y="1470821"/>
        <a:ext cx="1800000" cy="1305000"/>
      </dsp:txXfrm>
    </dsp:sp>
    <dsp:sp modelId="{41DD7AFD-E9DF-4259-B0E4-11C81AE29909}">
      <dsp:nvSpPr>
        <dsp:cNvPr id="0" name=""/>
        <dsp:cNvSpPr/>
      </dsp:nvSpPr>
      <dsp:spPr>
        <a:xfrm>
          <a:off x="2652861" y="287359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CD09F-36D7-4466-B81F-70D2DA44F2C3}">
      <dsp:nvSpPr>
        <dsp:cNvPr id="0" name=""/>
        <dsp:cNvSpPr/>
      </dsp:nvSpPr>
      <dsp:spPr>
        <a:xfrm>
          <a:off x="2157861" y="1470821"/>
          <a:ext cx="1800000" cy="13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​Help them to learn how much they should be paid – Fair Work Ombudsman P.A.C.T calculator​</a:t>
          </a:r>
        </a:p>
      </dsp:txBody>
      <dsp:txXfrm>
        <a:off x="2157861" y="1470821"/>
        <a:ext cx="1800000" cy="1305000"/>
      </dsp:txXfrm>
    </dsp:sp>
    <dsp:sp modelId="{DAC9D889-9F58-4043-A170-44268FD37AB4}">
      <dsp:nvSpPr>
        <dsp:cNvPr id="0" name=""/>
        <dsp:cNvSpPr/>
      </dsp:nvSpPr>
      <dsp:spPr>
        <a:xfrm>
          <a:off x="4767861" y="287359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ED62D-E72A-4773-B57B-247AB6DEDAE7}">
      <dsp:nvSpPr>
        <dsp:cNvPr id="0" name=""/>
        <dsp:cNvSpPr/>
      </dsp:nvSpPr>
      <dsp:spPr>
        <a:xfrm>
          <a:off x="4272861" y="1470821"/>
          <a:ext cx="1800000" cy="13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Encourage them to find out exactly who they work for </a:t>
          </a:r>
          <a:r>
            <a:rPr lang="en-US" sz="1400" kern="1200" dirty="0" err="1"/>
            <a:t>ie.</a:t>
          </a:r>
          <a:r>
            <a:rPr lang="en-US" sz="1400" kern="1200" dirty="0"/>
            <a:t> ABN, email, mobile, name </a:t>
          </a:r>
          <a:r>
            <a:rPr lang="en-US" sz="1400" kern="1200" dirty="0" err="1"/>
            <a:t>etc</a:t>
          </a:r>
          <a:r>
            <a:rPr lang="en-US" sz="1400" kern="1200" dirty="0"/>
            <a:t>​</a:t>
          </a:r>
        </a:p>
      </dsp:txBody>
      <dsp:txXfrm>
        <a:off x="4272861" y="1470821"/>
        <a:ext cx="1800000" cy="1305000"/>
      </dsp:txXfrm>
    </dsp:sp>
    <dsp:sp modelId="{F52D0DFB-D17C-46D8-AB6F-DD3A81E51CDB}">
      <dsp:nvSpPr>
        <dsp:cNvPr id="0" name=""/>
        <dsp:cNvSpPr/>
      </dsp:nvSpPr>
      <dsp:spPr>
        <a:xfrm>
          <a:off x="537861" y="3225821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AB1B3-111A-4559-8253-4E9417D02C8F}">
      <dsp:nvSpPr>
        <dsp:cNvPr id="0" name=""/>
        <dsp:cNvSpPr/>
      </dsp:nvSpPr>
      <dsp:spPr>
        <a:xfrm>
          <a:off x="42861" y="4409283"/>
          <a:ext cx="1800000" cy="13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Talk about to them about recording hours  – FWO app</a:t>
          </a:r>
        </a:p>
      </dsp:txBody>
      <dsp:txXfrm>
        <a:off x="42861" y="4409283"/>
        <a:ext cx="1800000" cy="1305000"/>
      </dsp:txXfrm>
    </dsp:sp>
    <dsp:sp modelId="{D735604A-CC54-4A14-8826-736432C8323D}">
      <dsp:nvSpPr>
        <dsp:cNvPr id="0" name=""/>
        <dsp:cNvSpPr/>
      </dsp:nvSpPr>
      <dsp:spPr>
        <a:xfrm>
          <a:off x="2652861" y="3225821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96DB8-5B79-4744-9A14-8D8B82D0E90F}">
      <dsp:nvSpPr>
        <dsp:cNvPr id="0" name=""/>
        <dsp:cNvSpPr/>
      </dsp:nvSpPr>
      <dsp:spPr>
        <a:xfrm>
          <a:off x="2157861" y="4409283"/>
          <a:ext cx="1800000" cy="13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​Have clients review their payslips (and keep them!)​</a:t>
          </a:r>
        </a:p>
      </dsp:txBody>
      <dsp:txXfrm>
        <a:off x="2157861" y="4409283"/>
        <a:ext cx="1800000" cy="1305000"/>
      </dsp:txXfrm>
    </dsp:sp>
    <dsp:sp modelId="{CEBE85A7-720F-4946-A280-22D264B7A4A6}">
      <dsp:nvSpPr>
        <dsp:cNvPr id="0" name=""/>
        <dsp:cNvSpPr/>
      </dsp:nvSpPr>
      <dsp:spPr>
        <a:xfrm>
          <a:off x="4767861" y="3225821"/>
          <a:ext cx="810000" cy="81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36DE7-1997-4302-BB63-3EFF29854409}">
      <dsp:nvSpPr>
        <dsp:cNvPr id="0" name=""/>
        <dsp:cNvSpPr/>
      </dsp:nvSpPr>
      <dsp:spPr>
        <a:xfrm>
          <a:off x="4272861" y="4409283"/>
          <a:ext cx="1800000" cy="13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Get them to take these steps and help them to get legal advice!</a:t>
          </a:r>
        </a:p>
      </dsp:txBody>
      <dsp:txXfrm>
        <a:off x="4272861" y="4409283"/>
        <a:ext cx="1800000" cy="130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D108D-6F89-7F4D-AD7C-540C7FE30AA9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EDDBD-0407-D640-9915-B7DFB3D9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0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3408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EDDBD-0407-D640-9915-B7DFB3D9D6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11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EDDBD-0407-D640-9915-B7DFB3D9D6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95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EDDBD-0407-D640-9915-B7DFB3D9D6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23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EDDBD-0407-D640-9915-B7DFB3D9D6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01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2971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2971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2971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2971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2971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2971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0204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0335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377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EDDBD-0407-D640-9915-B7DFB3D9D6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61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EDDBD-0407-D640-9915-B7DFB3D9D6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7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EDDBD-0407-D640-9915-B7DFB3D9D6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79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EDDBD-0407-D640-9915-B7DFB3D9D6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24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EDDBD-0407-D640-9915-B7DFB3D9D6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07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EDDBD-0407-D640-9915-B7DFB3D9D6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97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EDDBD-0407-D640-9915-B7DFB3D9D6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7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FA6FE-7A97-CF44-90D3-2DEC663C1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D2309-B2D8-7340-84FA-72DFEAA2C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873D6-1F41-7D45-B696-C80C42B74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35113-4B57-F64F-B4F1-0704D1BC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C7FBB-FA9E-3447-8E4F-19B093149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4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EF39B-0D3C-404F-A345-CF10EC94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8480B1-EB26-C64C-8E97-5F07A31AF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D4F61-C455-5942-90ED-F3B9D0174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74869-CC6F-7043-B919-CA1919945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727EB-8833-FD4B-ABFF-BF5DD637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6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E0487-69C7-9E43-BC12-84B5E815E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C4B09-CB8C-334A-9616-294008934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11C0F-E700-9345-9275-E1E96432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FBBB0-1A93-1044-9F54-FBC9740D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C3C30-BDA7-3F42-ABA0-C52CC9A09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20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2001" y="0"/>
            <a:ext cx="12204001" cy="5173580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701475" y="-177801"/>
            <a:ext cx="16478250" cy="16478250"/>
          </a:xfrm>
          <a:prstGeom prst="ellipse">
            <a:avLst/>
          </a:prstGeom>
          <a:solidFill>
            <a:schemeClr val="accent4">
              <a:lumMod val="50000"/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196139" y="-177801"/>
            <a:ext cx="16478250" cy="16478250"/>
          </a:xfrm>
          <a:prstGeom prst="ellipse">
            <a:avLst/>
          </a:prstGeom>
          <a:solidFill>
            <a:schemeClr val="accent4">
              <a:lumMod val="50000"/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-12001" y="5173580"/>
            <a:ext cx="12204001" cy="168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11F6A-B2DA-8144-BA97-357E7C6ED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3" y="5380968"/>
            <a:ext cx="4481843" cy="1269644"/>
          </a:xfrm>
          <a:prstGeom prst="rect">
            <a:avLst/>
          </a:prstGeom>
        </p:spPr>
      </p:pic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1815135"/>
            <a:ext cx="11338369" cy="2147265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ctr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54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0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r>
              <a:rPr lang="en-AU" noProof="0" dirty="0"/>
              <a:t>You Can Have Up To </a:t>
            </a:r>
          </a:p>
          <a:p>
            <a:r>
              <a:rPr lang="en-AU" noProof="0" dirty="0"/>
              <a:t>Three Lines Of Text</a:t>
            </a:r>
          </a:p>
        </p:txBody>
      </p:sp>
    </p:spTree>
    <p:extLst>
      <p:ext uri="{BB962C8B-B14F-4D97-AF65-F5344CB8AC3E}">
        <p14:creationId xmlns:p14="http://schemas.microsoft.com/office/powerpoint/2010/main" val="2905215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3"/>
            <a:ext cx="11408408" cy="1117907"/>
          </a:xfrm>
        </p:spPr>
        <p:txBody>
          <a:bodyPr anchor="t" anchorCtr="0">
            <a:normAutofit/>
          </a:bodyPr>
          <a:lstStyle>
            <a:lvl1pPr algn="ctr">
              <a:defRPr sz="5400" b="0" i="0" baseline="0">
                <a:solidFill>
                  <a:srgbClr val="229CD0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 noProof="0" dirty="0"/>
              <a:t>Basic Slide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1748940"/>
            <a:ext cx="9976220" cy="4397860"/>
          </a:xfrm>
        </p:spPr>
        <p:txBody>
          <a:bodyPr numCol="1" spcCol="36000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Pct val="125000"/>
              <a:buFont typeface="Arial" charset="0"/>
              <a:buNone/>
              <a:tabLst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  <a:lvl2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32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673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30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1"/>
            <a:r>
              <a:rPr lang="en-AU" noProof="0" dirty="0"/>
              <a:t>First level bullet </a:t>
            </a:r>
          </a:p>
          <a:p>
            <a:pPr lvl="2"/>
            <a:r>
              <a:rPr lang="en-AU" noProof="0" dirty="0"/>
              <a:t>Second level bullet point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59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w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>
              <a:solidFill>
                <a:srgbClr val="00B0F0"/>
              </a:solidFill>
            </a:endParaRPr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292534"/>
            <a:ext cx="5443537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ctr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48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800" b="1" i="0">
                <a:solidFill>
                  <a:srgbClr val="00B0F0"/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accent2"/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accent2"/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Chapter heading with image</a:t>
            </a:r>
          </a:p>
        </p:txBody>
      </p:sp>
      <p:sp>
        <p:nvSpPr>
          <p:cNvPr id="142" name="Picture Placeholder 141">
            <a:extLst>
              <a:ext uri="{FF2B5EF4-FFF2-40B4-BE49-F238E27FC236}">
                <a16:creationId xmlns:a16="http://schemas.microsoft.com/office/drawing/2014/main" id="{7FEBB377-447E-4F52-87D8-8001155A75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73315" y="1118613"/>
            <a:ext cx="4620771" cy="462077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0" tIns="360000" rIns="360000" bIns="360000" anchor="ctr">
            <a:no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574240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knowledg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0" y="0"/>
            <a:ext cx="12204001" cy="6858000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6319" y="-2723322"/>
            <a:ext cx="12304644" cy="12304644"/>
          </a:xfrm>
          <a:prstGeom prst="ellipse">
            <a:avLst/>
          </a:prstGeom>
          <a:solidFill>
            <a:schemeClr val="accent1">
              <a:alpha val="1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1173586" y="-1510748"/>
            <a:ext cx="9879496" cy="9879496"/>
          </a:xfrm>
          <a:prstGeom prst="ellipse">
            <a:avLst/>
          </a:prstGeom>
          <a:solidFill>
            <a:schemeClr val="accent1">
              <a:alpha val="1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139">
            <a:extLst>
              <a:ext uri="{FF2B5EF4-FFF2-40B4-BE49-F238E27FC236}">
                <a16:creationId xmlns:a16="http://schemas.microsoft.com/office/drawing/2014/main" id="{0D4899FF-79AC-094D-9C1E-F9DE596E73D1}"/>
              </a:ext>
            </a:extLst>
          </p:cNvPr>
          <p:cNvSpPr txBox="1">
            <a:spLocks/>
          </p:cNvSpPr>
          <p:nvPr userDrawn="1"/>
        </p:nvSpPr>
        <p:spPr>
          <a:xfrm>
            <a:off x="432815" y="2166902"/>
            <a:ext cx="11338369" cy="2524196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vert="horz" wrap="square" lIns="90000" tIns="90000" rIns="90000" bIns="900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1" i="0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800" b="1" i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  <a:ea typeface="+mn-ea"/>
                <a:cs typeface="+mn-cs"/>
              </a:defRPr>
            </a:lvl9pPr>
          </a:lstStyle>
          <a:p>
            <a:r>
              <a:rPr lang="en-AU" b="0" i="0" dirty="0">
                <a:latin typeface="Avenir Book" panose="02000503020000020003" pitchFamily="2" charset="0"/>
              </a:rPr>
              <a:t>Acknowledgement</a:t>
            </a:r>
          </a:p>
          <a:p>
            <a:r>
              <a:rPr lang="en-AU" b="0" i="0" dirty="0">
                <a:latin typeface="Avenir Book" panose="02000503020000020003" pitchFamily="2" charset="0"/>
              </a:rPr>
              <a:t>Of Country </a:t>
            </a:r>
          </a:p>
        </p:txBody>
      </p:sp>
    </p:spTree>
    <p:extLst>
      <p:ext uri="{BB962C8B-B14F-4D97-AF65-F5344CB8AC3E}">
        <p14:creationId xmlns:p14="http://schemas.microsoft.com/office/powerpoint/2010/main" val="3435899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>
              <a:solidFill>
                <a:srgbClr val="00B0F0"/>
              </a:solidFill>
            </a:endParaRPr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292534"/>
            <a:ext cx="8999537" cy="2406466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ctr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4800" b="0" i="0" baseline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800" b="1" i="0">
                <a:solidFill>
                  <a:srgbClr val="00B0F0"/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accent2"/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accent2"/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Chapter Heading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701475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196139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52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ed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3"/>
            <a:ext cx="11408408" cy="1117907"/>
          </a:xfrm>
        </p:spPr>
        <p:txBody>
          <a:bodyPr anchor="t" anchorCtr="0">
            <a:normAutofit/>
          </a:bodyPr>
          <a:lstStyle>
            <a:lvl1pPr algn="ctr">
              <a:defRPr sz="5400" b="1" i="0" baseline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AU" noProof="0" dirty="0"/>
              <a:t>Numbered List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1748940"/>
            <a:ext cx="9976220" cy="4397860"/>
          </a:xfrm>
        </p:spPr>
        <p:txBody>
          <a:bodyPr numCol="1" spcCol="360000" anchor="ctr"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36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 dirty="0"/>
              <a:t>First item in list</a:t>
            </a:r>
          </a:p>
          <a:p>
            <a:pPr lvl="0"/>
            <a:r>
              <a:rPr lang="en-AU" noProof="0" dirty="0"/>
              <a:t>Second item in list</a:t>
            </a:r>
          </a:p>
          <a:p>
            <a:pPr lvl="0"/>
            <a:r>
              <a:rPr lang="en-AU" noProof="0" dirty="0"/>
              <a:t>Third item in list</a:t>
            </a:r>
          </a:p>
          <a:p>
            <a:pPr lvl="0"/>
            <a:r>
              <a:rPr lang="en-AU" noProof="0" dirty="0"/>
              <a:t>Fourth item in list</a:t>
            </a:r>
          </a:p>
          <a:p>
            <a:pPr lvl="0"/>
            <a:r>
              <a:rPr lang="en-AU" noProof="0" dirty="0"/>
              <a:t>Fifth item in list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80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2001" y="0"/>
            <a:ext cx="12204001" cy="5173580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701475" y="-177801"/>
            <a:ext cx="16478250" cy="16478250"/>
          </a:xfrm>
          <a:prstGeom prst="ellipse">
            <a:avLst/>
          </a:prstGeom>
          <a:solidFill>
            <a:schemeClr val="accent4">
              <a:lumMod val="50000"/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196139" y="-177801"/>
            <a:ext cx="16478250" cy="16478250"/>
          </a:xfrm>
          <a:prstGeom prst="ellipse">
            <a:avLst/>
          </a:prstGeom>
          <a:solidFill>
            <a:schemeClr val="accent4">
              <a:lumMod val="50000"/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-12001" y="5173580"/>
            <a:ext cx="12204001" cy="168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11F6A-B2DA-8144-BA97-357E7C6ED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3" y="5380968"/>
            <a:ext cx="4481843" cy="1269644"/>
          </a:xfrm>
          <a:prstGeom prst="rect">
            <a:avLst/>
          </a:prstGeom>
        </p:spPr>
      </p:pic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1815135"/>
            <a:ext cx="11338369" cy="2147265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ctr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54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0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r>
              <a:rPr lang="en-AU" noProof="0" dirty="0"/>
              <a:t>You Can Have Up To </a:t>
            </a:r>
          </a:p>
          <a:p>
            <a:r>
              <a:rPr lang="en-AU" noProof="0" dirty="0"/>
              <a:t>Three Lines Of Text</a:t>
            </a:r>
          </a:p>
        </p:txBody>
      </p:sp>
    </p:spTree>
    <p:extLst>
      <p:ext uri="{BB962C8B-B14F-4D97-AF65-F5344CB8AC3E}">
        <p14:creationId xmlns:p14="http://schemas.microsoft.com/office/powerpoint/2010/main" val="1745836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620" y="4077050"/>
            <a:ext cx="10360132" cy="887360"/>
          </a:xfrm>
        </p:spPr>
        <p:txBody>
          <a:bodyPr anchor="ctr" anchorCtr="0">
            <a:normAutofit/>
          </a:bodyPr>
          <a:lstStyle>
            <a:lvl1pPr algn="ctr">
              <a:defRPr lang="en-AU" sz="3600" b="0" i="0" dirty="0">
                <a:solidFill>
                  <a:srgbClr val="229CD0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Presenter Name</a:t>
            </a:r>
            <a:endParaRPr lang="en-AU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47228" y="1366787"/>
            <a:ext cx="2646916" cy="2710263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 dirty="0"/>
              <a:t>Click icon to add image of presenter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C71223-B66B-BB40-A053-13AAD1D33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8429" y="4964410"/>
            <a:ext cx="10384516" cy="1084262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800" b="0" i="0" spc="0"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Presenter Title or Description</a:t>
            </a:r>
          </a:p>
          <a:p>
            <a:pPr lvl="0"/>
            <a:r>
              <a:rPr lang="en-US" dirty="0"/>
              <a:t>Presenter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8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71EBC-CEA8-F545-9724-C7DFBECA7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15EFA-6A99-514A-99F2-B9BB7220B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8066D-7998-524E-BD70-8BBD6D2C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0D992-45A2-2348-94CB-6A742DAE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0927-CBAA-684E-A0D4-173963C0B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78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0" y="0"/>
            <a:ext cx="12204001" cy="6858000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6319" y="-2723322"/>
            <a:ext cx="12304644" cy="12304644"/>
          </a:xfrm>
          <a:prstGeom prst="ellipse">
            <a:avLst/>
          </a:prstGeom>
          <a:solidFill>
            <a:schemeClr val="accent1">
              <a:alpha val="1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1173586" y="-1510748"/>
            <a:ext cx="9879496" cy="9879496"/>
          </a:xfrm>
          <a:prstGeom prst="ellipse">
            <a:avLst/>
          </a:prstGeom>
          <a:solidFill>
            <a:schemeClr val="accent1">
              <a:alpha val="1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139">
            <a:extLst>
              <a:ext uri="{FF2B5EF4-FFF2-40B4-BE49-F238E27FC236}">
                <a16:creationId xmlns:a16="http://schemas.microsoft.com/office/drawing/2014/main" id="{0D4899FF-79AC-094D-9C1E-F9DE596E73D1}"/>
              </a:ext>
            </a:extLst>
          </p:cNvPr>
          <p:cNvSpPr txBox="1">
            <a:spLocks/>
          </p:cNvSpPr>
          <p:nvPr userDrawn="1"/>
        </p:nvSpPr>
        <p:spPr>
          <a:xfrm>
            <a:off x="432815" y="2166902"/>
            <a:ext cx="11338369" cy="2524196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vert="horz" wrap="square" lIns="90000" tIns="90000" rIns="90000" bIns="900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1" i="0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800" b="1" i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  <a:ea typeface="+mn-ea"/>
                <a:cs typeface="+mn-cs"/>
              </a:defRPr>
            </a:lvl9pPr>
          </a:lstStyle>
          <a:p>
            <a:r>
              <a:rPr lang="en-AU" b="0" i="0" dirty="0">
                <a:latin typeface="Avenir Book" panose="02000503020000020003" pitchFamily="2" charset="0"/>
              </a:rPr>
              <a:t>Acknowledgement</a:t>
            </a:r>
          </a:p>
          <a:p>
            <a:r>
              <a:rPr lang="en-AU" b="0" i="0" dirty="0">
                <a:latin typeface="Avenir Book" panose="02000503020000020003" pitchFamily="2" charset="0"/>
              </a:rPr>
              <a:t>Of Country </a:t>
            </a:r>
          </a:p>
        </p:txBody>
      </p:sp>
    </p:spTree>
    <p:extLst>
      <p:ext uri="{BB962C8B-B14F-4D97-AF65-F5344CB8AC3E}">
        <p14:creationId xmlns:p14="http://schemas.microsoft.com/office/powerpoint/2010/main" val="834285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B205D1-9CBC-004D-8682-ADEFB792C1C4}"/>
              </a:ext>
            </a:extLst>
          </p:cNvPr>
          <p:cNvSpPr/>
          <p:nvPr userDrawn="1"/>
        </p:nvSpPr>
        <p:spPr>
          <a:xfrm>
            <a:off x="-1" y="5510785"/>
            <a:ext cx="12204001" cy="1347216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306" y="457200"/>
            <a:ext cx="11408408" cy="1002662"/>
          </a:xfrm>
        </p:spPr>
        <p:txBody>
          <a:bodyPr anchor="t" anchorCtr="0">
            <a:normAutofit/>
          </a:bodyPr>
          <a:lstStyle>
            <a:lvl1pPr algn="ctr">
              <a:defRPr sz="5400" b="0" i="0" baseline="0">
                <a:solidFill>
                  <a:srgbClr val="229CD0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 noProof="0" dirty="0"/>
              <a:t>Contents/Outline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1459862"/>
            <a:ext cx="9620620" cy="3747138"/>
          </a:xfrm>
        </p:spPr>
        <p:txBody>
          <a:bodyPr numCol="1" spcCol="360000" anchor="ctr"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36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Book" panose="02000503020000020003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 dirty="0"/>
              <a:t>First item in list</a:t>
            </a:r>
          </a:p>
          <a:p>
            <a:pPr lvl="0"/>
            <a:r>
              <a:rPr lang="en-AU" noProof="0" dirty="0"/>
              <a:t>Second item in list</a:t>
            </a:r>
          </a:p>
          <a:p>
            <a:pPr lvl="0"/>
            <a:r>
              <a:rPr lang="en-AU" noProof="0" dirty="0"/>
              <a:t>Third item in list</a:t>
            </a:r>
          </a:p>
          <a:p>
            <a:pPr lvl="0"/>
            <a:r>
              <a:rPr lang="en-AU" noProof="0" dirty="0"/>
              <a:t>Fourth item in list</a:t>
            </a:r>
          </a:p>
          <a:p>
            <a:pPr lvl="0"/>
            <a:r>
              <a:rPr lang="en-AU" noProof="0" dirty="0"/>
              <a:t>Fifth item in list</a:t>
            </a:r>
          </a:p>
          <a:p>
            <a:pPr lvl="0"/>
            <a:r>
              <a:rPr lang="en-AU" noProof="0" dirty="0"/>
              <a:t>Sixth item in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D88E30-3E32-264B-AC25-FC52699C4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" y="5746750"/>
            <a:ext cx="9717088" cy="874713"/>
          </a:xfrm>
        </p:spPr>
        <p:txBody>
          <a:bodyPr anchor="ctr"/>
          <a:lstStyle>
            <a:lvl1pPr algn="l">
              <a:defRPr sz="24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b="1" i="0" dirty="0">
                <a:latin typeface="Helvetica" pitchFamily="2" charset="0"/>
              </a:rPr>
              <a:t>Resources: </a:t>
            </a:r>
            <a:r>
              <a:rPr lang="en-US" b="1" i="0" dirty="0" err="1">
                <a:latin typeface="Helvetica" pitchFamily="2" charset="0"/>
              </a:rPr>
              <a:t>www.rlc.org.au</a:t>
            </a:r>
            <a:r>
              <a:rPr lang="en-US" b="1" i="0" dirty="0">
                <a:latin typeface="Helvetica" pitchFamily="2" charset="0"/>
              </a:rPr>
              <a:t>/training/resources/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31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>
              <a:solidFill>
                <a:srgbClr val="00B0F0"/>
              </a:solidFill>
            </a:endParaRPr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292534"/>
            <a:ext cx="8999537" cy="2406466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ctr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4800" b="0" i="0" baseline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800" b="1" i="0">
                <a:solidFill>
                  <a:srgbClr val="00B0F0"/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accent2"/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accent2"/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Chapter Heading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701475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196139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45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>
              <a:solidFill>
                <a:srgbClr val="00B0F0"/>
              </a:solidFill>
            </a:endParaRPr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292534"/>
            <a:ext cx="5443537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ctr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48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800" b="1" i="0">
                <a:solidFill>
                  <a:srgbClr val="00B0F0"/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accent2"/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accent2"/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Chapter heading with image</a:t>
            </a:r>
          </a:p>
        </p:txBody>
      </p:sp>
      <p:sp>
        <p:nvSpPr>
          <p:cNvPr id="142" name="Picture Placeholder 141">
            <a:extLst>
              <a:ext uri="{FF2B5EF4-FFF2-40B4-BE49-F238E27FC236}">
                <a16:creationId xmlns:a16="http://schemas.microsoft.com/office/drawing/2014/main" id="{7FEBB377-447E-4F52-87D8-8001155A75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73315" y="1118613"/>
            <a:ext cx="4620771" cy="462077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0" tIns="360000" rIns="360000" bIns="360000" anchor="ctr">
            <a:noAutofit/>
          </a:bodyPr>
          <a:lstStyle>
            <a:lvl1pPr algn="r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noProof="0" dirty="0"/>
              <a:t>Click icon to add picture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564834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3"/>
            <a:ext cx="11408408" cy="1117907"/>
          </a:xfrm>
        </p:spPr>
        <p:txBody>
          <a:bodyPr anchor="t" anchorCtr="0">
            <a:normAutofit/>
          </a:bodyPr>
          <a:lstStyle>
            <a:lvl1pPr algn="ctr">
              <a:defRPr sz="5400" b="0" i="0" baseline="0">
                <a:solidFill>
                  <a:srgbClr val="229CD0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 noProof="0" dirty="0"/>
              <a:t>Numbered List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1748940"/>
            <a:ext cx="9976220" cy="4397860"/>
          </a:xfrm>
        </p:spPr>
        <p:txBody>
          <a:bodyPr numCol="1" spcCol="360000" anchor="ctr"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36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Book" panose="02000503020000020003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 dirty="0"/>
              <a:t>First item in list</a:t>
            </a:r>
          </a:p>
          <a:p>
            <a:pPr lvl="0"/>
            <a:r>
              <a:rPr lang="en-AU" noProof="0" dirty="0"/>
              <a:t>Second item in list</a:t>
            </a:r>
          </a:p>
          <a:p>
            <a:pPr lvl="0"/>
            <a:r>
              <a:rPr lang="en-AU" noProof="0" dirty="0"/>
              <a:t>Third item in list</a:t>
            </a:r>
          </a:p>
          <a:p>
            <a:pPr lvl="0"/>
            <a:r>
              <a:rPr lang="en-AU" noProof="0" dirty="0"/>
              <a:t>Fourth item in list</a:t>
            </a:r>
          </a:p>
          <a:p>
            <a:pPr lvl="0"/>
            <a:r>
              <a:rPr lang="en-AU" noProof="0" dirty="0"/>
              <a:t>Fifth item in list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7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3"/>
            <a:ext cx="11408408" cy="1117907"/>
          </a:xfrm>
        </p:spPr>
        <p:txBody>
          <a:bodyPr anchor="t" anchorCtr="0">
            <a:normAutofit/>
          </a:bodyPr>
          <a:lstStyle>
            <a:lvl1pPr algn="ctr">
              <a:defRPr sz="5400" b="0" i="0" baseline="0">
                <a:solidFill>
                  <a:srgbClr val="229CD0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 noProof="0" dirty="0"/>
              <a:t>Basic Slide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1748940"/>
            <a:ext cx="9976220" cy="4397860"/>
          </a:xfrm>
        </p:spPr>
        <p:txBody>
          <a:bodyPr numCol="1" spcCol="36000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Pct val="125000"/>
              <a:buFont typeface="Arial" charset="0"/>
              <a:buNone/>
              <a:tabLst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  <a:lvl2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32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673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30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1"/>
            <a:r>
              <a:rPr lang="en-AU" noProof="0"/>
              <a:t>First level bullet </a:t>
            </a:r>
          </a:p>
          <a:p>
            <a:pPr lvl="2"/>
            <a:r>
              <a:rPr lang="en-AU" noProof="0"/>
              <a:t>Second level bullet point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88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6583" y="1482436"/>
            <a:ext cx="10627956" cy="4835237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Book" panose="02000503020000020003" pitchFamily="2" charset="0"/>
              </a:defRPr>
            </a:lvl1pPr>
            <a:lvl2pPr marL="0" indent="-342900">
              <a:spcBef>
                <a:spcPts val="1000"/>
              </a:spcBef>
              <a:spcAft>
                <a:spcPts val="0"/>
              </a:spcAft>
              <a:buFont typeface="Arial" charset="0"/>
              <a:buChar char="•"/>
              <a:defRPr sz="3600" b="0" i="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432000" indent="-324000">
              <a:spcBef>
                <a:spcPts val="1000"/>
              </a:spcBef>
              <a:spcAft>
                <a:spcPts val="1200"/>
              </a:spcAft>
              <a:defRPr sz="3200" b="0" i="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0">
              <a:spcAft>
                <a:spcPts val="1200"/>
              </a:spcAft>
              <a:defRPr sz="1800" b="0" i="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0">
              <a:spcAft>
                <a:spcPts val="1200"/>
              </a:spcAft>
              <a:defRPr sz="1600" b="0" i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text. There are five type style levels. To access the type styles, click on the text and press the ‘Increase / Decrease List Level’ buttons in the Paragraph section of the Home ribbon.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Edit Master text style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706583" y="445866"/>
            <a:ext cx="10627956" cy="887360"/>
          </a:xfrm>
        </p:spPr>
        <p:txBody>
          <a:bodyPr anchor="t" anchorCtr="0">
            <a:normAutofit/>
          </a:bodyPr>
          <a:lstStyle>
            <a:lvl1pPr algn="ctr">
              <a:defRPr>
                <a:solidFill>
                  <a:srgbClr val="229CD0"/>
                </a:solidFill>
              </a:defRPr>
            </a:lvl1pPr>
          </a:lstStyle>
          <a:p>
            <a:r>
              <a:rPr lang="en-US"/>
              <a:t>Basic Slide</a:t>
            </a:r>
          </a:p>
        </p:txBody>
      </p:sp>
    </p:spTree>
    <p:extLst>
      <p:ext uri="{BB962C8B-B14F-4D97-AF65-F5344CB8AC3E}">
        <p14:creationId xmlns:p14="http://schemas.microsoft.com/office/powerpoint/2010/main" val="953166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8983" y="1333226"/>
            <a:ext cx="10293926" cy="5039865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  <a:lvl2pPr>
              <a:spcAft>
                <a:spcPts val="1200"/>
              </a:spcAft>
              <a:defRPr sz="2400" b="0" i="0"/>
            </a:lvl2pPr>
            <a:lvl3pPr>
              <a:spcAft>
                <a:spcPts val="1200"/>
              </a:spcAft>
              <a:defRPr sz="2400" b="0" i="0"/>
            </a:lvl3pPr>
            <a:lvl4pPr>
              <a:spcAft>
                <a:spcPts val="1200"/>
              </a:spcAft>
              <a:defRPr sz="2400" b="0" i="0"/>
            </a:lvl4pPr>
            <a:lvl5pPr>
              <a:spcAft>
                <a:spcPts val="1200"/>
              </a:spcAft>
              <a:defRPr sz="2400" b="0" i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This is where your scenario goes.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858983" y="445866"/>
            <a:ext cx="10293926" cy="887360"/>
          </a:xfrm>
        </p:spPr>
        <p:txBody>
          <a:bodyPr anchor="t" anchorCtr="0">
            <a:normAutofit/>
          </a:bodyPr>
          <a:lstStyle>
            <a:lvl1pPr algn="ctr">
              <a:defRPr>
                <a:solidFill>
                  <a:srgbClr val="229CD0"/>
                </a:solidFill>
              </a:defRPr>
            </a:lvl1pPr>
          </a:lstStyle>
          <a:p>
            <a:r>
              <a:rPr lang="en-US"/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1133984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31154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11243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706583" y="955964"/>
            <a:ext cx="10627956" cy="4934738"/>
          </a:xfrm>
        </p:spPr>
        <p:txBody>
          <a:bodyPr anchor="ctr" anchorCtr="0"/>
          <a:lstStyle>
            <a:lvl1pPr algn="ctr">
              <a:defRPr baseline="0">
                <a:solidFill>
                  <a:srgbClr val="229CD0"/>
                </a:solidFill>
              </a:defRPr>
            </a:lvl1pPr>
          </a:lstStyle>
          <a:p>
            <a:r>
              <a:rPr lang="en-AU"/>
              <a:t>Single sentence slide (can run over multiple lines of text)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76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1939071" y="512618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4320773" y="32818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6584" y="1791565"/>
            <a:ext cx="3643743" cy="4448415"/>
          </a:xfrm>
        </p:spPr>
        <p:txBody>
          <a:bodyPr numCol="1" spcCol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charset="0"/>
              <a:buNone/>
              <a:tabLst/>
              <a:defRPr sz="40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Avenir Book" panose="02000503020000020003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 dirty="0"/>
              <a:t>You can put some kind of introductory or covering statement on this side.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39179" y="1791565"/>
            <a:ext cx="6795359" cy="4448415"/>
          </a:xfrm>
        </p:spPr>
        <p:txBody>
          <a:bodyPr lIns="9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latin typeface="Avenir Book" panose="02000503020000020003" pitchFamily="2" charset="0"/>
              </a:defRPr>
            </a:lvl1pPr>
            <a:lvl2pPr>
              <a:spcAft>
                <a:spcPts val="1200"/>
              </a:spcAft>
              <a:defRPr sz="2400" b="0" i="0"/>
            </a:lvl2pPr>
            <a:lvl3pPr>
              <a:spcAft>
                <a:spcPts val="1200"/>
              </a:spcAft>
              <a:defRPr sz="2400" b="0" i="0"/>
            </a:lvl3pPr>
            <a:lvl4pPr>
              <a:spcAft>
                <a:spcPts val="1200"/>
              </a:spcAft>
              <a:defRPr sz="2400" b="0" i="0"/>
            </a:lvl4pPr>
            <a:lvl5pPr>
              <a:spcAft>
                <a:spcPts val="1200"/>
              </a:spcAft>
              <a:defRPr sz="2400" b="0" i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text, or click on the relevant icon at the centre of the placeholder to add: Table / Chart / SmartArt / Image / Media. There are five type style levels. To access the type styles, click on the text and press the ‘Increase / Decrease List Level’ buttons in the Paragraph section of the Home ribbon.</a:t>
            </a:r>
          </a:p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4"/>
            <a:ext cx="11408408" cy="976094"/>
          </a:xfrm>
        </p:spPr>
        <p:txBody>
          <a:bodyPr anchor="t" anchorCtr="0">
            <a:normAutofit/>
          </a:bodyPr>
          <a:lstStyle>
            <a:lvl1pPr algn="ctr">
              <a:defRPr sz="5400" b="0" i="0">
                <a:solidFill>
                  <a:srgbClr val="229CD0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 noProof="0" dirty="0"/>
              <a:t>Split Layout Slide</a:t>
            </a:r>
          </a:p>
        </p:txBody>
      </p:sp>
    </p:spTree>
    <p:extLst>
      <p:ext uri="{BB962C8B-B14F-4D97-AF65-F5344CB8AC3E}">
        <p14:creationId xmlns:p14="http://schemas.microsoft.com/office/powerpoint/2010/main" val="288149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A100-0922-2F48-BA30-16E351A14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B1B2-B59A-B94E-A3E4-73E8749D9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3D78-378C-9B48-8D87-6135F4E7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97AD3-196A-584A-AB0E-91500B30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FF5FF-3CA2-744C-8829-449D345E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21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734291" y="657726"/>
            <a:ext cx="5721926" cy="48524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3600" b="1" i="0" kern="1200" dirty="0">
                <a:solidFill>
                  <a:srgbClr val="229CD0"/>
                </a:solidFill>
                <a:latin typeface="Helvetica" pitchFamily="2" charset="0"/>
                <a:ea typeface="Helvetica" charset="0"/>
                <a:cs typeface="Helvetica" charset="0"/>
              </a:defRPr>
            </a:lvl1pPr>
          </a:lstStyle>
          <a:p>
            <a:r>
              <a:rPr lang="en-US" sz="7200" b="0" i="0" dirty="0">
                <a:latin typeface="Avenir Book" panose="02000503020000020003" pitchFamily="2" charset="0"/>
              </a:rPr>
              <a:t>Questions?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7513" y="3655550"/>
            <a:ext cx="4469582" cy="595607"/>
          </a:xfrm>
        </p:spPr>
        <p:txBody>
          <a:bodyPr anchor="ctr" anchorCtr="0">
            <a:normAutofit/>
          </a:bodyPr>
          <a:lstStyle>
            <a:lvl1pPr algn="ctr">
              <a:defRPr lang="en-AU" sz="3200" b="0" i="0" dirty="0">
                <a:solidFill>
                  <a:srgbClr val="229CD0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Presenter Name</a:t>
            </a:r>
            <a:endParaRPr lang="en-AU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91019" y="1090863"/>
            <a:ext cx="2362570" cy="241911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 dirty="0"/>
              <a:t>Click icon to add image of </a:t>
            </a:r>
            <a:r>
              <a:rPr lang="en-AU" dirty="0" err="1"/>
              <a:t>presentere</a:t>
            </a:r>
            <a:endParaRPr lang="en-AU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5C71223-B66B-BB40-A053-13AAD1D33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30188" y="4247064"/>
            <a:ext cx="4476907" cy="1084262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400" b="0" i="0" spc="0"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Presenter Title or Description</a:t>
            </a:r>
          </a:p>
          <a:p>
            <a:pPr lvl="0"/>
            <a:r>
              <a:rPr lang="en-US" dirty="0"/>
              <a:t>Presenter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2713" y="5673265"/>
            <a:ext cx="11934825" cy="754062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latin typeface="Avenir Book" panose="02000503020000020003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Resources for this workshop: </a:t>
            </a:r>
            <a:r>
              <a:rPr lang="en-US" b="1" i="0" dirty="0" err="1">
                <a:latin typeface="Helvetica" pitchFamily="2" charset="0"/>
              </a:rPr>
              <a:t>www.rlc.org.au</a:t>
            </a:r>
            <a:r>
              <a:rPr lang="en-US" b="1" i="0" dirty="0">
                <a:latin typeface="Helvetica" pitchFamily="2" charset="0"/>
              </a:rPr>
              <a:t>/training/resources/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82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no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734291" y="657725"/>
            <a:ext cx="5721926" cy="55826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3600" b="1" i="0" kern="1200" dirty="0">
                <a:solidFill>
                  <a:srgbClr val="229CD0"/>
                </a:solidFill>
                <a:latin typeface="Helvetica" pitchFamily="2" charset="0"/>
                <a:ea typeface="Helvetica" charset="0"/>
                <a:cs typeface="Helvetica" charset="0"/>
              </a:defRPr>
            </a:lvl1pPr>
          </a:lstStyle>
          <a:p>
            <a:r>
              <a:rPr lang="en-US" sz="7200" b="0" i="0" dirty="0">
                <a:latin typeface="Avenir Book" panose="02000503020000020003" pitchFamily="2" charset="0"/>
              </a:rPr>
              <a:t>Questions?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7513" y="4136813"/>
            <a:ext cx="4469582" cy="595607"/>
          </a:xfrm>
        </p:spPr>
        <p:txBody>
          <a:bodyPr anchor="ctr" anchorCtr="0">
            <a:normAutofit/>
          </a:bodyPr>
          <a:lstStyle>
            <a:lvl1pPr algn="ctr">
              <a:defRPr lang="en-AU" sz="3200" b="0" i="0" dirty="0">
                <a:solidFill>
                  <a:srgbClr val="229CD0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Presenter Name</a:t>
            </a:r>
            <a:endParaRPr lang="en-AU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91019" y="1572126"/>
            <a:ext cx="2362570" cy="241911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 dirty="0"/>
              <a:t>Click icon to add image of </a:t>
            </a:r>
            <a:r>
              <a:rPr lang="en-AU" dirty="0" err="1"/>
              <a:t>presentere</a:t>
            </a:r>
            <a:endParaRPr lang="en-AU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5C71223-B66B-BB40-A053-13AAD1D33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30188" y="4728327"/>
            <a:ext cx="4476907" cy="1078915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400" b="0" i="0" spc="0"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Presenter Title or Description</a:t>
            </a:r>
          </a:p>
          <a:p>
            <a:pPr lvl="0"/>
            <a:r>
              <a:rPr lang="en-US" dirty="0"/>
              <a:t>Presenter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79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83847" y="-2200487"/>
            <a:ext cx="11258974" cy="11258974"/>
          </a:xfrm>
          <a:prstGeom prst="ellipse">
            <a:avLst/>
          </a:prstGeom>
          <a:solidFill>
            <a:srgbClr val="229CD0">
              <a:alpha val="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2713" y="3443347"/>
            <a:ext cx="11934825" cy="754062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rgbClr val="229CD0"/>
                </a:solidFill>
                <a:latin typeface="Avenir Book" panose="02000503020000020003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i="0" dirty="0" err="1">
                <a:latin typeface="Helvetica" pitchFamily="2" charset="0"/>
              </a:rPr>
              <a:t>www.rlc.org.au</a:t>
            </a:r>
            <a:r>
              <a:rPr lang="en-US" b="1" i="0" dirty="0">
                <a:latin typeface="Helvetica" pitchFamily="2" charset="0"/>
              </a:rPr>
              <a:t>/training/resources/police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275924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dirty="0">
                <a:solidFill>
                  <a:schemeClr val="tx1">
                    <a:lumMod val="90000"/>
                    <a:lumOff val="10000"/>
                  </a:schemeClr>
                </a:solidFill>
                <a:latin typeface="Avenir Book" panose="02000503020000020003" pitchFamily="2" charset="0"/>
                <a:ea typeface="Helvetica" charset="0"/>
                <a:cs typeface="Helvetica" charset="0"/>
              </a:rPr>
              <a:t>Resources for this workshop:</a:t>
            </a:r>
          </a:p>
        </p:txBody>
      </p:sp>
    </p:spTree>
    <p:extLst>
      <p:ext uri="{BB962C8B-B14F-4D97-AF65-F5344CB8AC3E}">
        <p14:creationId xmlns:p14="http://schemas.microsoft.com/office/powerpoint/2010/main" val="2305830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fore You 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498190" y="-185471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982916" y="3587807"/>
            <a:ext cx="1824360" cy="186802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 dirty="0"/>
              <a:t>Click icon to add image of </a:t>
            </a:r>
            <a:r>
              <a:rPr lang="en-AU" dirty="0" err="1"/>
              <a:t>spresentere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35301" y="814835"/>
            <a:ext cx="10296000" cy="887360"/>
          </a:xfrm>
        </p:spPr>
        <p:txBody>
          <a:bodyPr/>
          <a:lstStyle/>
          <a:p>
            <a:r>
              <a:rPr lang="en-US"/>
              <a:t>Before You Go</a:t>
            </a:r>
          </a:p>
        </p:txBody>
      </p:sp>
    </p:spTree>
    <p:extLst>
      <p:ext uri="{BB962C8B-B14F-4D97-AF65-F5344CB8AC3E}">
        <p14:creationId xmlns:p14="http://schemas.microsoft.com/office/powerpoint/2010/main" val="4063441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Can Come To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498190" y="-185471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35301" y="814835"/>
            <a:ext cx="10296000" cy="887360"/>
          </a:xfrm>
        </p:spPr>
        <p:txBody>
          <a:bodyPr/>
          <a:lstStyle/>
          <a:p>
            <a:r>
              <a:rPr lang="en-US"/>
              <a:t>We Can Come To You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057116" y="4465769"/>
            <a:ext cx="1824360" cy="186802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 dirty="0"/>
              <a:t>Click icon to add image of </a:t>
            </a:r>
            <a:r>
              <a:rPr lang="en-AU" dirty="0" err="1"/>
              <a:t>spresentere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7508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2001" y="-3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AU" noProof="0">
              <a:solidFill>
                <a:srgbClr val="229CD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96D528-3F8C-4131-B8C8-D41C96117732}"/>
              </a:ext>
            </a:extLst>
          </p:cNvPr>
          <p:cNvSpPr txBox="1"/>
          <p:nvPr userDrawn="1"/>
        </p:nvSpPr>
        <p:spPr>
          <a:xfrm>
            <a:off x="886021" y="2921165"/>
            <a:ext cx="7434468" cy="1015663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AU" sz="6000" b="0" i="0" kern="1200" dirty="0">
                <a:solidFill>
                  <a:schemeClr val="bg1"/>
                </a:solidFill>
                <a:latin typeface="Avenir Book" panose="02000503020000020003" pitchFamily="2" charset="0"/>
                <a:ea typeface="Helvetica" charset="0"/>
                <a:cs typeface="Helvetica" charset="0"/>
              </a:rPr>
              <a:t>Thank you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603255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340350" y="-177801"/>
            <a:ext cx="16478250" cy="164782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411F6A-B2DA-8144-BA97-357E7C6EDB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495" y="5403158"/>
            <a:ext cx="4122834" cy="116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27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B205D1-9CBC-004D-8682-ADEFB792C1C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3"/>
            <a:ext cx="11408408" cy="1117907"/>
          </a:xfrm>
        </p:spPr>
        <p:txBody>
          <a:bodyPr anchor="ctr"/>
          <a:lstStyle>
            <a:lvl1pPr algn="ctr">
              <a:defRPr sz="54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 noProof="0" dirty="0"/>
              <a:t>Title of List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1748940"/>
            <a:ext cx="9976220" cy="4397860"/>
          </a:xfrm>
        </p:spPr>
        <p:txBody>
          <a:bodyPr numCol="1" spcCol="360000" anchor="ctr"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3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 dirty="0"/>
              <a:t>First item in list</a:t>
            </a:r>
          </a:p>
          <a:p>
            <a:pPr lvl="0"/>
            <a:r>
              <a:rPr lang="en-AU" noProof="0" dirty="0"/>
              <a:t>Second item in list</a:t>
            </a:r>
          </a:p>
          <a:p>
            <a:pPr lvl="0"/>
            <a:r>
              <a:rPr lang="en-AU" noProof="0" dirty="0"/>
              <a:t>Third item in list</a:t>
            </a:r>
          </a:p>
          <a:p>
            <a:pPr lvl="0"/>
            <a:r>
              <a:rPr lang="en-AU" noProof="0" dirty="0"/>
              <a:t>Fourth item in list</a:t>
            </a:r>
          </a:p>
          <a:p>
            <a:pPr lvl="0"/>
            <a:r>
              <a:rPr lang="en-AU" noProof="0" dirty="0"/>
              <a:t>Fifth item in list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020561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757656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672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B205D1-9CBC-004D-8682-ADEFB792C1C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3"/>
            <a:ext cx="11408408" cy="1117907"/>
          </a:xfrm>
        </p:spPr>
        <p:txBody>
          <a:bodyPr anchor="ctr"/>
          <a:lstStyle>
            <a:lvl1pPr algn="ctr">
              <a:defRPr sz="54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 noProof="0" dirty="0"/>
              <a:t>Title of List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1748940"/>
            <a:ext cx="9976220" cy="4397860"/>
          </a:xfrm>
        </p:spPr>
        <p:txBody>
          <a:bodyPr numCol="1" spcCol="360000" anchor="ctr"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charset="0"/>
              <a:buChar char="•"/>
              <a:tabLst/>
              <a:defRPr sz="3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 dirty="0"/>
              <a:t>First item in list</a:t>
            </a:r>
          </a:p>
          <a:p>
            <a:pPr lvl="0"/>
            <a:r>
              <a:rPr lang="en-AU" noProof="0" dirty="0"/>
              <a:t>Second item in list</a:t>
            </a:r>
          </a:p>
          <a:p>
            <a:pPr lvl="0"/>
            <a:r>
              <a:rPr lang="en-AU" noProof="0" dirty="0"/>
              <a:t>Third item in list</a:t>
            </a:r>
          </a:p>
          <a:p>
            <a:pPr lvl="0"/>
            <a:r>
              <a:rPr lang="en-AU" noProof="0" dirty="0"/>
              <a:t>Fourth item in list</a:t>
            </a:r>
          </a:p>
          <a:p>
            <a:pPr lvl="0"/>
            <a:r>
              <a:rPr lang="en-AU" noProof="0" dirty="0"/>
              <a:t>Fifth item in list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020561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757656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42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395066"/>
            <a:ext cx="10888182" cy="887360"/>
          </a:xfrm>
        </p:spPr>
        <p:txBody>
          <a:bodyPr/>
          <a:lstStyle>
            <a:lvl1pPr algn="ctr">
              <a:defRPr b="0" i="0">
                <a:solidFill>
                  <a:srgbClr val="229CD0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 noProof="0" dirty="0"/>
              <a:t>Slide With Two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469" y="1532415"/>
            <a:ext cx="5139887" cy="43769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latin typeface="Avenir Book" panose="02000503020000020003" pitchFamily="2" charset="0"/>
              </a:defRPr>
            </a:lvl1pPr>
            <a:lvl2pPr>
              <a:defRPr sz="2400" b="0" i="0"/>
            </a:lvl2pPr>
            <a:lvl3pPr>
              <a:defRPr sz="2400" b="0" i="0"/>
            </a:lvl3pPr>
            <a:lvl4pPr>
              <a:defRPr sz="2400" b="0" i="0"/>
            </a:lvl4pPr>
            <a:lvl5pPr>
              <a:defRPr sz="2400" b="0" i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text, or click on the relevant icon at the centre of the placeholder to add: Table / Chart / SmartArt / Image / Media. There are five type style levels. To access the type styles, click on the text and press the ‘Increase / Decrease List Level’ buttons in the Paragraph section of the Home ribbon.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73130-BD65-49F1-9021-B2537853096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24765" y="1532415"/>
            <a:ext cx="5139887" cy="43769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latin typeface="Avenir Book" panose="02000503020000020003" pitchFamily="2" charset="0"/>
              </a:defRPr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text, or click on the relevant icon at the centre of the placeholder to add: Table / Chart / SmartArt / Image / Media. There are five type style levels. To access the type styles, click on the text and press the ‘Increase / Decrease List Level’ buttons in the Paragraph section of the Home ribbon.</a:t>
            </a:r>
          </a:p>
        </p:txBody>
      </p:sp>
    </p:spTree>
    <p:extLst>
      <p:ext uri="{BB962C8B-B14F-4D97-AF65-F5344CB8AC3E}">
        <p14:creationId xmlns:p14="http://schemas.microsoft.com/office/powerpoint/2010/main" val="2029476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5301" y="1532415"/>
            <a:ext cx="10296000" cy="4459190"/>
          </a:xfrm>
        </p:spPr>
        <p:txBody>
          <a:bodyPr numCol="2" spcCol="360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="0" i="0">
                <a:latin typeface="Avenir Book" panose="02000503020000020003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 dirty="0"/>
              <a:t>If you keep adding bullet points, your text will automatically flow across two columns.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noProof="0" dirty="0"/>
              <a:t>If you keep adding bullet points, your text will automatically flow across two columns.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noProof="0" dirty="0"/>
              <a:t>If you keep adding bullet points, your text will automatically flow across two columns.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noProof="0" dirty="0"/>
              <a:t>If you keep adding bullet points, your text will automatically flow across two columns.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noProof="0" dirty="0"/>
              <a:t>If you keep adding bullet points, your text will automatically flow across two columns.</a:t>
            </a:r>
          </a:p>
          <a:p>
            <a:pPr lvl="0"/>
            <a:r>
              <a:rPr lang="en-AU" noProof="0" dirty="0"/>
              <a:t>If you keep adding bullet points, your text will automatically flow across two columns.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157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E4E36-806D-634D-A9D9-8872502F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20842-E5FF-334C-8E18-82A4FB2DC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07338-8895-3749-A41C-69531C2D2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353CF-17FC-DE43-9863-69D65BE35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4EBFF-ACB4-7B48-ACAC-CBFA87D50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081B3-87B9-9944-8F2B-EC8675F1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116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5301" y="1532415"/>
            <a:ext cx="10296000" cy="4459189"/>
          </a:xfrm>
        </p:spPr>
        <p:txBody>
          <a:bodyPr numCol="3" spcCol="360000"/>
          <a:lstStyle>
            <a:lvl1pPr>
              <a:defRPr sz="2800" b="0" i="0">
                <a:latin typeface="Avenir Book" panose="02000503020000020003" pitchFamily="2" charset="0"/>
              </a:defRPr>
            </a:lvl1pPr>
            <a:lvl2pPr>
              <a:defRPr sz="2800" b="0" i="0">
                <a:latin typeface="Avenir Book" panose="02000503020000020003" pitchFamily="2" charset="0"/>
              </a:defRPr>
            </a:lvl2pPr>
            <a:lvl3pPr>
              <a:defRPr sz="2800" b="0" i="0">
                <a:latin typeface="Avenir Book" panose="02000503020000020003" pitchFamily="2" charset="0"/>
              </a:defRPr>
            </a:lvl3pPr>
            <a:lvl4pPr>
              <a:defRPr sz="2800" b="0" i="0">
                <a:latin typeface="Avenir Book" panose="02000503020000020003" pitchFamily="2" charset="0"/>
              </a:defRPr>
            </a:lvl4pPr>
            <a:lvl5pPr>
              <a:defRPr sz="2800" b="0" i="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A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12254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3E2304DD-D55D-458E-8153-0D330BDFEF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204000" cy="6857998"/>
          </a:xfrm>
          <a:solidFill>
            <a:schemeClr val="bg1">
              <a:lumMod val="85000"/>
            </a:schemeClr>
          </a:solidFill>
        </p:spPr>
        <p:txBody>
          <a:bodyPr lIns="360000" tIns="360000" rIns="360000" bIns="360000">
            <a:normAutofit/>
          </a:bodyPr>
          <a:lstStyle>
            <a:lvl1pPr algn="r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noProof="0" dirty="0"/>
              <a:t>Click icon to add picture</a:t>
            </a:r>
            <a:endParaRPr lang="en-AU" noProof="0" dirty="0"/>
          </a:p>
        </p:txBody>
      </p:sp>
      <p:sp>
        <p:nvSpPr>
          <p:cNvPr id="73" name="Subtitle 72">
            <a:extLst>
              <a:ext uri="{FF2B5EF4-FFF2-40B4-BE49-F238E27FC236}">
                <a16:creationId xmlns:a16="http://schemas.microsoft.com/office/drawing/2014/main" id="{2993D1DC-23D0-40CA-BA80-0CCA239AC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0"/>
            <a:ext cx="5910258" cy="6869505"/>
          </a:xfrm>
          <a:custGeom>
            <a:avLst/>
            <a:gdLst>
              <a:gd name="connsiteX0" fmla="*/ 0 w 5729283"/>
              <a:gd name="connsiteY0" fmla="*/ 0 h 6857998"/>
              <a:gd name="connsiteX1" fmla="*/ 4311112 w 5729283"/>
              <a:gd name="connsiteY1" fmla="*/ 0 h 6857998"/>
              <a:gd name="connsiteX2" fmla="*/ 5729283 w 5729283"/>
              <a:gd name="connsiteY2" fmla="*/ 5316930 h 6857998"/>
              <a:gd name="connsiteX3" fmla="*/ 0 w 5729283"/>
              <a:gd name="connsiteY3" fmla="*/ 6857998 h 6857998"/>
              <a:gd name="connsiteX0" fmla="*/ 0 w 5910258"/>
              <a:gd name="connsiteY0" fmla="*/ 0 h 6869505"/>
              <a:gd name="connsiteX1" fmla="*/ 4311112 w 5910258"/>
              <a:gd name="connsiteY1" fmla="*/ 0 h 6869505"/>
              <a:gd name="connsiteX2" fmla="*/ 5910258 w 5910258"/>
              <a:gd name="connsiteY2" fmla="*/ 6869505 h 6869505"/>
              <a:gd name="connsiteX3" fmla="*/ 0 w 5910258"/>
              <a:gd name="connsiteY3" fmla="*/ 6857998 h 6869505"/>
              <a:gd name="connsiteX4" fmla="*/ 0 w 5910258"/>
              <a:gd name="connsiteY4" fmla="*/ 0 h 686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0258" h="6869505">
                <a:moveTo>
                  <a:pt x="0" y="0"/>
                </a:moveTo>
                <a:lnTo>
                  <a:pt x="4311112" y="0"/>
                </a:lnTo>
                <a:lnTo>
                  <a:pt x="5910258" y="6869505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 wrap="square" lIns="576000" tIns="2484000" rIns="1404000" anchor="t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3800" b="0" i="0">
                <a:solidFill>
                  <a:srgbClr val="229CD0"/>
                </a:solidFill>
                <a:latin typeface="Avenir Book" panose="02000503020000020003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000" b="1" i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30555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3E2304DD-D55D-458E-8153-0D330BDFEF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6538648" cy="6857998"/>
          </a:xfrm>
          <a:solidFill>
            <a:schemeClr val="bg1">
              <a:lumMod val="85000"/>
            </a:schemeClr>
          </a:solidFill>
        </p:spPr>
        <p:txBody>
          <a:bodyPr lIns="360000" tIns="360000" rIns="720000" bIns="360000">
            <a:normAutofit/>
          </a:bodyPr>
          <a:lstStyle>
            <a:lvl1pPr algn="r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noProof="0" dirty="0"/>
              <a:t>Click icon to add picture</a:t>
            </a:r>
            <a:endParaRPr lang="en-AU" noProof="0" dirty="0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BB3B2C9-CFDB-4AF2-BE63-E2AF8B0E750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814888" y="0"/>
            <a:ext cx="7389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4EF96-63A5-4D4A-9682-3643FC1F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768AD39D-5774-4D47-839D-1B36BB540E3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262967" y="1167579"/>
            <a:ext cx="45497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8342C053-5A99-403F-B0F2-E86B39C4B7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0132" y="-1564617"/>
            <a:ext cx="10290288" cy="10287762"/>
          </a:xfrm>
          <a:prstGeom prst="ellipse">
            <a:avLst/>
          </a:prstGeom>
          <a:solidFill>
            <a:srgbClr val="229CD0"/>
          </a:solidFill>
        </p:spPr>
        <p:txBody>
          <a:bodyPr vert="horz" wrap="square" lIns="720000" tIns="720000" rIns="2520000" bIns="720000" anchor="ctr" anchorCtr="1">
            <a:noAutofit/>
          </a:bodyPr>
          <a:lstStyle>
            <a:lvl1pPr marL="0" indent="0" algn="l">
              <a:spcAft>
                <a:spcPts val="1200"/>
              </a:spcAft>
              <a:buNone/>
              <a:defRPr sz="38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divider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9954254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>
            <a:lvl1pPr>
              <a:defRPr b="0" i="0"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AU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9159" y="433469"/>
            <a:ext cx="4829371" cy="573903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395066"/>
            <a:ext cx="6326669" cy="8873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0ED71-D102-4A47-8D49-527E513DAA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</p:spPr>
        <p:txBody>
          <a:bodyPr/>
          <a:lstStyle/>
          <a:p>
            <a:endParaRPr lang="en-AU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6974CE-5775-4767-8B2D-E006DC5555FD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</p:spPr>
        <p:txBody>
          <a:bodyPr/>
          <a:lstStyle/>
          <a:p>
            <a:fld id="{15C1EA3C-26E9-4B87-838B-C7B127160328}" type="datetime1">
              <a:rPr lang="en-AU" noProof="0" smtClean="0"/>
              <a:t>11/10/23</a:t>
            </a:fld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7E5B4-99B2-4696-8ED1-B7AB1747A2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6190450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>
            <a:lvl1pPr>
              <a:defRPr b="0" i="0"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AU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9160" y="433470"/>
            <a:ext cx="4829370" cy="278970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8" name="Picture Placeholder 8">
            <a:extLst>
              <a:ext uri="{FF2B5EF4-FFF2-40B4-BE49-F238E27FC236}">
                <a16:creationId xmlns:a16="http://schemas.microsoft.com/office/drawing/2014/main" id="{7F567229-93F4-4028-9012-070DD0F840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29159" y="3385373"/>
            <a:ext cx="4829371" cy="278712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EFDF54-79BF-4A62-9A89-30BB4DEA2C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395066"/>
            <a:ext cx="6326669" cy="887360"/>
          </a:xfrm>
        </p:spPr>
        <p:txBody>
          <a:bodyPr/>
          <a:lstStyle/>
          <a:p>
            <a:r>
              <a:rPr lang="en-US"/>
              <a:t>Slide Title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36EA4-84ED-4506-A242-5F0C906222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</p:spPr>
        <p:txBody>
          <a:bodyPr/>
          <a:lstStyle/>
          <a:p>
            <a:endParaRPr lang="en-AU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72EC5-4F70-48F3-89D4-91D2D67BE51B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</p:spPr>
        <p:txBody>
          <a:bodyPr/>
          <a:lstStyle/>
          <a:p>
            <a:fld id="{15C1EA3C-26E9-4B87-838B-C7B127160328}" type="datetime1">
              <a:rPr lang="en-AU" noProof="0" smtClean="0"/>
              <a:t>11/10/23</a:t>
            </a:fld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0718A-D70B-4A4B-A26A-0BF5E34D006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4290895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A85445C-DF4B-4BAF-BA3E-2C7E13C6966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29159" y="3385373"/>
            <a:ext cx="4829371" cy="278712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>
            <a:lvl1pPr>
              <a:defRPr b="0" i="0"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AU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9160" y="433469"/>
            <a:ext cx="2340000" cy="278970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9" name="Picture Placeholder 8">
            <a:extLst>
              <a:ext uri="{FF2B5EF4-FFF2-40B4-BE49-F238E27FC236}">
                <a16:creationId xmlns:a16="http://schemas.microsoft.com/office/drawing/2014/main" id="{6216071A-78A2-4FC2-B4B9-1FB87C0B30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65648" y="433469"/>
            <a:ext cx="2292882" cy="278970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715146-2554-48EE-B19F-EB08682D4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395066"/>
            <a:ext cx="6326669" cy="887360"/>
          </a:xfrm>
        </p:spPr>
        <p:txBody>
          <a:bodyPr/>
          <a:lstStyle/>
          <a:p>
            <a:r>
              <a:rPr lang="en-US"/>
              <a:t>Slide Title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FBC23-2E1D-42B9-B06F-441D2E530D6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</p:spPr>
        <p:txBody>
          <a:bodyPr/>
          <a:lstStyle/>
          <a:p>
            <a:endParaRPr lang="en-AU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B8C37-F6A7-408B-AED7-05A293BD9B5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</p:spPr>
        <p:txBody>
          <a:bodyPr/>
          <a:lstStyle/>
          <a:p>
            <a:fld id="{15C1EA3C-26E9-4B87-838B-C7B127160328}" type="datetime1">
              <a:rPr lang="en-AU" noProof="0" smtClean="0"/>
              <a:t>11/10/23</a:t>
            </a:fld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7EB9A-C91F-4B28-8363-238C69D8FF4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41765027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E0A0B3FD-4538-4369-83B6-70C4DFCECF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929159" y="3385373"/>
            <a:ext cx="4829371" cy="278712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B2A43BD1-0F4A-4FE6-96C0-15FBFE85BD1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929160" y="433469"/>
            <a:ext cx="2340000" cy="278970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>
            <a:lvl1pPr>
              <a:defRPr b="0" i="0"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AU" noProof="0" dirty="0"/>
          </a:p>
        </p:txBody>
      </p:sp>
      <p:sp>
        <p:nvSpPr>
          <p:cNvPr id="69" name="Picture Placeholder 8">
            <a:extLst>
              <a:ext uri="{FF2B5EF4-FFF2-40B4-BE49-F238E27FC236}">
                <a16:creationId xmlns:a16="http://schemas.microsoft.com/office/drawing/2014/main" id="{6216071A-78A2-4FC2-B4B9-1FB87C0B30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56458" y="433469"/>
            <a:ext cx="2302072" cy="133183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0" name="Picture Placeholder 8">
            <a:extLst>
              <a:ext uri="{FF2B5EF4-FFF2-40B4-BE49-F238E27FC236}">
                <a16:creationId xmlns:a16="http://schemas.microsoft.com/office/drawing/2014/main" id="{FA4A79D4-E349-4EBC-AEB1-516796BF6A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56458" y="1953366"/>
            <a:ext cx="2302072" cy="127350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543F44-FB67-4998-BE74-154B2E107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395066"/>
            <a:ext cx="6326669" cy="887360"/>
          </a:xfrm>
        </p:spPr>
        <p:txBody>
          <a:bodyPr/>
          <a:lstStyle/>
          <a:p>
            <a:r>
              <a:rPr lang="en-US"/>
              <a:t>Slide Title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2DDF1-862D-4D1D-A8F8-0AA91E60F7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</p:spPr>
        <p:txBody>
          <a:bodyPr/>
          <a:lstStyle/>
          <a:p>
            <a:endParaRPr lang="en-AU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5DF14-2515-429C-B3CC-7063B560D420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</p:spPr>
        <p:txBody>
          <a:bodyPr/>
          <a:lstStyle/>
          <a:p>
            <a:fld id="{15C1EA3C-26E9-4B87-838B-C7B127160328}" type="datetime1">
              <a:rPr lang="en-AU" noProof="0" smtClean="0"/>
              <a:t>11/10/23</a:t>
            </a:fld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23CC6-05EA-4B5E-8619-45B5D426CFF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5674155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749F30-B44D-43F1-B0D5-603E1F271B81}"/>
              </a:ext>
            </a:extLst>
          </p:cNvPr>
          <p:cNvSpPr/>
          <p:nvPr userDrawn="1"/>
        </p:nvSpPr>
        <p:spPr>
          <a:xfrm>
            <a:off x="10839546" y="101089"/>
            <a:ext cx="1245238" cy="136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470" y="433470"/>
            <a:ext cx="11325062" cy="5991061"/>
          </a:xfrm>
          <a:solidFill>
            <a:schemeClr val="bg1">
              <a:lumMod val="85000"/>
            </a:schemeClr>
          </a:solidFill>
        </p:spPr>
        <p:txBody>
          <a:bodyPr lIns="936000" tIns="180000" rIns="180000" bIns="180000">
            <a:normAutofit/>
          </a:bodyPr>
          <a:lstStyle>
            <a:lvl1pPr algn="l"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9" name="Text Placeholder 140">
            <a:extLst>
              <a:ext uri="{FF2B5EF4-FFF2-40B4-BE49-F238E27FC236}">
                <a16:creationId xmlns:a16="http://schemas.microsoft.com/office/drawing/2014/main" id="{74E4AFED-1C0E-4349-B4D8-561973586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3784" y="2007045"/>
            <a:ext cx="2965787" cy="826466"/>
          </a:xfrm>
        </p:spPr>
        <p:txBody>
          <a:bodyPr/>
          <a:lstStyle>
            <a:lvl1pPr>
              <a:spcBef>
                <a:spcPts val="500"/>
              </a:spcBef>
              <a:defRPr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 marL="0" indent="0">
              <a:buNone/>
              <a:defRPr sz="2000" b="0">
                <a:solidFill>
                  <a:schemeClr val="bg1"/>
                </a:solidFill>
              </a:defRPr>
            </a:lvl3pPr>
            <a:lvl4pPr>
              <a:defRPr sz="2000" b="0">
                <a:solidFill>
                  <a:schemeClr val="bg1"/>
                </a:solidFill>
              </a:defRPr>
            </a:lvl4pPr>
            <a:lvl5pPr>
              <a:defRPr sz="2000" b="0">
                <a:solidFill>
                  <a:schemeClr val="bg1"/>
                </a:solidFill>
              </a:defRPr>
            </a:lvl5pPr>
            <a:lvl6pPr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6pPr>
            <a:lvl7pPr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7pPr>
            <a:lvl8pPr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9pPr>
          </a:lstStyle>
          <a:p>
            <a:pPr lvl="0"/>
            <a:r>
              <a:rPr lang="en-AU" noProof="0" dirty="0"/>
              <a:t>Use this for dark images</a:t>
            </a:r>
          </a:p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131" name="Text Placeholder 140">
            <a:extLst>
              <a:ext uri="{FF2B5EF4-FFF2-40B4-BE49-F238E27FC236}">
                <a16:creationId xmlns:a16="http://schemas.microsoft.com/office/drawing/2014/main" id="{3990CB9E-67EF-4DD1-AF68-044AF2AC02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5656" y="2007045"/>
            <a:ext cx="2965787" cy="826466"/>
          </a:xfrm>
        </p:spPr>
        <p:txBody>
          <a:bodyPr/>
          <a:lstStyle>
            <a:lvl1pPr>
              <a:spcBef>
                <a:spcPts val="500"/>
              </a:spcBef>
              <a:defRPr b="0" i="0">
                <a:solidFill>
                  <a:schemeClr val="tx2"/>
                </a:solidFill>
                <a:latin typeface="Avenir Book" panose="02000503020000020003" pitchFamily="2" charset="0"/>
              </a:defRPr>
            </a:lvl1pPr>
            <a:lvl2pPr marL="0" indent="0">
              <a:buNone/>
              <a:defRPr sz="2000">
                <a:solidFill>
                  <a:schemeClr val="tx2"/>
                </a:solidFill>
              </a:defRPr>
            </a:lvl2pPr>
            <a:lvl3pPr marL="0" indent="0">
              <a:buNone/>
              <a:defRPr sz="2000" b="0">
                <a:solidFill>
                  <a:schemeClr val="tx2"/>
                </a:solidFill>
              </a:defRPr>
            </a:lvl3pPr>
            <a:lvl4pPr>
              <a:defRPr sz="2000" b="0">
                <a:solidFill>
                  <a:schemeClr val="tx2"/>
                </a:solidFill>
              </a:defRPr>
            </a:lvl4pPr>
            <a:lvl5pPr>
              <a:defRPr sz="2000" b="0">
                <a:solidFill>
                  <a:schemeClr val="tx2"/>
                </a:solidFill>
              </a:defRPr>
            </a:lvl5pPr>
            <a:lvl6pPr>
              <a:defRPr sz="2000" b="0" i="0">
                <a:solidFill>
                  <a:schemeClr val="tx2"/>
                </a:solidFill>
                <a:latin typeface="Avenir Book" panose="02000503020000020003" pitchFamily="2" charset="0"/>
              </a:defRPr>
            </a:lvl6pPr>
            <a:lvl7pPr>
              <a:defRPr sz="2000" b="0" i="0">
                <a:solidFill>
                  <a:schemeClr val="tx2"/>
                </a:solidFill>
                <a:latin typeface="Avenir Book" panose="02000503020000020003" pitchFamily="2" charset="0"/>
              </a:defRPr>
            </a:lvl7pPr>
            <a:lvl8pPr>
              <a:defRPr sz="2000" b="0" i="0">
                <a:solidFill>
                  <a:schemeClr val="tx2"/>
                </a:solidFill>
                <a:latin typeface="Avenir Book" panose="02000503020000020003" pitchFamily="2" charset="0"/>
              </a:defRPr>
            </a:lvl8pPr>
            <a:lvl9pPr>
              <a:defRPr sz="2000" b="0" i="0">
                <a:solidFill>
                  <a:schemeClr val="tx2"/>
                </a:solidFill>
                <a:latin typeface="Avenir Book" panose="02000503020000020003" pitchFamily="2" charset="0"/>
              </a:defRPr>
            </a:lvl9pPr>
          </a:lstStyle>
          <a:p>
            <a:pPr lvl="0"/>
            <a:r>
              <a:rPr lang="en-AU" noProof="0" dirty="0"/>
              <a:t>Use this for light images</a:t>
            </a:r>
            <a:br>
              <a:rPr lang="en-AU" noProof="0" dirty="0"/>
            </a:br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255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5E2EB-EC72-974D-A180-F2B1638BD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445F6-A5A3-BF4B-ACD1-D070B2D14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61D35-56C4-2045-A4B5-577DDCD77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E3973-B403-FF4E-ADF2-238A89972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D475FF-9192-4B4B-8853-642CBE93E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376713-FDB5-9C49-B3D9-C25BBA98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571C2-3940-FC42-ADA0-E331E2789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B2B91A-FBFE-9449-81A1-CE5B5BA5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4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59FF-22B9-6748-A5CF-C8E436ACA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DCD9A-1F51-9249-87AE-BCCA71438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B62A4-725E-E343-999F-A352E0A1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1979BF-B85E-B54D-95A5-C5C171C50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7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35312-B4F1-9249-A0B4-EC8057D0F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54BFC8-F28E-674D-907A-429AE2E72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96203-0B55-814B-8A44-120A0BF3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69BE-8B1D-CE45-8050-DCEAC7E8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F4586-675B-8145-BF55-0B3E50CF2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93753-F283-644E-8F2A-B2E38CDBA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0CC18-19D1-BD45-84FF-E6E15C58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69123-4FED-6546-886A-6189D65C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7191B-CDA9-D844-9D25-A432D15B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6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D816-E7AA-B54F-9A36-2DB979068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DA2860-3115-784D-8D41-A7A03F51E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1D0BB-720B-0342-9A10-1DBD7EE72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28010-5659-9D49-A8E1-B371D4ED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8AD64-2E40-0840-8CC9-4AA39C62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92AEA-5E58-664B-984D-4972D4D0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7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164865-48B6-F146-8ABA-DE76E70DB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0DF49-D0F9-7548-B3A6-84F23FF7D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B885D-616A-4C40-BCAB-BC0B4EF4C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2662E-597D-9749-A6CA-4982C8278E36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DD851-26E3-A040-8867-AFEB04323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BF638-FEF0-3F45-AE44-8A32D1D74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4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71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9561C-11B4-4CC4-B271-3E59C981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01" y="445866"/>
            <a:ext cx="10296000" cy="8873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81F4D-4B89-424A-BC66-199E1E666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301" y="1557815"/>
            <a:ext cx="10300501" cy="4376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081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0" i="0" kern="1200">
          <a:solidFill>
            <a:srgbClr val="229CD0"/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SzPct val="125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charset="0"/>
        <a:buChar char="•"/>
        <a:defRPr sz="2000" b="0" i="0" kern="1200">
          <a:solidFill>
            <a:schemeClr val="tx1"/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i="0" kern="1200">
          <a:solidFill>
            <a:schemeClr val="tx2"/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2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19" Type="http://schemas.openxmlformats.org/officeDocument/2006/relationships/image" Target="../media/image23.png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5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6.png"/><Relationship Id="rId9" Type="http://schemas.microsoft.com/office/2007/relationships/diagramDrawing" Target="../diagrams/drawin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ls.org.a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lc.org.au/traini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3.xml"/><Relationship Id="rId4" Type="http://schemas.openxmlformats.org/officeDocument/2006/relationships/hyperlink" Target="mailto:education@rlc.org.au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31DBEED-DD08-EF44-8C8D-81F1056BBF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sz="4800" b="1" dirty="0">
                <a:cs typeface="Arial"/>
              </a:rPr>
              <a:t>Has Your Client Been Underpaid?</a:t>
            </a:r>
          </a:p>
          <a:p>
            <a:pPr marL="0" indent="0">
              <a:buNone/>
            </a:pPr>
            <a:br>
              <a:rPr lang="en-GB" sz="2400" dirty="0">
                <a:latin typeface="Helvetica"/>
                <a:cs typeface="Helvetica"/>
              </a:rPr>
            </a:br>
            <a:endParaRPr lang="en-GB" sz="24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GB" sz="2400" dirty="0">
                <a:latin typeface="Helvetica"/>
                <a:cs typeface="Helvetica"/>
              </a:rPr>
              <a:t>Sharmilla Bargon</a:t>
            </a:r>
            <a:br>
              <a:rPr lang="en-GB" sz="2400" dirty="0">
                <a:latin typeface="Helvetica"/>
                <a:cs typeface="Helvetica"/>
              </a:rPr>
            </a:br>
            <a:r>
              <a:rPr lang="en-GB" sz="2400" dirty="0">
                <a:latin typeface="Helvetica"/>
                <a:cs typeface="Helvetica"/>
              </a:rPr>
              <a:t>Senior Solicitor</a:t>
            </a:r>
          </a:p>
          <a:p>
            <a:pPr marL="0" indent="0">
              <a:buNone/>
            </a:pPr>
            <a:r>
              <a:rPr lang="en-GB" sz="2400" dirty="0">
                <a:latin typeface="Helvetica"/>
                <a:cs typeface="Helvetica"/>
              </a:rPr>
              <a:t>Employment Rights Legal Service at RLC</a:t>
            </a:r>
          </a:p>
          <a:p>
            <a:endParaRPr lang="en-AU" sz="48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09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3. Migrant workers</a:t>
            </a:r>
          </a:p>
        </p:txBody>
      </p:sp>
      <p:pic>
        <p:nvPicPr>
          <p:cNvPr id="6" name="Picture Placeholder 5" descr="Nurse holding patient's hand">
            <a:extLst>
              <a:ext uri="{FF2B5EF4-FFF2-40B4-BE49-F238E27FC236}">
                <a16:creationId xmlns:a16="http://schemas.microsoft.com/office/drawing/2014/main" id="{FCEAD061-383A-6A69-682D-60B6F3466C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862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6D7918-E4E3-467A-B1EA-979D34479FDB}"/>
              </a:ext>
            </a:extLst>
          </p:cNvPr>
          <p:cNvSpPr txBox="1"/>
          <p:nvPr/>
        </p:nvSpPr>
        <p:spPr>
          <a:xfrm>
            <a:off x="282163" y="380409"/>
            <a:ext cx="1156733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dirty="0">
                <a:solidFill>
                  <a:schemeClr val="accent1"/>
                </a:solidFill>
                <a:latin typeface="Avenir Book" panose="02000503020000020003" pitchFamily="2" charset="0"/>
                <a:ea typeface="+mj-ea"/>
                <a:cs typeface="+mj-cs"/>
              </a:rPr>
              <a:t>Why do migrant workers get exploited?</a:t>
            </a:r>
            <a:endParaRPr lang="en-AU" sz="4800" dirty="0">
              <a:solidFill>
                <a:schemeClr val="accent1"/>
              </a:solidFill>
              <a:latin typeface="Avenir Book" panose="02000503020000020003" pitchFamily="2" charset="0"/>
              <a:ea typeface="+mj-ea"/>
              <a:cs typeface="+mj-cs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C75BE89-2F28-400C-96EA-27CE872C8F0C}"/>
              </a:ext>
            </a:extLst>
          </p:cNvPr>
          <p:cNvGraphicFramePr/>
          <p:nvPr/>
        </p:nvGraphicFramePr>
        <p:xfrm>
          <a:off x="8666839" y="4441191"/>
          <a:ext cx="1996544" cy="1407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3C1B7CB-ABDC-406D-90F7-65BD641A5846}"/>
              </a:ext>
            </a:extLst>
          </p:cNvPr>
          <p:cNvGraphicFramePr/>
          <p:nvPr/>
        </p:nvGraphicFramePr>
        <p:xfrm>
          <a:off x="7720272" y="2416809"/>
          <a:ext cx="3492359" cy="1401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C1954A0-AC41-48EB-9D7B-FD25F4330B2F}"/>
              </a:ext>
            </a:extLst>
          </p:cNvPr>
          <p:cNvGraphicFramePr/>
          <p:nvPr/>
        </p:nvGraphicFramePr>
        <p:xfrm>
          <a:off x="3303342" y="2680143"/>
          <a:ext cx="2702560" cy="1138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AutoShape 2" descr="Popular and Trending #squiggle Stickers | PicsArt">
            <a:extLst>
              <a:ext uri="{FF2B5EF4-FFF2-40B4-BE49-F238E27FC236}">
                <a16:creationId xmlns:a16="http://schemas.microsoft.com/office/drawing/2014/main" id="{92612D48-F909-466F-8C9F-F8A030377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5BAF0A1F-67B0-467E-ABB2-55041E5D117E}"/>
              </a:ext>
            </a:extLst>
          </p:cNvPr>
          <p:cNvSpPr/>
          <p:nvPr/>
        </p:nvSpPr>
        <p:spPr>
          <a:xfrm>
            <a:off x="8673188" y="1581948"/>
            <a:ext cx="2787849" cy="1405209"/>
          </a:xfrm>
          <a:prstGeom prst="cloudCallout">
            <a:avLst>
              <a:gd name="adj1" fmla="val -112993"/>
              <a:gd name="adj2" fmla="val 99563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I don’t know  about my workplace rights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2C06EF97-C4CE-44DF-B932-7617BA3C4F5A}"/>
              </a:ext>
            </a:extLst>
          </p:cNvPr>
          <p:cNvSpPr/>
          <p:nvPr/>
        </p:nvSpPr>
        <p:spPr>
          <a:xfrm rot="439286">
            <a:off x="8207322" y="3648190"/>
            <a:ext cx="3525198" cy="1331655"/>
          </a:xfrm>
          <a:prstGeom prst="cloudCallout">
            <a:avLst>
              <a:gd name="adj1" fmla="val -129004"/>
              <a:gd name="adj2" fmla="val -369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Everyone else at work is paid the same. Why should I complain?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23252AC7-970A-42FC-AD64-AD35388433E8}"/>
              </a:ext>
            </a:extLst>
          </p:cNvPr>
          <p:cNvSpPr/>
          <p:nvPr/>
        </p:nvSpPr>
        <p:spPr>
          <a:xfrm>
            <a:off x="6655087" y="1283363"/>
            <a:ext cx="1720792" cy="1405209"/>
          </a:xfrm>
          <a:prstGeom prst="cloudCallout">
            <a:avLst>
              <a:gd name="adj1" fmla="val -39101"/>
              <a:gd name="adj2" fmla="val 10501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Who will help me?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183A83E5-A45E-4426-85A8-0CFA6796ACFA}"/>
              </a:ext>
            </a:extLst>
          </p:cNvPr>
          <p:cNvSpPr/>
          <p:nvPr/>
        </p:nvSpPr>
        <p:spPr>
          <a:xfrm>
            <a:off x="402313" y="1925675"/>
            <a:ext cx="3822111" cy="1874321"/>
          </a:xfrm>
          <a:prstGeom prst="cloudCallout">
            <a:avLst>
              <a:gd name="adj1" fmla="val 63802"/>
              <a:gd name="adj2" fmla="val 3453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It’s just how you are treated when you are an international student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56976145-14B1-4D55-AEC5-F6EC4D8C370D}"/>
              </a:ext>
            </a:extLst>
          </p:cNvPr>
          <p:cNvSpPr/>
          <p:nvPr/>
        </p:nvSpPr>
        <p:spPr>
          <a:xfrm>
            <a:off x="706264" y="4193756"/>
            <a:ext cx="2331933" cy="1561138"/>
          </a:xfrm>
          <a:prstGeom prst="cloudCallout">
            <a:avLst>
              <a:gd name="adj1" fmla="val 121746"/>
              <a:gd name="adj2" fmla="val -78321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There are no jobs. At least I am being paid. 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32A67521-6CB5-4641-8A07-7B7A7ADEAB14}"/>
              </a:ext>
            </a:extLst>
          </p:cNvPr>
          <p:cNvSpPr/>
          <p:nvPr/>
        </p:nvSpPr>
        <p:spPr>
          <a:xfrm>
            <a:off x="4208927" y="1366281"/>
            <a:ext cx="2103304" cy="1405209"/>
          </a:xfrm>
          <a:prstGeom prst="cloudCallout">
            <a:avLst>
              <a:gd name="adj1" fmla="val -4544"/>
              <a:gd name="adj2" fmla="val 103759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I don’t want any visa problems 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9" name="Picture 18" descr="Young business woman hand on forehead">
            <a:extLst>
              <a:ext uri="{FF2B5EF4-FFF2-40B4-BE49-F238E27FC236}">
                <a16:creationId xmlns:a16="http://schemas.microsoft.com/office/drawing/2014/main" id="{02E3EEE7-8280-A1C7-19A7-E4FB39E74B33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127" y="3581400"/>
            <a:ext cx="781517" cy="3017986"/>
          </a:xfrm>
          <a:prstGeom prst="rect">
            <a:avLst/>
          </a:prstGeom>
        </p:spPr>
      </p:pic>
      <p:pic>
        <p:nvPicPr>
          <p:cNvPr id="28" name="Picture 27" descr="Male student using phone">
            <a:extLst>
              <a:ext uri="{FF2B5EF4-FFF2-40B4-BE49-F238E27FC236}">
                <a16:creationId xmlns:a16="http://schemas.microsoft.com/office/drawing/2014/main" id="{7DCEB531-1BD3-936B-7727-D8CCE7D33790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756" y="3559938"/>
            <a:ext cx="1329716" cy="306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9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 animBg="1"/>
      <p:bldP spid="18" grpId="0" animBg="1"/>
      <p:bldP spid="22" grpId="0" animBg="1"/>
      <p:bldP spid="23" grpId="0" animBg="1"/>
      <p:bldP spid="24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4. What should you do if your client is underpaid?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CA059F0-7245-AD4F-A804-645CFE8BB8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67575" y="887413"/>
            <a:ext cx="4621213" cy="4619625"/>
          </a:xfrm>
        </p:spPr>
      </p:pic>
    </p:spTree>
    <p:extLst>
      <p:ext uri="{BB962C8B-B14F-4D97-AF65-F5344CB8AC3E}">
        <p14:creationId xmlns:p14="http://schemas.microsoft.com/office/powerpoint/2010/main" val="4170749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E5BD331-D398-C478-CDC5-DBC07723DFBE}"/>
              </a:ext>
            </a:extLst>
          </p:cNvPr>
          <p:cNvGrpSpPr/>
          <p:nvPr/>
        </p:nvGrpSpPr>
        <p:grpSpPr>
          <a:xfrm>
            <a:off x="7433534" y="226832"/>
            <a:ext cx="4546030" cy="6404335"/>
            <a:chOff x="7433534" y="226832"/>
            <a:chExt cx="4546030" cy="6404335"/>
          </a:xfrm>
        </p:grpSpPr>
        <p:pic>
          <p:nvPicPr>
            <p:cNvPr id="4" name="Picture 4" descr="A hand holding a phone&#10;&#10;Description automatically generated">
              <a:extLst>
                <a:ext uri="{FF2B5EF4-FFF2-40B4-BE49-F238E27FC236}">
                  <a16:creationId xmlns:a16="http://schemas.microsoft.com/office/drawing/2014/main" id="{8BAF9560-293A-4B6B-95A6-65F2FE488C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33534" y="226832"/>
              <a:ext cx="4546030" cy="640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Content Placeholder 4" descr="A screenshot of a phone&#10;&#10;Description automatically generated">
              <a:extLst>
                <a:ext uri="{FF2B5EF4-FFF2-40B4-BE49-F238E27FC236}">
                  <a16:creationId xmlns:a16="http://schemas.microsoft.com/office/drawing/2014/main" id="{18DB73AE-F038-4C8D-B9B2-CC82F08FE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21276082">
              <a:off x="9285984" y="1555311"/>
              <a:ext cx="2045878" cy="33396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254AFD9-CF28-40F7-B3DB-EE88EEF7F777}"/>
              </a:ext>
            </a:extLst>
          </p:cNvPr>
          <p:cNvSpPr/>
          <p:nvPr/>
        </p:nvSpPr>
        <p:spPr>
          <a:xfrm>
            <a:off x="1046630" y="398733"/>
            <a:ext cx="47678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  <a:latin typeface="Avenir Book" panose="02000503020000020003" pitchFamily="2" charset="0"/>
                <a:ea typeface="+mj-ea"/>
                <a:cs typeface="+mj-cs"/>
              </a:rPr>
              <a:t>How can you help?</a:t>
            </a:r>
          </a:p>
        </p:txBody>
      </p:sp>
      <p:graphicFrame>
        <p:nvGraphicFramePr>
          <p:cNvPr id="10" name="TextBox 4">
            <a:extLst>
              <a:ext uri="{FF2B5EF4-FFF2-40B4-BE49-F238E27FC236}">
                <a16:creationId xmlns:a16="http://schemas.microsoft.com/office/drawing/2014/main" id="{9C255700-4FB0-2C29-6822-1978B02E68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9798384"/>
              </p:ext>
            </p:extLst>
          </p:nvPr>
        </p:nvGraphicFramePr>
        <p:xfrm>
          <a:off x="212436" y="1057829"/>
          <a:ext cx="6115722" cy="6001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51600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356" y="631033"/>
            <a:ext cx="11565767" cy="1117907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What to do if your client is underpaid</a:t>
            </a:r>
            <a:br>
              <a:rPr lang="en-US" sz="4800" dirty="0">
                <a:solidFill>
                  <a:schemeClr val="accent1"/>
                </a:solidFill>
              </a:rPr>
            </a:b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16" name="Alternate Process 15"/>
          <p:cNvSpPr/>
          <p:nvPr/>
        </p:nvSpPr>
        <p:spPr>
          <a:xfrm>
            <a:off x="3686249" y="2328633"/>
            <a:ext cx="5379436" cy="705647"/>
          </a:xfrm>
          <a:prstGeom prst="flowChartAlternateProcess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Work out how much they are owed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7" name="Alternate Process 16"/>
          <p:cNvSpPr/>
          <p:nvPr/>
        </p:nvSpPr>
        <p:spPr>
          <a:xfrm>
            <a:off x="3721529" y="3263606"/>
            <a:ext cx="5361842" cy="70564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Raise the issue with the employer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8" name="Alternate Process 17"/>
          <p:cNvSpPr/>
          <p:nvPr/>
        </p:nvSpPr>
        <p:spPr>
          <a:xfrm>
            <a:off x="3686261" y="4216236"/>
            <a:ext cx="5485253" cy="70564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Write a letter of demand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9" name="Alternate Process 18"/>
          <p:cNvSpPr/>
          <p:nvPr/>
        </p:nvSpPr>
        <p:spPr>
          <a:xfrm>
            <a:off x="846565" y="5257063"/>
            <a:ext cx="5256060" cy="70564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Make a complaint to FWO</a:t>
            </a:r>
          </a:p>
        </p:txBody>
      </p:sp>
      <p:sp>
        <p:nvSpPr>
          <p:cNvPr id="20" name="Alternate Process 19"/>
          <p:cNvSpPr/>
          <p:nvPr/>
        </p:nvSpPr>
        <p:spPr>
          <a:xfrm>
            <a:off x="6402453" y="5270294"/>
            <a:ext cx="5502905" cy="70564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Make a claim at court</a:t>
            </a:r>
          </a:p>
        </p:txBody>
      </p:sp>
      <p:sp>
        <p:nvSpPr>
          <p:cNvPr id="29" name="Left Arrow 28"/>
          <p:cNvSpPr/>
          <p:nvPr/>
        </p:nvSpPr>
        <p:spPr>
          <a:xfrm rot="5400000" flipH="1">
            <a:off x="6160265" y="2778937"/>
            <a:ext cx="441644" cy="529235"/>
          </a:xfrm>
          <a:prstGeom prst="lef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 rot="5400000" flipH="1">
            <a:off x="6171566" y="3636983"/>
            <a:ext cx="441644" cy="529235"/>
          </a:xfrm>
          <a:prstGeom prst="lef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 rot="7387979" flipH="1">
            <a:off x="5195157" y="4706723"/>
            <a:ext cx="441644" cy="529235"/>
          </a:xfrm>
          <a:prstGeom prst="lef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Arrow 32"/>
          <p:cNvSpPr/>
          <p:nvPr/>
        </p:nvSpPr>
        <p:spPr>
          <a:xfrm rot="3600000" flipH="1">
            <a:off x="7111301" y="4717996"/>
            <a:ext cx="441644" cy="529235"/>
          </a:xfrm>
          <a:prstGeom prst="lef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-Right Arrow 33"/>
          <p:cNvSpPr/>
          <p:nvPr/>
        </p:nvSpPr>
        <p:spPr>
          <a:xfrm>
            <a:off x="5926232" y="5451118"/>
            <a:ext cx="723142" cy="405746"/>
          </a:xfrm>
          <a:prstGeom prst="left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24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What to do if your client is underpaid</a:t>
            </a:r>
            <a:br>
              <a:rPr lang="en-US" sz="4800" dirty="0">
                <a:solidFill>
                  <a:schemeClr val="accent1"/>
                </a:solidFill>
              </a:rPr>
            </a:b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16" name="Alternate Process 15"/>
          <p:cNvSpPr/>
          <p:nvPr/>
        </p:nvSpPr>
        <p:spPr>
          <a:xfrm>
            <a:off x="3686249" y="2328633"/>
            <a:ext cx="5379436" cy="705647"/>
          </a:xfrm>
          <a:prstGeom prst="flowChartAlternateProcess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Work out how much they are owed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7" name="Alternate Process 16"/>
          <p:cNvSpPr/>
          <p:nvPr/>
        </p:nvSpPr>
        <p:spPr>
          <a:xfrm>
            <a:off x="3721529" y="3263606"/>
            <a:ext cx="5361842" cy="70564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Raise the issue with the employer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8" name="Alternate Process 17"/>
          <p:cNvSpPr/>
          <p:nvPr/>
        </p:nvSpPr>
        <p:spPr>
          <a:xfrm>
            <a:off x="3686261" y="4216236"/>
            <a:ext cx="5485253" cy="70564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Write a letter of demand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9" name="Alternate Process 18"/>
          <p:cNvSpPr/>
          <p:nvPr/>
        </p:nvSpPr>
        <p:spPr>
          <a:xfrm>
            <a:off x="846565" y="5257063"/>
            <a:ext cx="5256060" cy="70564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Make a complaint to FWO</a:t>
            </a:r>
          </a:p>
        </p:txBody>
      </p:sp>
      <p:sp>
        <p:nvSpPr>
          <p:cNvPr id="20" name="Alternate Process 19"/>
          <p:cNvSpPr/>
          <p:nvPr/>
        </p:nvSpPr>
        <p:spPr>
          <a:xfrm>
            <a:off x="6402453" y="5270294"/>
            <a:ext cx="5502905" cy="70564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Make a claim at court</a:t>
            </a:r>
          </a:p>
        </p:txBody>
      </p:sp>
      <p:sp>
        <p:nvSpPr>
          <p:cNvPr id="29" name="Left Arrow 28"/>
          <p:cNvSpPr/>
          <p:nvPr/>
        </p:nvSpPr>
        <p:spPr>
          <a:xfrm rot="5400000" flipH="1">
            <a:off x="6160265" y="2778937"/>
            <a:ext cx="441644" cy="529235"/>
          </a:xfrm>
          <a:prstGeom prst="lef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 rot="5400000" flipH="1">
            <a:off x="6171566" y="3636983"/>
            <a:ext cx="441644" cy="529235"/>
          </a:xfrm>
          <a:prstGeom prst="lef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 rot="7387979" flipH="1">
            <a:off x="5195157" y="4706723"/>
            <a:ext cx="441644" cy="529235"/>
          </a:xfrm>
          <a:prstGeom prst="lef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Arrow 32"/>
          <p:cNvSpPr/>
          <p:nvPr/>
        </p:nvSpPr>
        <p:spPr>
          <a:xfrm rot="3600000" flipH="1">
            <a:off x="7111301" y="4717996"/>
            <a:ext cx="441644" cy="529235"/>
          </a:xfrm>
          <a:prstGeom prst="lef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-Right Arrow 33"/>
          <p:cNvSpPr/>
          <p:nvPr/>
        </p:nvSpPr>
        <p:spPr>
          <a:xfrm>
            <a:off x="5926232" y="5451118"/>
            <a:ext cx="723142" cy="405746"/>
          </a:xfrm>
          <a:prstGeom prst="left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47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E722B0-43A9-274C-91A5-F06039B51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94" y="0"/>
            <a:ext cx="10342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64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CCE0E3-FFB8-344E-AB6B-17FA45751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323850"/>
            <a:ext cx="105283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08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What to do if your client is underpaid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16" name="Alternate Process 15"/>
          <p:cNvSpPr/>
          <p:nvPr/>
        </p:nvSpPr>
        <p:spPr>
          <a:xfrm>
            <a:off x="3686249" y="2328633"/>
            <a:ext cx="5379436" cy="70564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Work out how much they are owed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7" name="Alternate Process 16"/>
          <p:cNvSpPr/>
          <p:nvPr/>
        </p:nvSpPr>
        <p:spPr>
          <a:xfrm>
            <a:off x="3721529" y="3263606"/>
            <a:ext cx="5361842" cy="705647"/>
          </a:xfrm>
          <a:prstGeom prst="flowChartAlternateProcess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Raise the issue with the employer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8" name="Alternate Process 17"/>
          <p:cNvSpPr/>
          <p:nvPr/>
        </p:nvSpPr>
        <p:spPr>
          <a:xfrm>
            <a:off x="3686261" y="4216236"/>
            <a:ext cx="5485253" cy="70564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Write a letter of demand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9" name="Alternate Process 18"/>
          <p:cNvSpPr/>
          <p:nvPr/>
        </p:nvSpPr>
        <p:spPr>
          <a:xfrm>
            <a:off x="846565" y="5257063"/>
            <a:ext cx="5256060" cy="70564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Make a complaint to FWO</a:t>
            </a:r>
          </a:p>
        </p:txBody>
      </p:sp>
      <p:sp>
        <p:nvSpPr>
          <p:cNvPr id="20" name="Alternate Process 19"/>
          <p:cNvSpPr/>
          <p:nvPr/>
        </p:nvSpPr>
        <p:spPr>
          <a:xfrm>
            <a:off x="6402453" y="5270294"/>
            <a:ext cx="5502905" cy="70564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Make a claim at court</a:t>
            </a:r>
          </a:p>
        </p:txBody>
      </p:sp>
      <p:sp>
        <p:nvSpPr>
          <p:cNvPr id="29" name="Left Arrow 28"/>
          <p:cNvSpPr/>
          <p:nvPr/>
        </p:nvSpPr>
        <p:spPr>
          <a:xfrm rot="5400000" flipH="1">
            <a:off x="6160265" y="2778937"/>
            <a:ext cx="441644" cy="529235"/>
          </a:xfrm>
          <a:prstGeom prst="lef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 rot="5400000" flipH="1">
            <a:off x="6171566" y="3636983"/>
            <a:ext cx="441644" cy="529235"/>
          </a:xfrm>
          <a:prstGeom prst="lef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 rot="7387979" flipH="1">
            <a:off x="5195157" y="4706723"/>
            <a:ext cx="441644" cy="529235"/>
          </a:xfrm>
          <a:prstGeom prst="lef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Arrow 32"/>
          <p:cNvSpPr/>
          <p:nvPr/>
        </p:nvSpPr>
        <p:spPr>
          <a:xfrm rot="3600000" flipH="1">
            <a:off x="7111301" y="4717996"/>
            <a:ext cx="441644" cy="529235"/>
          </a:xfrm>
          <a:prstGeom prst="lef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-Right Arrow 33"/>
          <p:cNvSpPr/>
          <p:nvPr/>
        </p:nvSpPr>
        <p:spPr>
          <a:xfrm>
            <a:off x="5926232" y="5451118"/>
            <a:ext cx="723142" cy="405746"/>
          </a:xfrm>
          <a:prstGeom prst="left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0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What to do if your client is underpaid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16" name="Alternate Process 15"/>
          <p:cNvSpPr/>
          <p:nvPr/>
        </p:nvSpPr>
        <p:spPr>
          <a:xfrm>
            <a:off x="3686249" y="2328633"/>
            <a:ext cx="5379436" cy="70564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Work out how much they are owed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7" name="Alternate Process 16"/>
          <p:cNvSpPr/>
          <p:nvPr/>
        </p:nvSpPr>
        <p:spPr>
          <a:xfrm>
            <a:off x="3721529" y="3263606"/>
            <a:ext cx="5361842" cy="70564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Raise the issue with the employer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8" name="Alternate Process 17"/>
          <p:cNvSpPr/>
          <p:nvPr/>
        </p:nvSpPr>
        <p:spPr>
          <a:xfrm>
            <a:off x="3686261" y="4216236"/>
            <a:ext cx="5485253" cy="705647"/>
          </a:xfrm>
          <a:prstGeom prst="flowChartAlternateProcess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Write a letter of demand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9" name="Alternate Process 18"/>
          <p:cNvSpPr/>
          <p:nvPr/>
        </p:nvSpPr>
        <p:spPr>
          <a:xfrm>
            <a:off x="846565" y="5257063"/>
            <a:ext cx="5256060" cy="70564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Make a complaint to FWO</a:t>
            </a:r>
          </a:p>
        </p:txBody>
      </p:sp>
      <p:sp>
        <p:nvSpPr>
          <p:cNvPr id="20" name="Alternate Process 19"/>
          <p:cNvSpPr/>
          <p:nvPr/>
        </p:nvSpPr>
        <p:spPr>
          <a:xfrm>
            <a:off x="6402453" y="5270294"/>
            <a:ext cx="5502905" cy="70564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Make a claim at court</a:t>
            </a:r>
          </a:p>
        </p:txBody>
      </p:sp>
      <p:sp>
        <p:nvSpPr>
          <p:cNvPr id="29" name="Left Arrow 28"/>
          <p:cNvSpPr/>
          <p:nvPr/>
        </p:nvSpPr>
        <p:spPr>
          <a:xfrm rot="5400000" flipH="1">
            <a:off x="6160265" y="2778937"/>
            <a:ext cx="441644" cy="529235"/>
          </a:xfrm>
          <a:prstGeom prst="lef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 rot="5400000" flipH="1">
            <a:off x="6171566" y="3636983"/>
            <a:ext cx="441644" cy="529235"/>
          </a:xfrm>
          <a:prstGeom prst="lef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 rot="7387979" flipH="1">
            <a:off x="5195157" y="4706723"/>
            <a:ext cx="441644" cy="529235"/>
          </a:xfrm>
          <a:prstGeom prst="lef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Arrow 32"/>
          <p:cNvSpPr/>
          <p:nvPr/>
        </p:nvSpPr>
        <p:spPr>
          <a:xfrm rot="3600000" flipH="1">
            <a:off x="7111301" y="4717996"/>
            <a:ext cx="441644" cy="529235"/>
          </a:xfrm>
          <a:prstGeom prst="lef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-Right Arrow 33"/>
          <p:cNvSpPr/>
          <p:nvPr/>
        </p:nvSpPr>
        <p:spPr>
          <a:xfrm>
            <a:off x="5926232" y="5451118"/>
            <a:ext cx="723142" cy="405746"/>
          </a:xfrm>
          <a:prstGeom prst="left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3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501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What to do if your client is underpaid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16" name="Alternate Process 15"/>
          <p:cNvSpPr/>
          <p:nvPr/>
        </p:nvSpPr>
        <p:spPr>
          <a:xfrm>
            <a:off x="3686249" y="2328633"/>
            <a:ext cx="5379436" cy="705647"/>
          </a:xfrm>
          <a:prstGeom prst="flowChartAlternateProcess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Work out how much they are owed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7" name="Alternate Process 16"/>
          <p:cNvSpPr/>
          <p:nvPr/>
        </p:nvSpPr>
        <p:spPr>
          <a:xfrm>
            <a:off x="3721529" y="3263606"/>
            <a:ext cx="5361842" cy="70564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Raise the issue with the employer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8" name="Alternate Process 17"/>
          <p:cNvSpPr/>
          <p:nvPr/>
        </p:nvSpPr>
        <p:spPr>
          <a:xfrm>
            <a:off x="3686261" y="4216236"/>
            <a:ext cx="5485253" cy="70564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Write a letter of demand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9" name="Alternate Process 18"/>
          <p:cNvSpPr/>
          <p:nvPr/>
        </p:nvSpPr>
        <p:spPr>
          <a:xfrm>
            <a:off x="846565" y="5257063"/>
            <a:ext cx="5256060" cy="705647"/>
          </a:xfrm>
          <a:prstGeom prst="flowChartAlternateProcess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Make a complaint to FWO</a:t>
            </a:r>
          </a:p>
        </p:txBody>
      </p:sp>
      <p:sp>
        <p:nvSpPr>
          <p:cNvPr id="20" name="Alternate Process 19"/>
          <p:cNvSpPr/>
          <p:nvPr/>
        </p:nvSpPr>
        <p:spPr>
          <a:xfrm>
            <a:off x="6402453" y="5270294"/>
            <a:ext cx="5502905" cy="70564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Make a claim at court</a:t>
            </a:r>
          </a:p>
        </p:txBody>
      </p:sp>
      <p:sp>
        <p:nvSpPr>
          <p:cNvPr id="29" name="Left Arrow 28"/>
          <p:cNvSpPr/>
          <p:nvPr/>
        </p:nvSpPr>
        <p:spPr>
          <a:xfrm rot="5400000" flipH="1">
            <a:off x="6160265" y="2778937"/>
            <a:ext cx="441644" cy="529235"/>
          </a:xfrm>
          <a:prstGeom prst="lef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 rot="5400000" flipH="1">
            <a:off x="6171566" y="3636983"/>
            <a:ext cx="441644" cy="529235"/>
          </a:xfrm>
          <a:prstGeom prst="lef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 rot="7387979" flipH="1">
            <a:off x="5195157" y="4706723"/>
            <a:ext cx="441644" cy="529235"/>
          </a:xfrm>
          <a:prstGeom prst="lef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Arrow 32"/>
          <p:cNvSpPr/>
          <p:nvPr/>
        </p:nvSpPr>
        <p:spPr>
          <a:xfrm rot="3600000" flipH="1">
            <a:off x="7111301" y="4717996"/>
            <a:ext cx="441644" cy="529235"/>
          </a:xfrm>
          <a:prstGeom prst="lef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-Right Arrow 33"/>
          <p:cNvSpPr/>
          <p:nvPr/>
        </p:nvSpPr>
        <p:spPr>
          <a:xfrm>
            <a:off x="5926232" y="5451118"/>
            <a:ext cx="723142" cy="405746"/>
          </a:xfrm>
          <a:prstGeom prst="left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66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What to do if your client is underpaid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16" name="Alternate Process 15"/>
          <p:cNvSpPr/>
          <p:nvPr/>
        </p:nvSpPr>
        <p:spPr>
          <a:xfrm>
            <a:off x="3686249" y="2328633"/>
            <a:ext cx="5379436" cy="705647"/>
          </a:xfrm>
          <a:prstGeom prst="flowChartAlternateProcess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Work out how much they are owed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7" name="Alternate Process 16"/>
          <p:cNvSpPr/>
          <p:nvPr/>
        </p:nvSpPr>
        <p:spPr>
          <a:xfrm>
            <a:off x="3721529" y="3263606"/>
            <a:ext cx="5361842" cy="70564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Raise the issue with the employer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8" name="Alternate Process 17"/>
          <p:cNvSpPr/>
          <p:nvPr/>
        </p:nvSpPr>
        <p:spPr>
          <a:xfrm>
            <a:off x="3686261" y="4216236"/>
            <a:ext cx="5485253" cy="70564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Write a letter of demand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9" name="Alternate Process 18"/>
          <p:cNvSpPr/>
          <p:nvPr/>
        </p:nvSpPr>
        <p:spPr>
          <a:xfrm>
            <a:off x="846565" y="5257063"/>
            <a:ext cx="5256060" cy="705647"/>
          </a:xfrm>
          <a:prstGeom prst="flowChartAlternateProcess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Make a complaint to FWO</a:t>
            </a:r>
          </a:p>
        </p:txBody>
      </p:sp>
      <p:sp>
        <p:nvSpPr>
          <p:cNvPr id="20" name="Alternate Process 19"/>
          <p:cNvSpPr/>
          <p:nvPr/>
        </p:nvSpPr>
        <p:spPr>
          <a:xfrm>
            <a:off x="6402453" y="5270294"/>
            <a:ext cx="5502905" cy="705647"/>
          </a:xfrm>
          <a:prstGeom prst="flowChartAlternateProcess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Make a claim at court</a:t>
            </a:r>
          </a:p>
        </p:txBody>
      </p:sp>
      <p:sp>
        <p:nvSpPr>
          <p:cNvPr id="29" name="Left Arrow 28"/>
          <p:cNvSpPr/>
          <p:nvPr/>
        </p:nvSpPr>
        <p:spPr>
          <a:xfrm rot="5400000" flipH="1">
            <a:off x="6160265" y="2778937"/>
            <a:ext cx="441644" cy="529235"/>
          </a:xfrm>
          <a:prstGeom prst="lef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 rot="5400000" flipH="1">
            <a:off x="6171566" y="3636983"/>
            <a:ext cx="441644" cy="529235"/>
          </a:xfrm>
          <a:prstGeom prst="lef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 rot="7387979" flipH="1">
            <a:off x="5195157" y="4706723"/>
            <a:ext cx="441644" cy="529235"/>
          </a:xfrm>
          <a:prstGeom prst="lef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Arrow 32"/>
          <p:cNvSpPr/>
          <p:nvPr/>
        </p:nvSpPr>
        <p:spPr>
          <a:xfrm rot="3600000" flipH="1">
            <a:off x="7111301" y="4717996"/>
            <a:ext cx="441644" cy="529235"/>
          </a:xfrm>
          <a:prstGeom prst="lef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-Right Arrow 33"/>
          <p:cNvSpPr/>
          <p:nvPr/>
        </p:nvSpPr>
        <p:spPr>
          <a:xfrm>
            <a:off x="5926232" y="5451118"/>
            <a:ext cx="723142" cy="405746"/>
          </a:xfrm>
          <a:prstGeom prst="left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546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00063" y="1275644"/>
            <a:ext cx="5443537" cy="2291645"/>
          </a:xfrm>
        </p:spPr>
        <p:txBody>
          <a:bodyPr/>
          <a:lstStyle/>
          <a:p>
            <a:r>
              <a:rPr lang="en-US" b="1" dirty="0">
                <a:cs typeface="Arial"/>
              </a:rPr>
              <a:t>5</a:t>
            </a:r>
            <a:r>
              <a:rPr lang="en-US" b="1" dirty="0">
                <a:latin typeface="Avenir Book" panose="02000503020000020003" pitchFamily="2" charset="0"/>
                <a:cs typeface="Arial"/>
              </a:rPr>
              <a:t>. Questions and further resources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00063" y="3949925"/>
            <a:ext cx="6178928" cy="16455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Avenir Book" panose="02000503020000020003" pitchFamily="2" charset="0"/>
                <a:cs typeface="Helvetica"/>
              </a:rPr>
              <a:t>Sharmilla Bargon, Senior Solicitor</a:t>
            </a:r>
            <a:br>
              <a:rPr lang="en-US" sz="2400" dirty="0">
                <a:solidFill>
                  <a:schemeClr val="bg1"/>
                </a:solidFill>
                <a:latin typeface="Avenir Book" panose="02000503020000020003" pitchFamily="2" charset="0"/>
                <a:cs typeface="Helvetica"/>
              </a:rPr>
            </a:br>
            <a:r>
              <a:rPr lang="en-US" sz="2400" dirty="0">
                <a:solidFill>
                  <a:schemeClr val="bg1"/>
                </a:solidFill>
                <a:latin typeface="Avenir Book" panose="02000503020000020003" pitchFamily="2" charset="0"/>
                <a:cs typeface="Helvetica"/>
              </a:rPr>
              <a:t>Employment Rights Legal Service</a:t>
            </a:r>
            <a:endParaRPr lang="en-US" sz="2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venir Book" panose="02000503020000020003" pitchFamily="2" charset="0"/>
              </a:rPr>
              <a:t>Redfern Legal Centre</a:t>
            </a: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12713" y="5978065"/>
            <a:ext cx="11934825" cy="754062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9pPr>
          </a:lstStyle>
          <a:p>
            <a:pPr algn="ctr"/>
            <a:r>
              <a:rPr lang="en-US" sz="3200" dirty="0">
                <a:latin typeface="Avenir Book" panose="02000503020000020003" pitchFamily="2" charset="0"/>
              </a:rPr>
              <a:t>RESOURCES: www.rlc.org.au/events/underpaid</a:t>
            </a:r>
          </a:p>
        </p:txBody>
      </p:sp>
    </p:spTree>
    <p:extLst>
      <p:ext uri="{BB962C8B-B14F-4D97-AF65-F5344CB8AC3E}">
        <p14:creationId xmlns:p14="http://schemas.microsoft.com/office/powerpoint/2010/main" val="661562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Where to get free confidential legal advice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on employment issues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41400" y="2261936"/>
            <a:ext cx="9976220" cy="38848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(NSW only) Employment Rights Legal Service (ERLS) </a:t>
            </a:r>
            <a:br>
              <a:rPr lang="en-US" sz="2600" dirty="0"/>
            </a:br>
            <a:r>
              <a:rPr lang="en-US" sz="2600" dirty="0">
                <a:hlinkClick r:id="rId3"/>
              </a:rPr>
              <a:t>www.erls.org.au</a:t>
            </a:r>
            <a:endParaRPr lang="en-US" sz="2600" dirty="0"/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</a:pPr>
            <a:endParaRPr lang="en-US" sz="2600" dirty="0"/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2600" dirty="0"/>
              <a:t>Most local community legal centres: </a:t>
            </a:r>
            <a:br>
              <a:rPr lang="en-US" sz="2600" dirty="0"/>
            </a:br>
            <a:r>
              <a:rPr lang="en-AU" sz="2600" dirty="0"/>
              <a:t>https://clcs.org.au/legal-help</a:t>
            </a:r>
            <a:br>
              <a:rPr lang="en-AU" sz="2600" dirty="0"/>
            </a:br>
            <a:endParaRPr lang="en-AU" sz="2600" dirty="0"/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2600" dirty="0"/>
              <a:t>Legal Aid NSW </a:t>
            </a:r>
            <a:br>
              <a:rPr lang="en-US" sz="2600" dirty="0"/>
            </a:br>
            <a:r>
              <a:rPr lang="en-US" sz="2600" dirty="0"/>
              <a:t>https://www.legalaid.nsw.gov.au/my-problem-is-about/my-job</a:t>
            </a:r>
            <a:br>
              <a:rPr lang="en-US" sz="2600" dirty="0"/>
            </a:br>
            <a:r>
              <a:rPr lang="en-US" sz="2600" dirty="0"/>
              <a:t>and Legal Aid in other states and territories</a:t>
            </a:r>
            <a:br>
              <a:rPr lang="en-US" sz="26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9515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  <a:latin typeface="Avenir Book" panose="02000503020000020003" pitchFamily="2" charset="0"/>
                <a:cs typeface="Arial"/>
              </a:rPr>
              <a:t>Before You Go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5301" y="2005262"/>
            <a:ext cx="102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</a:rPr>
              <a:t>Your feedback helps us improve our training.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</a:rPr>
              <a:t>Please stay with us for another 60 seconds</a:t>
            </a:r>
            <a:r>
              <a:rPr kumimoji="0" lang="is-IS" sz="360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</a:rPr>
              <a:t>…</a:t>
            </a:r>
            <a:endParaRPr kumimoji="0" lang="en-US" sz="360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venir Book" panose="02000503020000020003" pitchFamily="2" charset="0"/>
              <a:ea typeface="Helvetica" charset="0"/>
              <a:cs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1205" y="3587806"/>
            <a:ext cx="5248960" cy="186802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</a:rPr>
              <a:t>Training: </a:t>
            </a:r>
            <a:r>
              <a:rPr kumimoji="0" lang="en-US" sz="270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  <a:hlinkClick r:id="rId3"/>
              </a:rPr>
              <a:t>rlc.org.au/training</a:t>
            </a:r>
            <a:endParaRPr kumimoji="0" lang="en-US" sz="270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venir Book" panose="02000503020000020003" pitchFamily="2" charset="0"/>
              <a:ea typeface="Helvetica" charset="0"/>
              <a:cs typeface="Helvetica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</a:rPr>
              <a:t>Enquiries: Nick Manning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  <a:hlinkClick r:id="rId4"/>
              </a:rPr>
              <a:t>education@rlc.org.au</a:t>
            </a:r>
            <a:endParaRPr kumimoji="0" lang="en-US" sz="270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venir Book" panose="02000503020000020003" pitchFamily="2" charset="0"/>
              <a:ea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5301" y="5838046"/>
            <a:ext cx="102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</a:rPr>
              <a:t>This workshop is a guide to the law in Australia. It is not a substitute for legal advice. If you have a legal problem, seek legal advice from a legal </a:t>
            </a:r>
            <a:r>
              <a:rPr kumimoji="0" lang="en-US" sz="2000" u="none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</a:rPr>
              <a:t>centre</a:t>
            </a: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</a:rPr>
              <a:t> or Legal Aid. </a:t>
            </a:r>
          </a:p>
        </p:txBody>
      </p:sp>
    </p:spTree>
    <p:extLst>
      <p:ext uri="{BB962C8B-B14F-4D97-AF65-F5344CB8AC3E}">
        <p14:creationId xmlns:p14="http://schemas.microsoft.com/office/powerpoint/2010/main" val="1989495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45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00063" y="2292534"/>
            <a:ext cx="10167937" cy="2406466"/>
          </a:xfrm>
        </p:spPr>
        <p:txBody>
          <a:bodyPr/>
          <a:lstStyle/>
          <a:p>
            <a:pPr algn="ctr"/>
            <a:r>
              <a:rPr lang="en-US" b="1" dirty="0"/>
              <a:t>Outline</a:t>
            </a:r>
            <a:endParaRPr lang="en-US" sz="3200" b="1" dirty="0"/>
          </a:p>
          <a:p>
            <a:pPr marL="457200" indent="-457200">
              <a:buAutoNum type="arabicPeriod"/>
            </a:pPr>
            <a:r>
              <a:rPr lang="en-US" sz="3200" dirty="0"/>
              <a:t>What is wage theft?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3200" dirty="0"/>
              <a:t>Who gets exploited?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3200" dirty="0"/>
              <a:t>Migrant Workers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3200" dirty="0"/>
              <a:t>What should you do if your client is underpaid?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3200" dirty="0"/>
              <a:t>Questions and further resources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5027A03-EEB8-F74B-92E5-467C442E3576}"/>
              </a:ext>
            </a:extLst>
          </p:cNvPr>
          <p:cNvSpPr txBox="1">
            <a:spLocks/>
          </p:cNvSpPr>
          <p:nvPr/>
        </p:nvSpPr>
        <p:spPr>
          <a:xfrm>
            <a:off x="112713" y="5978065"/>
            <a:ext cx="11934825" cy="754062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9pPr>
          </a:lstStyle>
          <a:p>
            <a:pPr algn="ctr"/>
            <a:r>
              <a:rPr lang="en-US" sz="3200" dirty="0">
                <a:latin typeface="Avenir Book" panose="02000503020000020003" pitchFamily="2" charset="0"/>
              </a:rPr>
              <a:t>RESOURCES: www.rlc.org.au/events/underpaid</a:t>
            </a:r>
          </a:p>
        </p:txBody>
      </p:sp>
    </p:spTree>
    <p:extLst>
      <p:ext uri="{BB962C8B-B14F-4D97-AF65-F5344CB8AC3E}">
        <p14:creationId xmlns:p14="http://schemas.microsoft.com/office/powerpoint/2010/main" val="263900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1. What is wage theft?</a:t>
            </a:r>
          </a:p>
        </p:txBody>
      </p:sp>
      <p:pic>
        <p:nvPicPr>
          <p:cNvPr id="17" name="Picture Placeholder 16" descr="Money under the table">
            <a:extLst>
              <a:ext uri="{FF2B5EF4-FFF2-40B4-BE49-F238E27FC236}">
                <a16:creationId xmlns:a16="http://schemas.microsoft.com/office/drawing/2014/main" id="{595F86E8-B0EF-73C5-DBA7-386BF3AFEE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429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32C30F-38FD-436C-A604-518A33333597}"/>
              </a:ext>
            </a:extLst>
          </p:cNvPr>
          <p:cNvCxnSpPr/>
          <p:nvPr/>
        </p:nvCxnSpPr>
        <p:spPr>
          <a:xfrm>
            <a:off x="1463922" y="2258068"/>
            <a:ext cx="8748256" cy="3334179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D5FAE2A-E8E7-4A1C-B2A4-6B6D0A4445EB}"/>
              </a:ext>
            </a:extLst>
          </p:cNvPr>
          <p:cNvSpPr txBox="1"/>
          <p:nvPr/>
        </p:nvSpPr>
        <p:spPr>
          <a:xfrm>
            <a:off x="631056" y="3133012"/>
            <a:ext cx="26194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Other unpaid entitlements, </a:t>
            </a:r>
          </a:p>
          <a:p>
            <a:pPr algn="ctr"/>
            <a:r>
              <a:rPr lang="en-US" dirty="0"/>
              <a:t>including superannuation, </a:t>
            </a:r>
          </a:p>
          <a:p>
            <a:pPr algn="ctr"/>
            <a:r>
              <a:rPr lang="en-US" dirty="0"/>
              <a:t>personal leave, </a:t>
            </a:r>
            <a:br>
              <a:rPr lang="en-US" dirty="0"/>
            </a:br>
            <a:r>
              <a:rPr lang="en-US" dirty="0"/>
              <a:t>annual leave </a:t>
            </a:r>
          </a:p>
          <a:p>
            <a:pPr algn="ctr"/>
            <a:r>
              <a:rPr lang="en-US" dirty="0"/>
              <a:t>loading, </a:t>
            </a:r>
            <a:br>
              <a:rPr lang="en-US" dirty="0"/>
            </a:br>
            <a:r>
              <a:rPr lang="en-US" dirty="0"/>
              <a:t>long service leave, </a:t>
            </a:r>
          </a:p>
          <a:p>
            <a:pPr algn="ctr"/>
            <a:r>
              <a:rPr lang="en-US" dirty="0"/>
              <a:t>redundancy and tax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A57413-A77E-4E07-A416-7F86AF546C2D}"/>
              </a:ext>
            </a:extLst>
          </p:cNvPr>
          <p:cNvSpPr txBox="1"/>
          <p:nvPr/>
        </p:nvSpPr>
        <p:spPr>
          <a:xfrm>
            <a:off x="3337713" y="1546381"/>
            <a:ext cx="2621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Sham contracting or </a:t>
            </a:r>
          </a:p>
          <a:p>
            <a:pPr algn="ctr"/>
            <a:r>
              <a:rPr lang="en-US" dirty="0"/>
              <a:t>incorrect employment </a:t>
            </a:r>
          </a:p>
          <a:p>
            <a:pPr algn="ctr"/>
            <a:r>
              <a:rPr lang="en-US" dirty="0"/>
              <a:t>status or misclassification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8C50CF-F1C1-416A-B9D4-C3979B737EF5}"/>
              </a:ext>
            </a:extLst>
          </p:cNvPr>
          <p:cNvSpPr txBox="1"/>
          <p:nvPr/>
        </p:nvSpPr>
        <p:spPr>
          <a:xfrm>
            <a:off x="6319015" y="1488621"/>
            <a:ext cx="25391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Incorrect wage under the </a:t>
            </a:r>
          </a:p>
          <a:p>
            <a:pPr algn="ctr"/>
            <a:r>
              <a:rPr lang="en-US" dirty="0"/>
              <a:t>Award / contract (including </a:t>
            </a:r>
          </a:p>
          <a:p>
            <a:pPr algn="ctr"/>
            <a:r>
              <a:rPr lang="en-US" dirty="0"/>
              <a:t>casual rates and non-payment</a:t>
            </a:r>
          </a:p>
          <a:p>
            <a:pPr algn="ctr"/>
            <a:r>
              <a:rPr lang="en-US" dirty="0"/>
              <a:t>of penalty rates)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C36A87-E6BA-4E46-AB9B-F1D8419624EC}"/>
              </a:ext>
            </a:extLst>
          </p:cNvPr>
          <p:cNvSpPr txBox="1"/>
          <p:nvPr/>
        </p:nvSpPr>
        <p:spPr>
          <a:xfrm>
            <a:off x="6066720" y="5299665"/>
            <a:ext cx="2851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Employee not paid for</a:t>
            </a:r>
          </a:p>
          <a:p>
            <a:pPr algn="ctr"/>
            <a:r>
              <a:rPr lang="en-US" dirty="0"/>
              <a:t> all hours worked </a:t>
            </a:r>
          </a:p>
          <a:p>
            <a:pPr algn="ctr"/>
            <a:r>
              <a:rPr lang="en-US" dirty="0"/>
              <a:t>(e.g. casual rates, </a:t>
            </a:r>
          </a:p>
          <a:p>
            <a:pPr algn="ctr"/>
            <a:r>
              <a:rPr lang="en-US" dirty="0"/>
              <a:t>overtime)</a:t>
            </a:r>
          </a:p>
        </p:txBody>
      </p:sp>
      <p:sp>
        <p:nvSpPr>
          <p:cNvPr id="13" name="Right Arrow 10">
            <a:extLst>
              <a:ext uri="{FF2B5EF4-FFF2-40B4-BE49-F238E27FC236}">
                <a16:creationId xmlns:a16="http://schemas.microsoft.com/office/drawing/2014/main" id="{0CD4380C-A90D-42E4-B051-382DE7730627}"/>
              </a:ext>
            </a:extLst>
          </p:cNvPr>
          <p:cNvSpPr/>
          <p:nvPr/>
        </p:nvSpPr>
        <p:spPr>
          <a:xfrm rot="6636660">
            <a:off x="1767327" y="2657560"/>
            <a:ext cx="564403" cy="2822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2">
            <a:extLst>
              <a:ext uri="{FF2B5EF4-FFF2-40B4-BE49-F238E27FC236}">
                <a16:creationId xmlns:a16="http://schemas.microsoft.com/office/drawing/2014/main" id="{60EDA50C-1233-4669-A379-3C9D3CE295F8}"/>
              </a:ext>
            </a:extLst>
          </p:cNvPr>
          <p:cNvSpPr/>
          <p:nvPr/>
        </p:nvSpPr>
        <p:spPr>
          <a:xfrm rot="17431200">
            <a:off x="3815312" y="2786783"/>
            <a:ext cx="564403" cy="2822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1">
            <a:extLst>
              <a:ext uri="{FF2B5EF4-FFF2-40B4-BE49-F238E27FC236}">
                <a16:creationId xmlns:a16="http://schemas.microsoft.com/office/drawing/2014/main" id="{2B6F5D44-6EF0-45AF-9B05-7C205BC76EA2}"/>
              </a:ext>
            </a:extLst>
          </p:cNvPr>
          <p:cNvSpPr/>
          <p:nvPr/>
        </p:nvSpPr>
        <p:spPr>
          <a:xfrm rot="6692175">
            <a:off x="4686287" y="3766079"/>
            <a:ext cx="564403" cy="2822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3">
            <a:extLst>
              <a:ext uri="{FF2B5EF4-FFF2-40B4-BE49-F238E27FC236}">
                <a16:creationId xmlns:a16="http://schemas.microsoft.com/office/drawing/2014/main" id="{D50CD25C-7CA1-4761-93E7-8D23B9464DBC}"/>
              </a:ext>
            </a:extLst>
          </p:cNvPr>
          <p:cNvSpPr/>
          <p:nvPr/>
        </p:nvSpPr>
        <p:spPr>
          <a:xfrm rot="17416916">
            <a:off x="8951583" y="4749079"/>
            <a:ext cx="564403" cy="2822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5C6667-368E-48F5-B9E7-0531A5D87AA3}"/>
              </a:ext>
            </a:extLst>
          </p:cNvPr>
          <p:cNvSpPr/>
          <p:nvPr/>
        </p:nvSpPr>
        <p:spPr>
          <a:xfrm>
            <a:off x="518160" y="1517068"/>
            <a:ext cx="2256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FULL PAYMENT </a:t>
            </a:r>
          </a:p>
          <a:p>
            <a:r>
              <a:rPr lang="en-AU" b="1" dirty="0"/>
              <a:t>OF ENTITLEMENTS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D56435-E89D-4A9C-A053-4BA5C6F4513E}"/>
              </a:ext>
            </a:extLst>
          </p:cNvPr>
          <p:cNvSpPr/>
          <p:nvPr/>
        </p:nvSpPr>
        <p:spPr>
          <a:xfrm>
            <a:off x="10082648" y="5592053"/>
            <a:ext cx="1597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AU" b="1" dirty="0"/>
              <a:t>NO PAYMENT</a:t>
            </a:r>
          </a:p>
        </p:txBody>
      </p:sp>
      <p:pic>
        <p:nvPicPr>
          <p:cNvPr id="2050" name="Picture 2" descr="Woman with Headscarf on emojidex 1.0.34">
            <a:extLst>
              <a:ext uri="{FF2B5EF4-FFF2-40B4-BE49-F238E27FC236}">
                <a16:creationId xmlns:a16="http://schemas.microsoft.com/office/drawing/2014/main" id="{FE911C26-3805-4D81-AE7B-447D3C5D3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827" y="324905"/>
            <a:ext cx="1225663" cy="12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n Frowning on emojidex 1.0.34">
            <a:extLst>
              <a:ext uri="{FF2B5EF4-FFF2-40B4-BE49-F238E27FC236}">
                <a16:creationId xmlns:a16="http://schemas.microsoft.com/office/drawing/2014/main" id="{C51E5C26-3EE2-49E3-ACD0-5B7EB442D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9157" y="4209747"/>
            <a:ext cx="1377842" cy="137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ight Arrow 13">
            <a:extLst>
              <a:ext uri="{FF2B5EF4-FFF2-40B4-BE49-F238E27FC236}">
                <a16:creationId xmlns:a16="http://schemas.microsoft.com/office/drawing/2014/main" id="{AC9360D7-39B9-4710-BBB2-4F9EF946E8AC}"/>
              </a:ext>
            </a:extLst>
          </p:cNvPr>
          <p:cNvSpPr/>
          <p:nvPr/>
        </p:nvSpPr>
        <p:spPr>
          <a:xfrm rot="17416916">
            <a:off x="6542609" y="3814429"/>
            <a:ext cx="564403" cy="2822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11">
            <a:extLst>
              <a:ext uri="{FF2B5EF4-FFF2-40B4-BE49-F238E27FC236}">
                <a16:creationId xmlns:a16="http://schemas.microsoft.com/office/drawing/2014/main" id="{7589F968-37D1-4D22-BFA0-F8947451D095}"/>
              </a:ext>
            </a:extLst>
          </p:cNvPr>
          <p:cNvSpPr/>
          <p:nvPr/>
        </p:nvSpPr>
        <p:spPr>
          <a:xfrm rot="6692175">
            <a:off x="7374808" y="4796894"/>
            <a:ext cx="564403" cy="2822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055F2D-EABB-4901-ADBF-D8970F5776BE}"/>
              </a:ext>
            </a:extLst>
          </p:cNvPr>
          <p:cNvSpPr txBox="1"/>
          <p:nvPr/>
        </p:nvSpPr>
        <p:spPr>
          <a:xfrm>
            <a:off x="3844166" y="4353716"/>
            <a:ext cx="2023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Misrepresenting of </a:t>
            </a:r>
          </a:p>
          <a:p>
            <a:pPr algn="ctr"/>
            <a:r>
              <a:rPr lang="en-US" dirty="0"/>
              <a:t>entitlements or </a:t>
            </a:r>
          </a:p>
          <a:p>
            <a:pPr algn="ctr"/>
            <a:r>
              <a:rPr lang="en-US" dirty="0"/>
              <a:t>workplace rights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F00D9A-570D-4A21-9CE2-D4F076F25022}"/>
              </a:ext>
            </a:extLst>
          </p:cNvPr>
          <p:cNvSpPr txBox="1"/>
          <p:nvPr/>
        </p:nvSpPr>
        <p:spPr>
          <a:xfrm>
            <a:off x="8538172" y="3140304"/>
            <a:ext cx="23400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Unknown employers or occasional payments </a:t>
            </a:r>
          </a:p>
          <a:p>
            <a:pPr algn="ctr"/>
            <a:r>
              <a:rPr lang="en-US" dirty="0"/>
              <a:t>to keep employees </a:t>
            </a:r>
          </a:p>
          <a:p>
            <a:pPr algn="ctr"/>
            <a:r>
              <a:rPr lang="en-US" dirty="0"/>
              <a:t>interested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5475EB-AD74-6DAB-2D9D-1B5394AFD667}"/>
              </a:ext>
            </a:extLst>
          </p:cNvPr>
          <p:cNvSpPr txBox="1">
            <a:spLocks/>
          </p:cNvSpPr>
          <p:nvPr/>
        </p:nvSpPr>
        <p:spPr>
          <a:xfrm>
            <a:off x="1463922" y="278134"/>
            <a:ext cx="9820551" cy="1117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accent1"/>
                </a:solidFill>
                <a:latin typeface="Avenir Book" panose="02000503020000020003" pitchFamily="2" charset="0"/>
              </a:rPr>
              <a:t>What’s the problem?</a:t>
            </a:r>
          </a:p>
        </p:txBody>
      </p:sp>
    </p:spTree>
    <p:extLst>
      <p:ext uri="{BB962C8B-B14F-4D97-AF65-F5344CB8AC3E}">
        <p14:creationId xmlns:p14="http://schemas.microsoft.com/office/powerpoint/2010/main" val="31704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E5AF3F-4065-4440-9275-FC481904BB68}"/>
              </a:ext>
            </a:extLst>
          </p:cNvPr>
          <p:cNvSpPr/>
          <p:nvPr/>
        </p:nvSpPr>
        <p:spPr>
          <a:xfrm>
            <a:off x="1202168" y="1038424"/>
            <a:ext cx="7901075" cy="7571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dirty="0">
                <a:solidFill>
                  <a:schemeClr val="accent1"/>
                </a:solidFill>
                <a:latin typeface="Avenir Book" panose="02000503020000020003" pitchFamily="2" charset="0"/>
                <a:ea typeface="+mj-ea"/>
                <a:cs typeface="+mj-cs"/>
              </a:rPr>
              <a:t>Spotting the signs: wage theft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BDD9DB4-46BC-4F1D-BF4F-53754A4129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359235"/>
              </p:ext>
            </p:extLst>
          </p:nvPr>
        </p:nvGraphicFramePr>
        <p:xfrm>
          <a:off x="1601353" y="1312433"/>
          <a:ext cx="9305346" cy="5082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7C661DB-1F53-4891-BE9F-BF42B7EA940A}"/>
              </a:ext>
            </a:extLst>
          </p:cNvPr>
          <p:cNvSpPr/>
          <p:nvPr/>
        </p:nvSpPr>
        <p:spPr>
          <a:xfrm>
            <a:off x="8698768" y="310910"/>
            <a:ext cx="3180080" cy="856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5817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B4119-4D0D-4EB1-A76E-E15CB70D907F}"/>
              </a:ext>
            </a:extLst>
          </p:cNvPr>
          <p:cNvSpPr/>
          <p:nvPr/>
        </p:nvSpPr>
        <p:spPr>
          <a:xfrm>
            <a:off x="474762" y="358643"/>
            <a:ext cx="5357077" cy="14369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dirty="0">
                <a:solidFill>
                  <a:schemeClr val="accent1"/>
                </a:solidFill>
                <a:latin typeface="Avenir Book" panose="02000503020000020003" pitchFamily="2" charset="0"/>
                <a:ea typeface="+mj-ea"/>
                <a:cs typeface="+mj-cs"/>
              </a:rPr>
              <a:t>Spotting the signs: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dirty="0">
                <a:solidFill>
                  <a:schemeClr val="accent1"/>
                </a:solidFill>
                <a:latin typeface="Avenir Book" panose="02000503020000020003" pitchFamily="2" charset="0"/>
                <a:ea typeface="+mj-ea"/>
                <a:cs typeface="+mj-cs"/>
              </a:rPr>
              <a:t>sham contracting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42560C1-25E9-4BE6-8BFA-C18FEDDC41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1136551"/>
              </p:ext>
            </p:extLst>
          </p:nvPr>
        </p:nvGraphicFramePr>
        <p:xfrm>
          <a:off x="4615312" y="125303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2" descr="Woman Student: Medium Skin Tone on emojidex 1.0.34">
            <a:extLst>
              <a:ext uri="{FF2B5EF4-FFF2-40B4-BE49-F238E27FC236}">
                <a16:creationId xmlns:a16="http://schemas.microsoft.com/office/drawing/2014/main" id="{20DF6088-CB62-48E9-9645-D28976E4F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3249" y="2835587"/>
            <a:ext cx="1936405" cy="193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4B2186A-FDAF-46CD-8416-AC3C170C9111}"/>
              </a:ext>
            </a:extLst>
          </p:cNvPr>
          <p:cNvSpPr/>
          <p:nvPr/>
        </p:nvSpPr>
        <p:spPr>
          <a:xfrm>
            <a:off x="332610" y="5699602"/>
            <a:ext cx="3180080" cy="856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31C123-F60B-AA5F-515B-6F6182B67BE1}"/>
              </a:ext>
            </a:extLst>
          </p:cNvPr>
          <p:cNvSpPr txBox="1"/>
          <p:nvPr/>
        </p:nvSpPr>
        <p:spPr>
          <a:xfrm>
            <a:off x="848299" y="2346593"/>
            <a:ext cx="484742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No access to sick leave or other kinds of leave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No protection from unfair dismissal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No insurance, workers compensation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Hourly underpayment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871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en-US" b="1" dirty="0">
                <a:latin typeface="Avenir Book" panose="02000503020000020003" pitchFamily="2" charset="0"/>
              </a:rPr>
              <a:t>Who gets exploited?</a:t>
            </a:r>
          </a:p>
        </p:txBody>
      </p:sp>
      <p:pic>
        <p:nvPicPr>
          <p:cNvPr id="21" name="Picture Placeholder 20" descr="Dirty hands">
            <a:extLst>
              <a:ext uri="{FF2B5EF4-FFF2-40B4-BE49-F238E27FC236}">
                <a16:creationId xmlns:a16="http://schemas.microsoft.com/office/drawing/2014/main" id="{EE01C6FF-1B75-13E7-601D-D6C15241D7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2737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octor administering needle">
            <a:extLst>
              <a:ext uri="{FF2B5EF4-FFF2-40B4-BE49-F238E27FC236}">
                <a16:creationId xmlns:a16="http://schemas.microsoft.com/office/drawing/2014/main" id="{D3140EBA-5699-F2EF-769D-DAF0C9FD58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498410" y="-18804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7" name="Picture 6" descr="Man holding chicken">
            <a:extLst>
              <a:ext uri="{FF2B5EF4-FFF2-40B4-BE49-F238E27FC236}">
                <a16:creationId xmlns:a16="http://schemas.microsoft.com/office/drawing/2014/main" id="{9C036387-480B-7B6E-B835-3D93EA5BB6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0" name="Picture 9" descr="Worker with protective gear looking up at construction site">
            <a:extLst>
              <a:ext uri="{FF2B5EF4-FFF2-40B4-BE49-F238E27FC236}">
                <a16:creationId xmlns:a16="http://schemas.microsoft.com/office/drawing/2014/main" id="{55EF20AC-E4DC-374E-A265-7357EC3845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7" name="Picture 16" descr="Hands rolling dough out with a wooden rolling pin">
            <a:extLst>
              <a:ext uri="{FF2B5EF4-FFF2-40B4-BE49-F238E27FC236}">
                <a16:creationId xmlns:a16="http://schemas.microsoft.com/office/drawing/2014/main" id="{43DBFCCB-6356-2F35-8E5B-909F6C7A81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6D7918-E4E3-467A-B1EA-979D34479FDB}"/>
              </a:ext>
            </a:extLst>
          </p:cNvPr>
          <p:cNvSpPr txBox="1"/>
          <p:nvPr/>
        </p:nvSpPr>
        <p:spPr>
          <a:xfrm>
            <a:off x="1191966" y="3510476"/>
            <a:ext cx="9801854" cy="2614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06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niversity of Melbourne">
  <a:themeElements>
    <a:clrScheme name="Custom 1">
      <a:dk1>
        <a:srgbClr val="303030"/>
      </a:dk1>
      <a:lt1>
        <a:srgbClr val="FFFFFF"/>
      </a:lt1>
      <a:dk2>
        <a:srgbClr val="229CD0"/>
      </a:dk2>
      <a:lt2>
        <a:srgbClr val="FFFFFF"/>
      </a:lt2>
      <a:accent1>
        <a:srgbClr val="094183"/>
      </a:accent1>
      <a:accent2>
        <a:srgbClr val="4597AD"/>
      </a:accent2>
      <a:accent3>
        <a:srgbClr val="FF9200"/>
      </a:accent3>
      <a:accent4>
        <a:srgbClr val="5D7FBE"/>
      </a:accent4>
      <a:accent5>
        <a:srgbClr val="DDAD6A"/>
      </a:accent5>
      <a:accent6>
        <a:srgbClr val="D1694C"/>
      </a:accent6>
      <a:hlink>
        <a:srgbClr val="229CD0"/>
      </a:hlink>
      <a:folHlink>
        <a:srgbClr val="229CD0"/>
      </a:folHlink>
    </a:clrScheme>
    <a:fontScheme name="University of Melbourne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M PowerPoint template 16x9" id="{E4E72F1A-F900-4F24-AF10-CEAA15258909}" vid="{98FA2EAE-BBE2-4046-9DB6-4706523E009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d041eb7-80fd-4008-ac2e-210b386c0e11">
      <UserInfo>
        <DisplayName>Nick Manning</DisplayName>
        <AccountId>99</AccountId>
        <AccountType/>
      </UserInfo>
      <UserInfo>
        <DisplayName>Sharmilla Bargon</DisplayName>
        <AccountId>12</AccountId>
        <AccountType/>
      </UserInfo>
      <UserInfo>
        <DisplayName>Regina Featherstone</DisplayName>
        <AccountId>14</AccountId>
        <AccountType/>
      </UserInfo>
    </SharedWithUsers>
    <TaxCatchAll xmlns="3d041eb7-80fd-4008-ac2e-210b386c0e11" xsi:nil="true"/>
    <lcf76f155ced4ddcb4097134ff3c332f xmlns="984492b4-dcc0-406b-bdb6-6c9dc9d86328">
      <Terms xmlns="http://schemas.microsoft.com/office/infopath/2007/PartnerControls"/>
    </lcf76f155ced4ddcb4097134ff3c332f>
    <Level5 xmlns="984492b4-dcc0-406b-bdb6-6c9dc9d86328" xsi:nil="true"/>
    <SubFunction xmlns="984492b4-dcc0-406b-bdb6-6c9dc9d86328" xsi:nil="true"/>
    <f9e44963020c446c9b5eef262617a23b xmlns="984492b4-dcc0-406b-bdb6-6c9dc9d863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Employment Law</TermName>
          <TermId xmlns="http://schemas.microsoft.com/office/infopath/2007/PartnerControls">8c49f696-a9dd-4412-ab00-610f17e15c8f</TermId>
        </TermInfo>
      </Terms>
    </f9e44963020c446c9b5eef262617a23b>
    <l310e80b780a42f79a2604d72b247c95 xmlns="984492b4-dcc0-406b-bdb6-6c9dc9d863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2023</TermName>
          <TermId xmlns="http://schemas.microsoft.com/office/infopath/2007/PartnerControls">7d4e4ce3-f513-4266-8081-cb187e21c421</TermId>
        </TermInfo>
      </Terms>
    </l310e80b780a42f79a2604d72b247c95>
    <Level4 xmlns="984492b4-dcc0-406b-bdb6-6c9dc9d86328" xsi:nil="true"/>
    <b6b7a3ed824d4b1cb34ab84cdca8962c xmlns="984492b4-dcc0-406b-bdb6-6c9dc9d863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CLE, Capacity Building, Presentations</TermName>
          <TermId xmlns="http://schemas.microsoft.com/office/infopath/2007/PartnerControls">c6cdcbc8-840d-45e2-add7-0ca6fbd53dde</TermId>
        </TermInfo>
      </Terms>
    </b6b7a3ed824d4b1cb34ab84cdca8962c>
    <TaxKeywordTaxHTField xmlns="3d041eb7-80fd-4008-ac2e-210b386c0e11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AAF42204D254B837A298C3A46D6B1" ma:contentTypeVersion="30" ma:contentTypeDescription="Create a new document." ma:contentTypeScope="" ma:versionID="acb4b23bf78cbc314a40fce1ee190b73">
  <xsd:schema xmlns:xsd="http://www.w3.org/2001/XMLSchema" xmlns:xs="http://www.w3.org/2001/XMLSchema" xmlns:p="http://schemas.microsoft.com/office/2006/metadata/properties" xmlns:ns2="984492b4-dcc0-406b-bdb6-6c9dc9d86328" xmlns:ns3="3d041eb7-80fd-4008-ac2e-210b386c0e11" targetNamespace="http://schemas.microsoft.com/office/2006/metadata/properties" ma:root="true" ma:fieldsID="c4d5a2a593287fd952d0f71fac71a730" ns2:_="" ns3:_="">
    <xsd:import namespace="984492b4-dcc0-406b-bdb6-6c9dc9d86328"/>
    <xsd:import namespace="3d041eb7-80fd-4008-ac2e-210b386c0e11"/>
    <xsd:element name="properties">
      <xsd:complexType>
        <xsd:sequence>
          <xsd:element name="documentManagement">
            <xsd:complexType>
              <xsd:all>
                <xsd:element ref="ns2:f9e44963020c446c9b5eef262617a23b" minOccurs="0"/>
                <xsd:element ref="ns3:TaxCatchAll" minOccurs="0"/>
                <xsd:element ref="ns2:b6b7a3ed824d4b1cb34ab84cdca8962c" minOccurs="0"/>
                <xsd:element ref="ns2:SubFunction" minOccurs="0"/>
                <xsd:element ref="ns2:Level4" minOccurs="0"/>
                <xsd:element ref="ns2:Level5" minOccurs="0"/>
                <xsd:element ref="ns2:l310e80b780a42f79a2604d72b247c95" minOccurs="0"/>
                <xsd:element ref="ns3:TaxKeywordTaxHTFiel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4492b4-dcc0-406b-bdb6-6c9dc9d86328" elementFormDefault="qualified">
    <xsd:import namespace="http://schemas.microsoft.com/office/2006/documentManagement/types"/>
    <xsd:import namespace="http://schemas.microsoft.com/office/infopath/2007/PartnerControls"/>
    <xsd:element name="f9e44963020c446c9b5eef262617a23b" ma:index="9" nillable="true" ma:taxonomy="true" ma:internalName="f9e44963020c446c9b5eef262617a23b" ma:taxonomyFieldName="Area" ma:displayName="Area" ma:readOnly="false" ma:default="" ma:fieldId="{f9e44963-020c-446c-9b5e-ef262617a23b}" ma:sspId="bbe92c9f-cbd9-40b6-b43f-917124bfc720" ma:termSetId="713abbd4-9600-49fd-a6a2-0e2e787b16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b7a3ed824d4b1cb34ab84cdca8962c" ma:index="12" nillable="true" ma:taxonomy="true" ma:internalName="b6b7a3ed824d4b1cb34ab84cdca8962c" ma:taxonomyFieldName="Function" ma:displayName="Function" ma:indexed="true" ma:readOnly="false" ma:default="" ma:fieldId="{b6b7a3ed-824d-4b1c-b34a-b84cdca8962c}" ma:sspId="bbe92c9f-cbd9-40b6-b43f-917124bfc720" ma:termSetId="fdd98cf2-3193-4263-abab-00ead8e7a34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ubFunction" ma:index="13" nillable="true" ma:displayName="SubFunction" ma:indexed="true" ma:internalName="SubFunction">
      <xsd:simpleType>
        <xsd:restriction base="dms:Text">
          <xsd:maxLength value="255"/>
        </xsd:restriction>
      </xsd:simpleType>
    </xsd:element>
    <xsd:element name="Level4" ma:index="14" nillable="true" ma:displayName="Level4" ma:format="Dropdown" ma:internalName="Level4" ma:readOnly="false">
      <xsd:simpleType>
        <xsd:union memberTypes="dms:Text">
          <xsd:simpleType>
            <xsd:restriction base="dms:Choice">
              <xsd:enumeration value="Enter Choice #1"/>
              <xsd:enumeration value="Enter Choice #2"/>
              <xsd:enumeration value="Enter Choice #3"/>
            </xsd:restriction>
          </xsd:simpleType>
        </xsd:union>
      </xsd:simpleType>
    </xsd:element>
    <xsd:element name="Level5" ma:index="15" nillable="true" ma:displayName="Level5" ma:indexed="true" ma:internalName="Level5">
      <xsd:simpleType>
        <xsd:restriction base="dms:Text">
          <xsd:maxLength value="255"/>
        </xsd:restriction>
      </xsd:simpleType>
    </xsd:element>
    <xsd:element name="l310e80b780a42f79a2604d72b247c95" ma:index="17" ma:taxonomy="true" ma:internalName="l310e80b780a42f79a2604d72b247c95" ma:taxonomyFieldName="Year" ma:displayName="Year" ma:default="1128;#2023|7d4e4ce3-f513-4266-8081-cb187e21c421" ma:fieldId="{5310e80b-780a-42f7-9a26-04d72b247c95}" ma:sspId="bbe92c9f-cbd9-40b6-b43f-917124bfc720" ma:termSetId="def5e11d-68be-4609-91c3-261f69bba36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bbe92c9f-cbd9-40b6-b43f-917124bfc7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3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41eb7-80fd-4008-ac2e-210b386c0e1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c05da14-1a8a-4e63-a072-57f16b81ed05}" ma:internalName="TaxCatchAll" ma:showField="CatchAllData" ma:web="3d041eb7-80fd-4008-ac2e-210b386c0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Tags" ma:fieldId="{23f27201-bee3-471e-b2e7-b64fd8b7ca38}" ma:taxonomyMulti="true" ma:sspId="bbe92c9f-cbd9-40b6-b43f-917124bfc72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18400C-4D4B-4503-9299-7F2E0E09406F}">
  <ds:schemaRefs>
    <ds:schemaRef ds:uri="http://schemas.microsoft.com/office/2006/metadata/properties"/>
    <ds:schemaRef ds:uri="d7129470-abcc-45c7-acaf-b7ad72365111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5aaa0afc-ce9d-4f73-8549-310272741f6c"/>
    <ds:schemaRef ds:uri="http://www.w3.org/XML/1998/namespace"/>
    <ds:schemaRef ds:uri="http://purl.org/dc/elements/1.1/"/>
    <ds:schemaRef ds:uri="3d041eb7-80fd-4008-ac2e-210b386c0e11"/>
    <ds:schemaRef ds:uri="984492b4-dcc0-406b-bdb6-6c9dc9d86328"/>
  </ds:schemaRefs>
</ds:datastoreItem>
</file>

<file path=customXml/itemProps2.xml><?xml version="1.0" encoding="utf-8"?>
<ds:datastoreItem xmlns:ds="http://schemas.openxmlformats.org/officeDocument/2006/customXml" ds:itemID="{B0944051-DFDB-41BF-8E6A-B787263D1C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F9CDD2-B3D1-47EA-A5C1-F834EB5D15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4492b4-dcc0-406b-bdb6-6c9dc9d86328"/>
    <ds:schemaRef ds:uri="3d041eb7-80fd-4008-ac2e-210b386c0e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11011</TotalTime>
  <Words>1010</Words>
  <Application>Microsoft Macintosh PowerPoint</Application>
  <PresentationFormat>Widescreen</PresentationFormat>
  <Paragraphs>154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Avenir Book</vt:lpstr>
      <vt:lpstr>Calibri</vt:lpstr>
      <vt:lpstr>Calibri Light</vt:lpstr>
      <vt:lpstr>Helvetica</vt:lpstr>
      <vt:lpstr>Office Theme</vt:lpstr>
      <vt:lpstr>University of Melbourne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to do if your client is underpaid </vt:lpstr>
      <vt:lpstr>What to do if your client is underpaid </vt:lpstr>
      <vt:lpstr>PowerPoint Presentation</vt:lpstr>
      <vt:lpstr>PowerPoint Presentation</vt:lpstr>
      <vt:lpstr>What to do if your client is underpaid </vt:lpstr>
      <vt:lpstr>What to do if your client is underpaid </vt:lpstr>
      <vt:lpstr>What to do if your client is underpaid </vt:lpstr>
      <vt:lpstr>What to do if your client is underpaid </vt:lpstr>
      <vt:lpstr>PowerPoint Presentation</vt:lpstr>
      <vt:lpstr>Where to get free confidential legal advice  on employment issues</vt:lpstr>
      <vt:lpstr>Before You Go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144</cp:revision>
  <dcterms:created xsi:type="dcterms:W3CDTF">2020-05-26T00:43:34Z</dcterms:created>
  <dcterms:modified xsi:type="dcterms:W3CDTF">2023-10-10T23:22:42Z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0x0101004AEAAF42204D254B837A298C3A46D6B1</vt:lpwstr>
  </property>
  <property fmtid="{D5CDD505-2E9C-101B-9397-08002B2CF9AE}" pid="3" name="MediaServiceImageTags">
    <vt:lpwstr/>
  </property>
  <property fmtid="{D5CDD505-2E9C-101B-9397-08002B2CF9AE}" pid="4" name="TaxKeyword">
    <vt:lpwstr/>
  </property>
  <property fmtid="{D5CDD505-2E9C-101B-9397-08002B2CF9AE}" pid="5" name="Function">
    <vt:lpwstr>380</vt:lpwstr>
  </property>
  <property fmtid="{D5CDD505-2E9C-101B-9397-08002B2CF9AE}" pid="6" name="Area">
    <vt:lpwstr>31</vt:lpwstr>
  </property>
  <property fmtid="{D5CDD505-2E9C-101B-9397-08002B2CF9AE}" pid="7" name="Year">
    <vt:lpwstr>1128;#2023|7d4e4ce3-f513-4266-8081-cb187e21c421</vt:lpwstr>
  </property>
</Properties>
</file>