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59" r:id="rId7"/>
    <p:sldId id="263" r:id="rId8"/>
    <p:sldId id="317" r:id="rId9"/>
    <p:sldId id="318" r:id="rId10"/>
    <p:sldId id="277" r:id="rId11"/>
    <p:sldId id="315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61" r:id="rId20"/>
    <p:sldId id="294" r:id="rId21"/>
    <p:sldId id="326" r:id="rId22"/>
    <p:sldId id="327" r:id="rId23"/>
    <p:sldId id="328" r:id="rId24"/>
    <p:sldId id="329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BCA"/>
          </a:solidFill>
        </a:fill>
      </a:tcStyle>
    </a:wholeTbl>
    <a:band2H>
      <a:tcTxStyle/>
      <a:tcStyle>
        <a:tcBdr/>
        <a:fill>
          <a:solidFill>
            <a:srgbClr val="FFEE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3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3"/>
    <p:restoredTop sz="71904" autoAdjust="0"/>
  </p:normalViewPr>
  <p:slideViewPr>
    <p:cSldViewPr snapToGrid="0" snapToObjects="1">
      <p:cViewPr varScale="1">
        <p:scale>
          <a:sx n="92" d="100"/>
          <a:sy n="92" d="100"/>
        </p:scale>
        <p:origin x="116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7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6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1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9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Font typeface="+mj-lt"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rlc.org.au" TargetMode="External"/><Relationship Id="rId2" Type="http://schemas.openxmlformats.org/officeDocument/2006/relationships/hyperlink" Target="http://rlc.org.au/training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tangle 1"/>
          <p:cNvSpPr/>
          <p:nvPr/>
        </p:nvSpPr>
        <p:spPr>
          <a:xfrm>
            <a:off x="-12001" y="5173579"/>
            <a:ext cx="12204001" cy="16844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5380968"/>
            <a:ext cx="4481845" cy="12696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1815134"/>
            <a:ext cx="11338371" cy="2147266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pli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7"/>
          <p:cNvSpPr/>
          <p:nvPr/>
        </p:nvSpPr>
        <p:spPr>
          <a:xfrm>
            <a:off x="-11939072" y="512617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Oval 6"/>
          <p:cNvSpPr/>
          <p:nvPr/>
        </p:nvSpPr>
        <p:spPr>
          <a:xfrm>
            <a:off x="-14320773" y="328179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6584" y="1791565"/>
            <a:ext cx="3643744" cy="4448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3A3A3A"/>
                </a:solidFill>
              </a:defRPr>
            </a:lvl1pPr>
            <a:lvl2pPr marL="431999" indent="-431999">
              <a:defRPr sz="4000">
                <a:solidFill>
                  <a:srgbClr val="3A3A3A"/>
                </a:solidFill>
              </a:defRPr>
            </a:lvl2pPr>
            <a:lvl3pPr marL="647999" indent="-431999">
              <a:defRPr sz="4000">
                <a:solidFill>
                  <a:srgbClr val="3A3A3A"/>
                </a:solidFill>
              </a:defRPr>
            </a:lvl3pPr>
            <a:lvl4pPr>
              <a:defRPr sz="4000">
                <a:solidFill>
                  <a:srgbClr val="3A3A3A"/>
                </a:solidFill>
              </a:defRPr>
            </a:lvl4pPr>
            <a:lvl5pPr>
              <a:defRPr sz="40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316356" y="631034"/>
            <a:ext cx="11408410" cy="97609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itle 1"/>
          <p:cNvSpPr txBox="1"/>
          <p:nvPr/>
        </p:nvSpPr>
        <p:spPr>
          <a:xfrm>
            <a:off x="734291" y="657725"/>
            <a:ext cx="5721926" cy="48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937512" y="3655550"/>
            <a:ext cx="4469583" cy="59560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090862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247064"/>
            <a:ext cx="4476908" cy="10842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2712" y="5673264"/>
            <a:ext cx="11934826" cy="754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sz="2400" b="1"/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1"/>
          <p:cNvSpPr txBox="1"/>
          <p:nvPr/>
        </p:nvSpPr>
        <p:spPr>
          <a:xfrm>
            <a:off x="734291" y="657725"/>
            <a:ext cx="5721926" cy="5582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937512" y="4136812"/>
            <a:ext cx="4469583" cy="59560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572126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728326"/>
            <a:ext cx="4476908" cy="10789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val 20"/>
          <p:cNvSpPr/>
          <p:nvPr/>
        </p:nvSpPr>
        <p:spPr>
          <a:xfrm>
            <a:off x="483847" y="-2200488"/>
            <a:ext cx="11258975" cy="11258976"/>
          </a:xfrm>
          <a:prstGeom prst="ellipse">
            <a:avLst/>
          </a:prstGeom>
          <a:solidFill>
            <a:srgbClr val="229CD0">
              <a:alpha val="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712" y="3443347"/>
            <a:ext cx="11934826" cy="754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1pPr>
            <a:lvl2pPr marL="388799" indent="-388799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2pPr>
            <a:lvl3pPr marL="604800" indent="-388800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3pPr>
            <a:lvl4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4pPr>
            <a:lvl5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Box 2"/>
          <p:cNvSpPr txBox="1"/>
          <p:nvPr/>
        </p:nvSpPr>
        <p:spPr>
          <a:xfrm>
            <a:off x="0" y="2759243"/>
            <a:ext cx="12192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Resources for this workshop: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l 6"/>
          <p:cNvSpPr/>
          <p:nvPr/>
        </p:nvSpPr>
        <p:spPr>
          <a:xfrm>
            <a:off x="6498190" y="-185471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82915" y="3587806"/>
            <a:ext cx="1824361" cy="186802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TextBox 3"/>
          <p:cNvSpPr txBox="1"/>
          <p:nvPr/>
        </p:nvSpPr>
        <p:spPr>
          <a:xfrm>
            <a:off x="935300" y="2005261"/>
            <a:ext cx="1029600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+mn-lt"/>
                <a:ea typeface="+mn-ea"/>
                <a:cs typeface="+mn-cs"/>
                <a:sym typeface="Helvetica"/>
              </a:defRPr>
            </a:pPr>
            <a:r>
              <a:t>Your feedback </a:t>
            </a:r>
            <a:r>
              <a:rPr b="0"/>
              <a:t>helps us improve our training.</a:t>
            </a:r>
          </a:p>
          <a:p>
            <a:pPr algn="ctr">
              <a:defRPr sz="3600">
                <a:latin typeface="+mn-lt"/>
                <a:ea typeface="+mn-ea"/>
                <a:cs typeface="+mn-cs"/>
                <a:sym typeface="Helvetica"/>
              </a:defRPr>
            </a:pPr>
            <a:r>
              <a:t>Please stay with us for another 60 seconds…</a:t>
            </a:r>
          </a:p>
        </p:txBody>
      </p:sp>
      <p:sp>
        <p:nvSpPr>
          <p:cNvPr id="188" name="TextBox 16"/>
          <p:cNvSpPr txBox="1"/>
          <p:nvPr/>
        </p:nvSpPr>
        <p:spPr>
          <a:xfrm>
            <a:off x="5121204" y="3587805"/>
            <a:ext cx="5248962" cy="186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2700" b="1">
                <a:latin typeface="+mn-lt"/>
                <a:ea typeface="+mn-ea"/>
                <a:cs typeface="+mn-cs"/>
                <a:sym typeface="Helvetica"/>
              </a:defRPr>
            </a:pPr>
            <a:r>
              <a:t>Training: </a:t>
            </a: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2"/>
              </a:rPr>
              <a:t>rlc.org.au/training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t>Enquiries: Nick Manning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education@rlc.org.au</a:t>
            </a:r>
          </a:p>
        </p:txBody>
      </p:sp>
      <p:sp>
        <p:nvSpPr>
          <p:cNvPr id="189" name="TextBox 17"/>
          <p:cNvSpPr txBox="1"/>
          <p:nvPr/>
        </p:nvSpPr>
        <p:spPr>
          <a:xfrm>
            <a:off x="935300" y="5838045"/>
            <a:ext cx="102960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This workshop is a guide to the law in NSW, Australia. It is not a substitute for legal advice. If you have a legal problem, seek legal advice from a legal centre or Legal Aid. 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211" name="TextBox 1"/>
          <p:cNvSpPr txBox="1"/>
          <p:nvPr/>
        </p:nvSpPr>
        <p:spPr>
          <a:xfrm>
            <a:off x="886021" y="2926076"/>
            <a:ext cx="391451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Thank you</a:t>
            </a:r>
          </a:p>
        </p:txBody>
      </p:sp>
      <p:sp>
        <p:nvSpPr>
          <p:cNvPr id="212" name="Oval 12"/>
          <p:cNvSpPr/>
          <p:nvPr/>
        </p:nvSpPr>
        <p:spPr>
          <a:xfrm>
            <a:off x="46032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Oval 13"/>
          <p:cNvSpPr/>
          <p:nvPr/>
        </p:nvSpPr>
        <p:spPr>
          <a:xfrm>
            <a:off x="6340349" y="-177802"/>
            <a:ext cx="16478251" cy="164782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Picture 14" descr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4" y="5403158"/>
            <a:ext cx="4122835" cy="116794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FFFFFF"/>
                </a:solidFill>
              </a:defRPr>
            </a:lvl1pPr>
            <a:lvl2pPr marL="388799" indent="-388799">
              <a:lnSpc>
                <a:spcPct val="150000"/>
              </a:lnSpc>
              <a:defRPr sz="3600">
                <a:solidFill>
                  <a:srgbClr val="FFFFFF"/>
                </a:solidFill>
              </a:defRPr>
            </a:lvl2pPr>
            <a:lvl3pPr marL="604800" indent="-388800">
              <a:lnSpc>
                <a:spcPct val="150000"/>
              </a:lnSpc>
              <a:defRPr sz="3600">
                <a:solidFill>
                  <a:srgbClr val="FFFFFF"/>
                </a:solidFill>
              </a:defRPr>
            </a:lvl3pPr>
            <a:lvl4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4pPr>
            <a:lvl5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Oval 4"/>
          <p:cNvSpPr/>
          <p:nvPr/>
        </p:nvSpPr>
        <p:spPr>
          <a:xfrm>
            <a:off x="6020560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Oval 6"/>
          <p:cNvSpPr/>
          <p:nvPr/>
        </p:nvSpPr>
        <p:spPr>
          <a:xfrm>
            <a:off x="77576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576469" y="395066"/>
            <a:ext cx="10888183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6468" y="1532414"/>
            <a:ext cx="5139889" cy="4376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800"/>
            </a:lvl1pPr>
            <a:lvl2pPr marL="251999" indent="-251999">
              <a:spcBef>
                <a:spcPts val="1000"/>
              </a:spcBef>
              <a:defRPr sz="2800"/>
            </a:lvl2pPr>
            <a:lvl3pPr marL="467999" indent="-251999"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2" spcCol="359999">
            <a:normAutofit/>
          </a:bodyPr>
          <a:lstStyle>
            <a:lvl1pPr marL="342900" indent="-342900">
              <a:buSzPct val="100000"/>
              <a:buFont typeface="Arial"/>
              <a:buChar char="•"/>
              <a:defRPr sz="2800"/>
            </a:lvl1pPr>
            <a:lvl2pPr marL="302399" indent="-302399">
              <a:buFont typeface="Arial"/>
              <a:defRPr sz="2800"/>
            </a:lvl2pPr>
            <a:lvl3pPr marL="518399" indent="-302399">
              <a:buFont typeface="Arial"/>
              <a:defRPr sz="2800"/>
            </a:lvl3pPr>
            <a:lvl4pPr>
              <a:buFont typeface="Arial"/>
              <a:defRPr sz="2800"/>
            </a:lvl4pPr>
            <a:lvl5pPr>
              <a:buFont typeface="Arial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3" spcCol="179999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icture Placeholder 74"/>
          <p:cNvSpPr>
            <a:spLocks noGrp="1"/>
          </p:cNvSpPr>
          <p:nvPr>
            <p:ph type="pic" idx="13"/>
          </p:nvPr>
        </p:nvSpPr>
        <p:spPr>
          <a:xfrm>
            <a:off x="1" y="1"/>
            <a:ext cx="12204001" cy="685799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5910258" cy="686950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3pPr>
            <a:lvl4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4pPr>
            <a:lvl5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icture Placeholder 74"/>
          <p:cNvSpPr>
            <a:spLocks noGrp="1"/>
          </p:cNvSpPr>
          <p:nvPr>
            <p:ph type="pic" idx="13"/>
          </p:nvPr>
        </p:nvSpPr>
        <p:spPr>
          <a:xfrm>
            <a:off x="1" y="1"/>
            <a:ext cx="6538649" cy="685799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84" name="Body Level One…"/>
          <p:cNvSpPr txBox="1">
            <a:spLocks noGrp="1"/>
          </p:cNvSpPr>
          <p:nvPr>
            <p:ph type="body" idx="1"/>
          </p:nvPr>
        </p:nvSpPr>
        <p:spPr>
          <a:xfrm>
            <a:off x="5110131" y="-1564617"/>
            <a:ext cx="10290290" cy="10287762"/>
          </a:xfrm>
          <a:prstGeom prst="rect">
            <a:avLst/>
          </a:prstGeom>
          <a:solidFill>
            <a:srgbClr val="229CD0"/>
          </a:solidFill>
        </p:spPr>
        <p:txBody>
          <a:bodyPr lIns="719999" tIns="719999" rIns="719999" bIns="719999" anchor="ctr">
            <a:normAutofit/>
          </a:bodyPr>
          <a:lstStyle>
            <a:lvl1pPr algn="ctr">
              <a:spcBef>
                <a:spcPts val="1200"/>
              </a:spcBef>
              <a:defRPr sz="3800" b="1">
                <a:solidFill>
                  <a:srgbClr val="FFFFFF"/>
                </a:solidFill>
              </a:defRPr>
            </a:lvl1pPr>
            <a:lvl2pPr marL="0" indent="0" algn="ctr">
              <a:spcBef>
                <a:spcPts val="1200"/>
              </a:spcBef>
              <a:buSzTx/>
              <a:buNone/>
              <a:defRPr sz="3800" b="1">
                <a:solidFill>
                  <a:srgbClr val="FFFFFF"/>
                </a:solidFill>
              </a:defRPr>
            </a:lvl2pPr>
            <a:lvl3pPr marL="0" indent="0" algn="ctr">
              <a:spcBef>
                <a:spcPts val="1200"/>
              </a:spcBef>
              <a:buSzTx/>
              <a:buNone/>
              <a:defRPr sz="3800" b="1">
                <a:solidFill>
                  <a:srgbClr val="FFFFFF"/>
                </a:solidFill>
              </a:defRPr>
            </a:lvl3pPr>
            <a:lvl4pPr algn="ctr">
              <a:spcBef>
                <a:spcPts val="1200"/>
              </a:spcBef>
              <a:defRPr sz="3800" b="1">
                <a:solidFill>
                  <a:srgbClr val="FFFFFF"/>
                </a:solidFill>
              </a:defRPr>
            </a:lvl4pPr>
            <a:lvl5pPr algn="ctr">
              <a:spcBef>
                <a:spcPts val="1200"/>
              </a:spcBef>
              <a:defRPr sz="3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929159" y="433468"/>
            <a:ext cx="4829372" cy="5739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433470"/>
            <a:ext cx="4829371" cy="278970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65647" y="433468"/>
            <a:ext cx="2292883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56457" y="433468"/>
            <a:ext cx="2302073" cy="1331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456457" y="1953366"/>
            <a:ext cx="2302073" cy="127350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2"/>
          <p:cNvSpPr/>
          <p:nvPr/>
        </p:nvSpPr>
        <p:spPr>
          <a:xfrm>
            <a:off x="10839546" y="101089"/>
            <a:ext cx="1245239" cy="1364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Picture Placeholder 8"/>
          <p:cNvSpPr>
            <a:spLocks noGrp="1"/>
          </p:cNvSpPr>
          <p:nvPr>
            <p:ph type="pic" idx="13"/>
          </p:nvPr>
        </p:nvSpPr>
        <p:spPr>
          <a:xfrm>
            <a:off x="433470" y="433470"/>
            <a:ext cx="11325063" cy="59910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13783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  <a:lvl2pPr marL="0" indent="0">
              <a:buSzTx/>
              <a:buNone/>
              <a:defRPr b="1">
                <a:solidFill>
                  <a:srgbClr val="FFFFFF"/>
                </a:solidFill>
              </a:defRPr>
            </a:lvl2pPr>
            <a:lvl3pPr marL="0" indent="0">
              <a:buSzTx/>
              <a:buNone/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140"/>
          <p:cNvSpPr>
            <a:spLocks noGrp="1"/>
          </p:cNvSpPr>
          <p:nvPr>
            <p:ph type="body" sz="quarter" idx="14"/>
          </p:nvPr>
        </p:nvSpPr>
        <p:spPr>
          <a:xfrm>
            <a:off x="6945655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Rectangle 8"/>
          <p:cNvSpPr/>
          <p:nvPr/>
        </p:nvSpPr>
        <p:spPr>
          <a:xfrm>
            <a:off x="-1" y="5510784"/>
            <a:ext cx="12204001" cy="1347217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1459861"/>
            <a:ext cx="9620620" cy="3747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buSzPct val="100000"/>
              <a:buAutoNum type="arabicPeriod"/>
              <a:defRPr sz="3600">
                <a:solidFill>
                  <a:srgbClr val="3A3A3A"/>
                </a:solidFill>
              </a:defRPr>
            </a:lvl1pPr>
            <a:lvl2pPr marL="388799" indent="-388799">
              <a:defRPr sz="3600">
                <a:solidFill>
                  <a:srgbClr val="3A3A3A"/>
                </a:solidFill>
              </a:defRPr>
            </a:lvl2pPr>
            <a:lvl3pPr marL="604800" indent="-388800">
              <a:defRPr sz="3600">
                <a:solidFill>
                  <a:srgbClr val="3A3A3A"/>
                </a:solidFill>
              </a:defRPr>
            </a:lvl3pPr>
            <a:lvl4pPr>
              <a:defRPr sz="3600">
                <a:solidFill>
                  <a:srgbClr val="3A3A3A"/>
                </a:solidFill>
              </a:defRPr>
            </a:lvl4pPr>
            <a:lvl5pPr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19199" y="5746750"/>
            <a:ext cx="9717090" cy="8747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2292533"/>
            <a:ext cx="8999538" cy="2406467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062" y="2292533"/>
            <a:ext cx="5443539" cy="2272931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Picture Placeholder 141"/>
          <p:cNvSpPr>
            <a:spLocks noGrp="1"/>
          </p:cNvSpPr>
          <p:nvPr>
            <p:ph type="pic" sz="half" idx="13"/>
          </p:nvPr>
        </p:nvSpPr>
        <p:spPr>
          <a:xfrm>
            <a:off x="6573315" y="1118612"/>
            <a:ext cx="4620773" cy="46207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1pPr>
            <a:lvl2pPr marL="457200" indent="-45720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2pPr>
            <a:lvl3pPr marL="703680" indent="-48768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3pPr>
            <a:lvl4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4pPr>
            <a:lvl5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Oval 8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Oval 9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6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706582" y="1482435"/>
            <a:ext cx="10627957" cy="48352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1pPr>
            <a:lvl2pPr marL="0" indent="-342900">
              <a:spcBef>
                <a:spcPts val="1200"/>
              </a:spcBef>
              <a:defRPr sz="3600">
                <a:solidFill>
                  <a:srgbClr val="3A3A3A"/>
                </a:solidFill>
              </a:defRPr>
            </a:lvl2pPr>
            <a:lvl3pPr marL="472499" indent="-364499">
              <a:spcBef>
                <a:spcPts val="1200"/>
              </a:spcBef>
              <a:defRPr sz="3600">
                <a:solidFill>
                  <a:srgbClr val="3A3A3A"/>
                </a:solidFill>
              </a:defRPr>
            </a:lvl3pPr>
            <a:lvl4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4pPr>
            <a:lvl5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706582" y="445866"/>
            <a:ext cx="10627957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6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858983" y="1333225"/>
            <a:ext cx="10293926" cy="50398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200" i="1">
                <a:solidFill>
                  <a:srgbClr val="989898"/>
                </a:solidFill>
              </a:defRPr>
            </a:lvl1pPr>
            <a:lvl2pPr marL="287999" indent="-287999">
              <a:spcBef>
                <a:spcPts val="1200"/>
              </a:spcBef>
              <a:defRPr sz="3200" i="1">
                <a:solidFill>
                  <a:srgbClr val="989898"/>
                </a:solidFill>
              </a:defRPr>
            </a:lvl2pPr>
            <a:lvl3pPr marL="503999" indent="-287999">
              <a:spcBef>
                <a:spcPts val="1200"/>
              </a:spcBef>
              <a:defRPr sz="3200" i="1">
                <a:solidFill>
                  <a:srgbClr val="989898"/>
                </a:solidFill>
              </a:defRPr>
            </a:lvl3pPr>
            <a:lvl4pPr>
              <a:spcBef>
                <a:spcPts val="1200"/>
              </a:spcBef>
              <a:defRPr sz="3200" i="1">
                <a:solidFill>
                  <a:srgbClr val="989898"/>
                </a:solidFill>
              </a:defRPr>
            </a:lvl4pPr>
            <a:lvl5pPr>
              <a:spcBef>
                <a:spcPts val="1200"/>
              </a:spcBef>
              <a:defRPr sz="3200" i="1">
                <a:solidFill>
                  <a:srgbClr val="98989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58983" y="445866"/>
            <a:ext cx="10293926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6"/>
          <p:cNvSpPr/>
          <p:nvPr/>
        </p:nvSpPr>
        <p:spPr>
          <a:xfrm>
            <a:off x="-13115471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Oval 7"/>
          <p:cNvSpPr/>
          <p:nvPr/>
        </p:nvSpPr>
        <p:spPr>
          <a:xfrm>
            <a:off x="-11124376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706582" y="955964"/>
            <a:ext cx="10627957" cy="493473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4"/>
          <p:cNvSpPr/>
          <p:nvPr/>
        </p:nvSpPr>
        <p:spPr>
          <a:xfrm>
            <a:off x="-16320" y="-2723323"/>
            <a:ext cx="12304646" cy="12304646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val 1"/>
          <p:cNvSpPr/>
          <p:nvPr/>
        </p:nvSpPr>
        <p:spPr>
          <a:xfrm>
            <a:off x="1173585" y="-1510749"/>
            <a:ext cx="9879498" cy="987949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ubtitle 139"/>
          <p:cNvSpPr txBox="1"/>
          <p:nvPr/>
        </p:nvSpPr>
        <p:spPr>
          <a:xfrm>
            <a:off x="432814" y="2513499"/>
            <a:ext cx="11338371" cy="18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Acknowledgement</a:t>
            </a:r>
          </a:p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Of Country 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1pPr>
      <a:lvl2pPr marL="215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2pPr>
      <a:lvl3pPr marL="431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ants.org.a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evic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ubtitle 3"/>
          <p:cNvSpPr txBox="1">
            <a:spLocks noGrp="1"/>
          </p:cNvSpPr>
          <p:nvPr>
            <p:ph type="subTitle" sz="half" idx="1"/>
          </p:nvPr>
        </p:nvSpPr>
        <p:spPr>
          <a:xfrm>
            <a:off x="500062" y="734291"/>
            <a:ext cx="11338371" cy="394854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13231">
              <a:defRPr sz="4212"/>
            </a:pPr>
            <a:r>
              <a:rPr lang="en-AU" sz="4000" dirty="0">
                <a:latin typeface="+mj-lt"/>
              </a:rPr>
              <a:t>Repairs in NSW public housing </a:t>
            </a:r>
          </a:p>
          <a:p>
            <a:pPr algn="ctr" defTabSz="713231">
              <a:defRPr sz="4212"/>
            </a:pPr>
            <a:r>
              <a:rPr lang="en-AU" sz="4000" dirty="0">
                <a:latin typeface="+mj-lt"/>
              </a:rPr>
              <a:t>&amp; private rentals</a:t>
            </a:r>
            <a:br>
              <a:rPr lang="en-AU" sz="4000" dirty="0">
                <a:latin typeface="+mj-lt"/>
              </a:rPr>
            </a:br>
            <a:br>
              <a:rPr lang="en-AU" sz="4000" dirty="0">
                <a:latin typeface="+mj-lt"/>
              </a:rPr>
            </a:br>
            <a:r>
              <a:rPr lang="en-AU" sz="2400" b="0" dirty="0">
                <a:latin typeface="+mj-lt"/>
              </a:rPr>
              <a:t>Alison Mackey </a:t>
            </a:r>
            <a:br>
              <a:rPr lang="en-AU" sz="3200" b="0" dirty="0">
                <a:latin typeface="+mj-lt"/>
              </a:rPr>
            </a:br>
            <a:r>
              <a:rPr lang="en-US" sz="2400" b="0" dirty="0"/>
              <a:t>Solicitor, Inner Sydney Tenants Advice &amp; Advocacy Service, RLC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>
                <a:latin typeface="+mj-lt"/>
              </a:rPr>
              <a:t>NCAT: Who do you apply against?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Private tenants: the ‘respondent’ is your landlord (not your Real Estate Agent). Check your Residential Tenancy Agreement for their details. </a:t>
            </a:r>
          </a:p>
          <a:p>
            <a:pPr marL="457200" indent="-457200">
              <a:buFont typeface="Wingdings" charset="2"/>
              <a:buChar char="§"/>
            </a:pPr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DCJ Housing tenants: the ‘respondent’ is the NSW Land and Housing Corporation. It is usually best to address your NCAT application to the local DCJ Housing team. </a:t>
            </a:r>
            <a:br>
              <a:rPr lang="en-US" sz="2800"/>
            </a:br>
            <a:br>
              <a:rPr lang="en-US" sz="2800"/>
            </a:br>
            <a:r>
              <a:rPr lang="en-US" sz="2800" err="1"/>
              <a:t>eg.</a:t>
            </a:r>
            <a:r>
              <a:rPr lang="en-US" sz="2800"/>
              <a:t> </a:t>
            </a:r>
            <a:r>
              <a:rPr lang="en-US" sz="2800" i="1"/>
              <a:t>NSW Land and Housing c/- DCJ T101 232 Pitt St Waterloo 2017</a:t>
            </a:r>
          </a:p>
          <a:p>
            <a:pPr lvl="0"/>
            <a:endParaRPr lang="en-AU" sz="2800" b="1"/>
          </a:p>
        </p:txBody>
      </p:sp>
    </p:spTree>
    <p:extLst>
      <p:ext uri="{BB962C8B-B14F-4D97-AF65-F5344CB8AC3E}">
        <p14:creationId xmlns:p14="http://schemas.microsoft.com/office/powerpoint/2010/main" val="19804947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pPr algn="l"/>
            <a:r>
              <a:rPr lang="en-US" sz="4000">
                <a:latin typeface="+mj-lt"/>
              </a:rPr>
              <a:t>NCAT: Orders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282" y="322240"/>
            <a:ext cx="5702300" cy="18161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6109"/>
              </p:ext>
            </p:extLst>
          </p:nvPr>
        </p:nvGraphicFramePr>
        <p:xfrm>
          <a:off x="3170642" y="2315494"/>
          <a:ext cx="7680319" cy="4106851"/>
        </p:xfrm>
        <a:graphic>
          <a:graphicData uri="http://schemas.openxmlformats.org/drawingml/2006/table">
            <a:tbl>
              <a:tblPr/>
              <a:tblGrid>
                <a:gridCol w="155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Section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Orders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Time limit for applying to the NCAT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65(1)(a)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An order that the landlord carry out repairs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0" u="none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Three months </a:t>
                      </a: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or no limit if the breach continues.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75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44(1)(b)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An order that the rent payable is too high (excessive) due to the reduction or withdrawal of any goods, services or facilities supplied with the residential premises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Must be brought to the tribunal </a:t>
                      </a:r>
                      <a:r>
                        <a:rPr lang="en-US" sz="1600" b="1" u="sng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during the tenancy</a:t>
                      </a: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. You cannot lodge an excessive rent claim once the tenancy has ended.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4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72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187(1)(d)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An order for compensation for economic loss or loss of quiet enjoyment of the premises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Note: Maximum claim is $15,000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Within </a:t>
                      </a:r>
                      <a:r>
                        <a:rPr lang="en-US" sz="1600" b="1" u="sng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three months </a:t>
                      </a:r>
                      <a:r>
                        <a:rPr lang="en-US" sz="1600">
                          <a:effectLst/>
                          <a:latin typeface="Times" charset="0"/>
                          <a:ea typeface="ＭＳ 明朝" charset="-128"/>
                          <a:cs typeface="Times" charset="0"/>
                        </a:rPr>
                        <a:t>of becoming aware of the breach.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6068" marR="66068" marT="0" marB="0" anchor="ctr">
                    <a:lnL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6938" y="6445610"/>
            <a:ext cx="323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From NCAT Tenancy 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26490987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pPr algn="l"/>
            <a:r>
              <a:rPr lang="en-US" sz="4000">
                <a:latin typeface="+mj-lt"/>
              </a:rPr>
              <a:t>Online application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b="1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5C2D8067-464A-C743-8599-502BFA14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461" y="2053032"/>
            <a:ext cx="8042275" cy="124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088E0F-CA51-5A49-8348-7D78D90C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461" y="3904709"/>
            <a:ext cx="8042275" cy="20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543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pPr algn="l"/>
            <a:r>
              <a:rPr lang="en-US" sz="4000">
                <a:latin typeface="+mj-lt"/>
              </a:rPr>
              <a:t>Online application (cont.)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b="1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D8F5931-8A39-D447-9D6A-A05D1B826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53" y="1748940"/>
            <a:ext cx="7385128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922957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/>
            </a:lvl1pPr>
          </a:lstStyle>
          <a:p>
            <a:pPr algn="l"/>
            <a:r>
              <a:rPr lang="en-US" sz="4000">
                <a:latin typeface="+mj-lt"/>
              </a:rPr>
              <a:t>Conciliation </a:t>
            </a:r>
            <a:br>
              <a:rPr lang="en-US" sz="4000">
                <a:latin typeface="+mj-lt"/>
              </a:rPr>
            </a:br>
            <a:r>
              <a:rPr lang="en-US" sz="4000">
                <a:latin typeface="+mj-lt"/>
              </a:rPr>
              <a:t>&amp; hearing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50" y="322240"/>
            <a:ext cx="5702300" cy="18161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4133" y="2138340"/>
            <a:ext cx="8138487" cy="3628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7200" marR="0" indent="-45720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703680" marR="0" indent="-48768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A3A3A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0303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0303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0303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30303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>
              <a:lnSpc>
                <a:spcPct val="125000"/>
              </a:lnSpc>
              <a:defRPr/>
            </a:pPr>
            <a:endParaRPr lang="en-AU" altLang="ja-JP" sz="2800" b="1">
              <a:cs typeface="Avenir" charset="0"/>
              <a:sym typeface="Avenir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038" y="6041736"/>
            <a:ext cx="2115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Image: </a:t>
            </a:r>
            <a:r>
              <a:rPr lang="en-US" sz="1400" i="1" err="1"/>
              <a:t>LawAccess</a:t>
            </a:r>
            <a:r>
              <a:rPr lang="en-US" sz="1400" i="1"/>
              <a:t> NSW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30" y="2791039"/>
            <a:ext cx="4876800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133" y="2722471"/>
            <a:ext cx="2667000" cy="350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5214" y="6227671"/>
            <a:ext cx="124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Image: NCAT</a:t>
            </a:r>
          </a:p>
        </p:txBody>
      </p:sp>
    </p:spTree>
    <p:extLst>
      <p:ext uri="{BB962C8B-B14F-4D97-AF65-F5344CB8AC3E}">
        <p14:creationId xmlns:p14="http://schemas.microsoft.com/office/powerpoint/2010/main" val="28180277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>
                <a:latin typeface="+mj-lt"/>
              </a:rPr>
              <a:t>Evidence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276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93750" lvl="1" indent="-457200" algn="just">
              <a:lnSpc>
                <a:spcPct val="125000"/>
              </a:lnSpc>
              <a:buFont typeface="Wingdings" charset="2"/>
              <a:buChar char="§"/>
              <a:defRPr/>
            </a:pPr>
            <a:r>
              <a:rPr lang="en-AU" altLang="ja-JP" sz="2800">
                <a:cs typeface="Avenir" charset="0"/>
                <a:sym typeface="Avenir Roman" charset="0"/>
              </a:rPr>
              <a:t>Photos</a:t>
            </a:r>
          </a:p>
          <a:p>
            <a:pPr marL="793750" lvl="1" indent="-457200" algn="just">
              <a:lnSpc>
                <a:spcPct val="125000"/>
              </a:lnSpc>
              <a:buFont typeface="Wingdings" charset="2"/>
              <a:buChar char="§"/>
              <a:defRPr/>
            </a:pPr>
            <a:r>
              <a:rPr lang="en-AU" altLang="ja-JP" sz="2800">
                <a:cs typeface="Avenir" charset="0"/>
                <a:sym typeface="Avenir Roman" charset="0"/>
              </a:rPr>
              <a:t>Emails</a:t>
            </a:r>
          </a:p>
          <a:p>
            <a:pPr marL="793750" lvl="1" indent="-457200" algn="just">
              <a:lnSpc>
                <a:spcPct val="125000"/>
              </a:lnSpc>
              <a:buFont typeface="Wingdings" charset="2"/>
              <a:buChar char="§"/>
              <a:defRPr/>
            </a:pPr>
            <a:r>
              <a:rPr lang="en-AU" altLang="ja-JP" sz="2800">
                <a:cs typeface="Avenir" charset="0"/>
                <a:sym typeface="Avenir Roman" charset="0"/>
              </a:rPr>
              <a:t>Job ref. numbers</a:t>
            </a:r>
          </a:p>
          <a:p>
            <a:pPr marL="793750" lvl="1" indent="-457200" algn="just">
              <a:lnSpc>
                <a:spcPct val="125000"/>
              </a:lnSpc>
              <a:buFont typeface="Wingdings" charset="2"/>
              <a:buChar char="§"/>
              <a:defRPr/>
            </a:pPr>
            <a:r>
              <a:rPr lang="en-AU" altLang="ja-JP" sz="2800">
                <a:cs typeface="Avenir" charset="0"/>
                <a:sym typeface="Avenir Roman" charset="0"/>
              </a:rPr>
              <a:t>Written statements</a:t>
            </a:r>
          </a:p>
          <a:p>
            <a:pPr marL="793750" lvl="1" indent="-457200" algn="just">
              <a:lnSpc>
                <a:spcPct val="125000"/>
              </a:lnSpc>
              <a:buFont typeface="Wingdings" charset="2"/>
              <a:buChar char="§"/>
              <a:defRPr/>
            </a:pPr>
            <a:r>
              <a:rPr lang="en-AU" altLang="ja-JP" sz="2800">
                <a:cs typeface="Avenir" charset="0"/>
                <a:sym typeface="Avenir Roman" charset="0"/>
              </a:rPr>
              <a:t>Receipts, invoices or quotes</a:t>
            </a:r>
          </a:p>
        </p:txBody>
      </p:sp>
      <p:pic>
        <p:nvPicPr>
          <p:cNvPr id="4" name="Picture 3" descr="/Volumes/Company/Tenancy/Files - Tom/-opened files/Khoury, Aida/Photos/IMG_830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313" y="1807442"/>
            <a:ext cx="4668819" cy="2624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7393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 boarding house 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0828" y="-58008"/>
            <a:ext cx="13981021" cy="7275346"/>
          </a:xfrm>
          <a:prstGeom prst="rect">
            <a:avLst/>
          </a:prstGeom>
        </p:spPr>
      </p:pic>
      <p:sp>
        <p:nvSpPr>
          <p:cNvPr id="374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75" name="Subtitle 3"/>
          <p:cNvSpPr txBox="1">
            <a:spLocks noGrp="1"/>
          </p:cNvSpPr>
          <p:nvPr>
            <p:ph type="body" idx="1"/>
          </p:nvPr>
        </p:nvSpPr>
        <p:spPr>
          <a:xfrm>
            <a:off x="6617110" y="-58009"/>
            <a:ext cx="7276332" cy="7274546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algn="l"/>
            <a:r>
              <a:rPr lang="en-AU">
                <a:latin typeface="+mj-lt"/>
              </a:rPr>
              <a:t>3. </a:t>
            </a:r>
            <a:r>
              <a:rPr lang="en-US">
                <a:solidFill>
                  <a:schemeClr val="bg1"/>
                </a:solidFill>
                <a:latin typeface="+mj-lt"/>
              </a:rPr>
              <a:t>Navigating </a:t>
            </a:r>
            <a:br>
              <a:rPr lang="en-US">
                <a:solidFill>
                  <a:schemeClr val="bg1"/>
                </a:solidFill>
                <a:latin typeface="+mj-lt"/>
              </a:rPr>
            </a:br>
            <a:r>
              <a:rPr lang="en-US">
                <a:solidFill>
                  <a:schemeClr val="bg1"/>
                </a:solidFill>
                <a:latin typeface="+mj-lt"/>
              </a:rPr>
              <a:t>DCJ Housing </a:t>
            </a:r>
            <a:br>
              <a:rPr lang="en-US">
                <a:solidFill>
                  <a:schemeClr val="bg1"/>
                </a:solidFill>
                <a:latin typeface="+mj-lt"/>
              </a:rPr>
            </a:br>
            <a:r>
              <a:rPr lang="en-US">
                <a:solidFill>
                  <a:schemeClr val="bg1"/>
                </a:solidFill>
                <a:latin typeface="+mj-lt"/>
              </a:rPr>
              <a:t>repairs and maintenance system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676655">
              <a:defRPr sz="3552"/>
            </a:lvl1pPr>
          </a:lstStyle>
          <a:p>
            <a:r>
              <a:rPr lang="en-AU" sz="4000">
                <a:latin typeface="+mj-lt"/>
              </a:rPr>
              <a:t>DCJ (FACS) Housing tenants</a:t>
            </a:r>
            <a:endParaRPr sz="4000">
              <a:latin typeface="+mj-lt"/>
            </a:endParaRPr>
          </a:p>
        </p:txBody>
      </p:sp>
      <p:sp>
        <p:nvSpPr>
          <p:cNvPr id="406" name="If there has been domestic violence in the household and;…"/>
          <p:cNvSpPr txBox="1"/>
          <p:nvPr/>
        </p:nvSpPr>
        <p:spPr>
          <a:xfrm>
            <a:off x="879579" y="1938510"/>
            <a:ext cx="10281964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/>
            </a:pPr>
            <a:r>
              <a:rPr lang="en-US" sz="2800" b="1"/>
              <a:t>Maintenance Line</a:t>
            </a:r>
            <a:r>
              <a:rPr lang="en-US" sz="2800"/>
              <a:t>: 1800 422 322</a:t>
            </a:r>
          </a:p>
          <a:p>
            <a:pPr algn="just">
              <a:defRPr/>
            </a:pPr>
            <a:endParaRPr lang="en-US" sz="2800"/>
          </a:p>
          <a:p>
            <a:pPr algn="just">
              <a:defRPr/>
            </a:pPr>
            <a:r>
              <a:rPr lang="en-US" sz="2800"/>
              <a:t>Write down:</a:t>
            </a:r>
          </a:p>
          <a:p>
            <a:pPr marL="457200" lvl="0" indent="-457200">
              <a:buFont typeface="Wingdings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the date and time of your call</a:t>
            </a:r>
          </a:p>
          <a:p>
            <a:pPr marL="457200" lvl="0" indent="-457200">
              <a:buFont typeface="Wingdings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the name of the person you spoke with </a:t>
            </a:r>
          </a:p>
          <a:p>
            <a:pPr marL="457200" lvl="0" indent="-457200">
              <a:buFont typeface="Wingdings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what you discussed</a:t>
            </a:r>
          </a:p>
          <a:p>
            <a:pPr marL="457200" lvl="0" indent="-457200">
              <a:buFont typeface="Wingdings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the expected response time</a:t>
            </a:r>
          </a:p>
          <a:p>
            <a:pPr marL="457200" lvl="0" indent="-457200">
              <a:buFont typeface="Wingdings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the job reference number</a:t>
            </a:r>
          </a:p>
          <a:p>
            <a:endParaRPr lang="en-AU" sz="2800"/>
          </a:p>
          <a:p>
            <a:r>
              <a:rPr lang="en-AU" sz="2800" b="1"/>
              <a:t>Upcoming creation and implementation of HOMES NSW </a:t>
            </a:r>
          </a:p>
        </p:txBody>
      </p:sp>
    </p:spTree>
    <p:extLst>
      <p:ext uri="{BB962C8B-B14F-4D97-AF65-F5344CB8AC3E}">
        <p14:creationId xmlns:p14="http://schemas.microsoft.com/office/powerpoint/2010/main" val="28892508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676655">
              <a:defRPr sz="3552"/>
            </a:lvl1pPr>
          </a:lstStyle>
          <a:p>
            <a:r>
              <a:rPr lang="en-AU" sz="4000">
                <a:latin typeface="+mj-lt"/>
              </a:rPr>
              <a:t>DCJ (FACS) Housing tenants</a:t>
            </a:r>
            <a:endParaRPr sz="4000">
              <a:latin typeface="+mj-lt"/>
            </a:endParaRPr>
          </a:p>
        </p:txBody>
      </p:sp>
      <p:sp>
        <p:nvSpPr>
          <p:cNvPr id="406" name="If there has been domestic violence in the household and;…"/>
          <p:cNvSpPr txBox="1"/>
          <p:nvPr/>
        </p:nvSpPr>
        <p:spPr>
          <a:xfrm>
            <a:off x="879579" y="1938510"/>
            <a:ext cx="1028196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en-AU" sz="2800"/>
          </a:p>
          <a:p>
            <a:endParaRPr lang="en-AU" sz="2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6EC614-3E67-604B-A010-28D846FB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45" y="1600200"/>
            <a:ext cx="7747270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8120074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676655">
              <a:defRPr sz="3552"/>
            </a:lvl1pPr>
          </a:lstStyle>
          <a:p>
            <a:r>
              <a:rPr lang="en-AU" sz="4000">
                <a:latin typeface="+mj-lt"/>
              </a:rPr>
              <a:t>DCJ (FACS) Housing tenants</a:t>
            </a:r>
            <a:endParaRPr sz="4000">
              <a:latin typeface="+mj-lt"/>
            </a:endParaRPr>
          </a:p>
        </p:txBody>
      </p:sp>
      <p:sp>
        <p:nvSpPr>
          <p:cNvPr id="406" name="If there has been domestic violence in the household and;…"/>
          <p:cNvSpPr txBox="1"/>
          <p:nvPr/>
        </p:nvSpPr>
        <p:spPr>
          <a:xfrm>
            <a:off x="879579" y="1938510"/>
            <a:ext cx="10281964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sz="2800"/>
              <a:t>“Planned Program of Works”</a:t>
            </a:r>
          </a:p>
          <a:p>
            <a:endParaRPr lang="en-US" sz="2800"/>
          </a:p>
          <a:p>
            <a:r>
              <a:rPr lang="en-US" sz="2800"/>
              <a:t>Keep re-reporting the issue: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2800"/>
              <a:t>If tradesperson didn’t show up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2800"/>
              <a:t>If tradesperson just did an inspection and didn’t return to do the work when they said they would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2800"/>
              <a:t>If the work wasn’t completed to a satisfactory standard</a:t>
            </a:r>
          </a:p>
          <a:p>
            <a:pPr marL="457200" lvl="1" indent="-457200">
              <a:buFont typeface="Wingdings" charset="2"/>
              <a:buChar char="§"/>
            </a:pPr>
            <a:r>
              <a:rPr lang="en-US" sz="2800"/>
              <a:t>If the repair issue comes back</a:t>
            </a:r>
          </a:p>
          <a:p>
            <a:endParaRPr lang="en-US" sz="2800"/>
          </a:p>
          <a:p>
            <a:r>
              <a:rPr lang="en-US" sz="2800"/>
              <a:t>Keep a written record of all calls</a:t>
            </a:r>
            <a:r>
              <a:rPr lang="en-A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594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676655">
              <a:defRPr sz="3552"/>
            </a:lvl1pPr>
          </a:lstStyle>
          <a:p>
            <a:r>
              <a:rPr lang="en-AU" sz="4000">
                <a:latin typeface="+mj-lt"/>
              </a:rPr>
              <a:t>DCJ (FACS) Housing tenants: Further options</a:t>
            </a:r>
            <a:endParaRPr sz="4000">
              <a:latin typeface="+mj-lt"/>
            </a:endParaRPr>
          </a:p>
        </p:txBody>
      </p:sp>
      <p:sp>
        <p:nvSpPr>
          <p:cNvPr id="406" name="If there has been domestic violence in the household and;…"/>
          <p:cNvSpPr txBox="1"/>
          <p:nvPr/>
        </p:nvSpPr>
        <p:spPr>
          <a:xfrm>
            <a:off x="879579" y="1938510"/>
            <a:ext cx="10281964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2800"/>
              <a:t>Apply to NCAT (same as any other tenant)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Contact Local Member of NSW Parliament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Contact NSW Housing Minister’s Office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Make complaint to DCJ Housing (online or using Client Feedback Form)</a:t>
            </a:r>
            <a:br>
              <a:rPr lang="en-US" sz="2800"/>
            </a:br>
            <a:endParaRPr lang="en-US" sz="28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Make Complaint to NSW Ombudsman</a:t>
            </a:r>
          </a:p>
        </p:txBody>
      </p:sp>
    </p:spTree>
    <p:extLst>
      <p:ext uri="{BB962C8B-B14F-4D97-AF65-F5344CB8AC3E}">
        <p14:creationId xmlns:p14="http://schemas.microsoft.com/office/powerpoint/2010/main" val="1615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676655">
              <a:defRPr sz="3552"/>
            </a:lvl1pPr>
          </a:lstStyle>
          <a:p>
            <a:pPr algn="l"/>
            <a:r>
              <a:rPr lang="en-AU" sz="4000">
                <a:latin typeface="+mj-lt"/>
              </a:rPr>
              <a:t>DCJ (FACS) Housing tenants:</a:t>
            </a:r>
            <a:br>
              <a:rPr lang="en-AU" sz="4000">
                <a:latin typeface="+mj-lt"/>
              </a:rPr>
            </a:br>
            <a:r>
              <a:rPr lang="en-AU" sz="4000">
                <a:latin typeface="+mj-lt"/>
              </a:rPr>
              <a:t> The Repair Kit</a:t>
            </a:r>
            <a:endParaRPr sz="4000">
              <a:latin typeface="+mj-lt"/>
            </a:endParaRPr>
          </a:p>
        </p:txBody>
      </p:sp>
      <p:sp>
        <p:nvSpPr>
          <p:cNvPr id="406" name="If there has been domestic violence in the household and;…"/>
          <p:cNvSpPr txBox="1"/>
          <p:nvPr/>
        </p:nvSpPr>
        <p:spPr>
          <a:xfrm>
            <a:off x="879579" y="1938510"/>
            <a:ext cx="1028196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Font typeface="Wingdings" charset="2"/>
              <a:buChar char="§"/>
            </a:pP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316356" y="51754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err="1"/>
              <a:t>www.rlc.org.au</a:t>
            </a:r>
            <a:r>
              <a:rPr lang="en-US" sz="2800"/>
              <a:t>/publication/repair-kit-getting-</a:t>
            </a:r>
            <a:r>
              <a:rPr lang="en-US" sz="2800" err="1"/>
              <a:t>facs</a:t>
            </a:r>
            <a:r>
              <a:rPr lang="en-US" sz="2800"/>
              <a:t>-housing-repair-your-home</a:t>
            </a:r>
          </a:p>
        </p:txBody>
      </p:sp>
      <p:pic>
        <p:nvPicPr>
          <p:cNvPr id="3" name="Picture 2" descr="RepairKit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89" y="631032"/>
            <a:ext cx="3887977" cy="55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02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1"/>
          <p:cNvSpPr txBox="1">
            <a:spLocks noGrp="1"/>
          </p:cNvSpPr>
          <p:nvPr>
            <p:ph type="title"/>
          </p:nvPr>
        </p:nvSpPr>
        <p:spPr>
          <a:xfrm>
            <a:off x="6909802" y="3131196"/>
            <a:ext cx="4469583" cy="59560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sz="3100"/>
              <a:t>Alison Mackey</a:t>
            </a:r>
            <a:br>
              <a:rPr lang="en-AU" sz="3100"/>
            </a:br>
            <a:br>
              <a:rPr lang="en-AU"/>
            </a:br>
            <a:r>
              <a:rPr lang="en-AU" sz="3100"/>
              <a:t>Solicitor</a:t>
            </a:r>
            <a:br>
              <a:rPr lang="en-AU" sz="3100"/>
            </a:br>
            <a:br>
              <a:rPr lang="en-AU" sz="3100"/>
            </a:br>
            <a:r>
              <a:rPr lang="en-AU" sz="3100"/>
              <a:t>Inner Sydney Tenants Advice &amp; Advocacy Service</a:t>
            </a:r>
            <a:br>
              <a:rPr lang="en-AU" sz="3100"/>
            </a:br>
            <a:br>
              <a:rPr lang="en-AU" sz="3100"/>
            </a:br>
            <a:r>
              <a:rPr lang="en-AU" sz="3100"/>
              <a:t>Redfern Legal Centre</a:t>
            </a:r>
            <a:br>
              <a:rPr lang="en-AU" sz="4000"/>
            </a:br>
            <a:endParaRPr>
              <a:latin typeface="+mj-lt"/>
            </a:endParaRPr>
          </a:p>
        </p:txBody>
      </p:sp>
      <p:sp>
        <p:nvSpPr>
          <p:cNvPr id="442" name="Text Placeholder 3"/>
          <p:cNvSpPr>
            <a:spLocks noGrp="1"/>
          </p:cNvSpPr>
          <p:nvPr>
            <p:ph type="pic" idx="13"/>
          </p:nvPr>
        </p:nvSpPr>
        <p:spPr>
          <a:xfrm>
            <a:off x="1260764" y="5874849"/>
            <a:ext cx="9047018" cy="618516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>
              <a:defRPr b="1"/>
            </a:pPr>
            <a:r>
              <a:rPr sz="2800">
                <a:latin typeface="+mj-lt"/>
              </a:rPr>
              <a:t>Resources</a:t>
            </a:r>
            <a:r>
              <a:rPr sz="2800" b="0">
                <a:solidFill>
                  <a:srgbClr val="989898"/>
                </a:solidFill>
                <a:latin typeface="+mj-lt"/>
              </a:rPr>
              <a:t>: </a:t>
            </a:r>
            <a:r>
              <a:rPr lang="en-AU" sz="2800"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https://</a:t>
            </a:r>
            <a:r>
              <a:rPr lang="en-AU" sz="2800" u="sng" err="1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rlc.org.au</a:t>
            </a:r>
            <a:r>
              <a:rPr lang="en-AU" sz="2800"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/events/training/repairs</a:t>
            </a:r>
            <a:endParaRPr sz="2800" u="sng">
              <a:solidFill>
                <a:srgbClr val="229CD0"/>
              </a:solidFill>
              <a:uFill>
                <a:solidFill>
                  <a:srgbClr val="229CD0"/>
                </a:solidFill>
              </a:uFill>
              <a:latin typeface="+mj-lt"/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7464062" y="311523"/>
            <a:ext cx="3941696" cy="6353339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>
              <a:lnSpc>
                <a:spcPct val="88000"/>
              </a:lnSpc>
              <a:spcBef>
                <a:spcPts val="1200"/>
              </a:spcBef>
              <a:defRPr sz="2900" b="1"/>
            </a:pPr>
            <a:endParaRPr lang="en-AU"/>
          </a:p>
          <a:p>
            <a:pPr>
              <a:lnSpc>
                <a:spcPct val="88000"/>
              </a:lnSpc>
              <a:spcBef>
                <a:spcPts val="1200"/>
              </a:spcBef>
              <a:defRPr sz="2900" b="1"/>
            </a:pPr>
            <a:endParaRPr lang="en-AU" sz="4000"/>
          </a:p>
          <a:p>
            <a:pPr algn="ctr">
              <a:lnSpc>
                <a:spcPct val="88000"/>
              </a:lnSpc>
              <a:spcBef>
                <a:spcPts val="1200"/>
              </a:spcBef>
              <a:defRPr sz="2900" b="1"/>
            </a:pPr>
            <a:r>
              <a:rPr sz="5200">
                <a:latin typeface="+mj-lt"/>
              </a:rPr>
              <a:t>Tenants </a:t>
            </a:r>
            <a:br>
              <a:rPr lang="en-AU" sz="5200">
                <a:latin typeface="+mj-lt"/>
              </a:rPr>
            </a:br>
            <a:r>
              <a:rPr sz="5200">
                <a:latin typeface="+mj-lt"/>
              </a:rPr>
              <a:t>Advice &amp; Advocacy </a:t>
            </a:r>
            <a:br>
              <a:rPr lang="en-AU" sz="5200">
                <a:latin typeface="+mj-lt"/>
              </a:rPr>
            </a:br>
            <a:r>
              <a:rPr sz="5200">
                <a:latin typeface="+mj-lt"/>
              </a:rPr>
              <a:t>Services</a:t>
            </a:r>
            <a:br>
              <a:rPr sz="4300">
                <a:latin typeface="+mj-lt"/>
              </a:rPr>
            </a:br>
            <a:endParaRPr sz="4300">
              <a:latin typeface="+mj-lt"/>
            </a:endParaRP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r>
              <a:rPr lang="en-US">
                <a:latin typeface="+mj-lt"/>
              </a:rPr>
              <a:t>www.tenants.org.au</a:t>
            </a: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endParaRPr lang="en-AU">
              <a:latin typeface="+mj-lt"/>
            </a:endParaRP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endParaRPr>
              <a:latin typeface="+mj-lt"/>
            </a:endParaRP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r>
              <a:rPr lang="en-AU">
                <a:latin typeface="+mj-lt"/>
              </a:rPr>
              <a:t>fact sheets and sample letters</a:t>
            </a: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endParaRPr lang="en-AU">
              <a:latin typeface="+mj-lt"/>
            </a:endParaRP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endParaRPr lang="en-AU">
              <a:latin typeface="+mj-lt"/>
            </a:endParaRP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r>
              <a:rPr>
                <a:latin typeface="+mj-lt"/>
              </a:rPr>
              <a:t>free confidential legal advice on social housing</a:t>
            </a:r>
          </a:p>
          <a:p>
            <a:pPr algn="ctr">
              <a:lnSpc>
                <a:spcPct val="88000"/>
              </a:lnSpc>
              <a:spcBef>
                <a:spcPts val="1200"/>
              </a:spcBef>
              <a:defRPr sz="2900"/>
            </a:pPr>
            <a:r>
              <a:rPr lang="en-AU">
                <a:latin typeface="+mj-lt"/>
              </a:rPr>
              <a:t>- e</a:t>
            </a:r>
            <a:r>
              <a:rPr err="1">
                <a:latin typeface="+mj-lt"/>
              </a:rPr>
              <a:t>nter</a:t>
            </a:r>
            <a:r>
              <a:rPr>
                <a:latin typeface="+mj-lt"/>
              </a:rPr>
              <a:t> your suburb</a:t>
            </a:r>
          </a:p>
        </p:txBody>
      </p:sp>
      <p:pic>
        <p:nvPicPr>
          <p:cNvPr id="44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25" y="0"/>
            <a:ext cx="642165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Picture Placeholder 3"/>
          <p:cNvGrpSpPr/>
          <p:nvPr/>
        </p:nvGrpSpPr>
        <p:grpSpPr>
          <a:xfrm>
            <a:off x="2982915" y="3587806"/>
            <a:ext cx="1824361" cy="1868023"/>
            <a:chOff x="0" y="0"/>
            <a:chExt cx="1824359" cy="1868022"/>
          </a:xfrm>
        </p:grpSpPr>
        <p:sp>
          <p:nvSpPr>
            <p:cNvPr id="447" name="Rectangle"/>
            <p:cNvSpPr/>
            <p:nvPr/>
          </p:nvSpPr>
          <p:spPr>
            <a:xfrm>
              <a:off x="0" y="0"/>
              <a:ext cx="1824360" cy="1868023"/>
            </a:xfrm>
            <a:prstGeom prst="rect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8" name="image10.png" descr="image1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824360" cy="1868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0" name="Title 2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>
            <a:lvl1pPr defTabSz="886968">
              <a:defRPr sz="5238"/>
            </a:lvl1pPr>
          </a:lstStyle>
          <a:p>
            <a:r>
              <a:rPr>
                <a:latin typeface="+mj-lt"/>
              </a:rPr>
              <a:t>Before You Go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1"/>
          </a:xfrm>
          <a:prstGeom prst="rect">
            <a:avLst/>
          </a:prstGeom>
        </p:spPr>
        <p:txBody>
          <a:bodyPr/>
          <a:lstStyle/>
          <a:p>
            <a:r>
              <a:rPr sz="4000">
                <a:latin typeface="+mj-lt"/>
              </a:rPr>
              <a:t>Outline</a:t>
            </a:r>
          </a:p>
        </p:txBody>
      </p:sp>
      <p:sp>
        <p:nvSpPr>
          <p:cNvPr id="36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8" y="1459861"/>
            <a:ext cx="10972802" cy="374713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The right to repairs</a:t>
            </a:r>
          </a:p>
          <a:p>
            <a:pPr lvl="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Enforcing the right to repairs</a:t>
            </a:r>
          </a:p>
          <a:p>
            <a:pPr lvl="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Navigating the DCJ Housing repairs and maintenance system</a:t>
            </a:r>
          </a:p>
          <a:p>
            <a:pPr lvl="0"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Questions. Where to get legal advice</a:t>
            </a:r>
          </a:p>
        </p:txBody>
      </p:sp>
      <p:sp>
        <p:nvSpPr>
          <p:cNvPr id="364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 sz="2800" b="1"/>
            </a:pPr>
            <a:r>
              <a:rPr>
                <a:latin typeface="+mj-lt"/>
              </a:rPr>
              <a:t>Resources</a:t>
            </a:r>
            <a:r>
              <a:rPr>
                <a:solidFill>
                  <a:srgbClr val="FFFFFF"/>
                </a:solidFill>
                <a:latin typeface="+mj-lt"/>
              </a:rPr>
              <a:t>: </a:t>
            </a:r>
            <a:r>
              <a:rPr lang="en-AU"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https://</a:t>
            </a:r>
            <a:r>
              <a:rPr lang="en-AU" u="sng" err="1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rlc.org.au</a:t>
            </a:r>
            <a:r>
              <a:rPr lang="en-AU"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+mj-lt"/>
              </a:rPr>
              <a:t>/events/training/repairs</a:t>
            </a:r>
            <a:endParaRPr u="sng">
              <a:solidFill>
                <a:srgbClr val="229CD0"/>
              </a:solidFill>
              <a:uFill>
                <a:solidFill>
                  <a:srgbClr val="229CD0"/>
                </a:solidFill>
              </a:uFill>
              <a:latin typeface="+mj-lt"/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Picture Placeholder 4"/>
          <p:cNvGrpSpPr/>
          <p:nvPr/>
        </p:nvGrpSpPr>
        <p:grpSpPr>
          <a:xfrm>
            <a:off x="433470" y="433469"/>
            <a:ext cx="11325063" cy="5991063"/>
            <a:chOff x="0" y="0"/>
            <a:chExt cx="11325062" cy="5991061"/>
          </a:xfrm>
        </p:grpSpPr>
        <p:sp>
          <p:nvSpPr>
            <p:cNvPr id="382" name="Rectangle"/>
            <p:cNvSpPr/>
            <p:nvPr/>
          </p:nvSpPr>
          <p:spPr>
            <a:xfrm>
              <a:off x="0" y="0"/>
              <a:ext cx="11325063" cy="5991062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83" name="image6.jpeg" descr="image6.jpe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1325063" cy="5991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678799" y="2384349"/>
            <a:ext cx="7881912" cy="2396333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rPr lang="en-AU">
                <a:latin typeface="+mj-lt"/>
              </a:rPr>
              <a:t>1</a:t>
            </a:r>
            <a:r>
              <a:rPr>
                <a:latin typeface="+mj-lt"/>
              </a:rPr>
              <a:t>. </a:t>
            </a:r>
            <a:r>
              <a:rPr lang="en-AU">
                <a:latin typeface="+mj-lt"/>
              </a:rPr>
              <a:t>The right to repairs</a:t>
            </a:r>
            <a:endParaRPr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>
                <a:latin typeface="+mj-lt"/>
              </a:rPr>
              <a:t>The right to repairs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sz="2800"/>
              <a:t>A tenant is entitled to live in a property that is in </a:t>
            </a:r>
            <a:r>
              <a:rPr lang="en-US" sz="2800" b="1" i="1"/>
              <a:t>a reasonable state of repair</a:t>
            </a:r>
          </a:p>
          <a:p>
            <a:endParaRPr lang="en-US" sz="2800"/>
          </a:p>
          <a:p>
            <a:r>
              <a:rPr lang="en-US" sz="2800"/>
              <a:t>…having regard to: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the age of the premises,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rent payable for the premises, and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prospective life of the premises. 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4067027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>
                <a:latin typeface="+mj-lt"/>
              </a:rPr>
              <a:t>The right to repairs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4093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sz="3200"/>
              <a:t>Other things to know:</a:t>
            </a:r>
          </a:p>
          <a:p>
            <a:endParaRPr lang="en-US" sz="3200"/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Includes common property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Applies even if a tenant knew about the state of property before they moved in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Doesn’t apply unless landlord knew or ought to have known about the repair issue </a:t>
            </a:r>
            <a:r>
              <a:rPr lang="en-US" sz="2800" i="1"/>
              <a:t>(notice)</a:t>
            </a:r>
            <a:r>
              <a:rPr lang="en-US" sz="2800"/>
              <a:t>.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Landlord has to act with </a:t>
            </a:r>
            <a:r>
              <a:rPr lang="en-US" sz="2800" i="1"/>
              <a:t>reasonable diligence</a:t>
            </a:r>
            <a:r>
              <a:rPr lang="en-US" sz="2800"/>
              <a:t> to address the problem.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/>
              <a:t>Landlords are not obliged to fix damage caused by the tenant. </a:t>
            </a:r>
          </a:p>
        </p:txBody>
      </p:sp>
    </p:spTree>
    <p:extLst>
      <p:ext uri="{BB962C8B-B14F-4D97-AF65-F5344CB8AC3E}">
        <p14:creationId xmlns:p14="http://schemas.microsoft.com/office/powerpoint/2010/main" val="10635781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icture Placeholder 74" descr="Picture Placeholder 74"/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" name="Picture 1" descr="Wide shot of sandstone blocks with man in cent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3611" y="-2"/>
            <a:ext cx="13084722" cy="8723147"/>
          </a:xfrm>
          <a:prstGeom prst="rect">
            <a:avLst/>
          </a:prstGeom>
        </p:spPr>
      </p:pic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435" name="Repairs and a new role fo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AU" sz="4800">
                <a:latin typeface="+mj-lt"/>
              </a:rPr>
              <a:t>2. Enforcing the right </a:t>
            </a:r>
            <a:br>
              <a:rPr lang="en-AU" sz="4800">
                <a:latin typeface="+mj-lt"/>
              </a:rPr>
            </a:br>
            <a:r>
              <a:rPr lang="en-AU" sz="4800">
                <a:latin typeface="+mj-lt"/>
              </a:rPr>
              <a:t>to repairs</a:t>
            </a:r>
            <a:endParaRPr sz="480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14059" y="3490796"/>
            <a:ext cx="682908" cy="88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88696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38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u="none" strike="noStrike" cap="none" spc="0" baseline="0">
                <a:ln>
                  <a:noFill/>
                </a:ln>
                <a:solidFill>
                  <a:srgbClr val="229CD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o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>
                <a:latin typeface="+mj-lt"/>
              </a:rPr>
              <a:t>Enforcing the right to repairs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3036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700"/>
              </a:spcBef>
              <a:buFont typeface="Wingdings" charset="2"/>
              <a:buChar char="§"/>
              <a:defRPr/>
            </a:pPr>
            <a:r>
              <a:rPr lang="en-US" sz="2800">
                <a:ea typeface="ＭＳ Ｐゴシック" charset="0"/>
                <a:cs typeface="Arial" charset="0"/>
                <a:sym typeface="Arial" charset="0"/>
              </a:rPr>
              <a:t>Write to landlord or real estate agent</a:t>
            </a:r>
          </a:p>
          <a:p>
            <a:pPr marL="457200" indent="-457200">
              <a:spcBef>
                <a:spcPts val="700"/>
              </a:spcBef>
              <a:buFont typeface="Wingdings" charset="2"/>
              <a:buChar char="§"/>
              <a:defRPr/>
            </a:pPr>
            <a:r>
              <a:rPr lang="en-US" sz="2800">
                <a:ea typeface="ＭＳ Ｐゴシック" charset="0"/>
                <a:cs typeface="Arial" charset="0"/>
                <a:sym typeface="Arial" charset="0"/>
              </a:rPr>
              <a:t>Pay a tradesperson and seek reimbursement (urgent repairs only)</a:t>
            </a:r>
          </a:p>
          <a:p>
            <a:pPr marL="457200" indent="-457200">
              <a:spcBef>
                <a:spcPts val="700"/>
              </a:spcBef>
              <a:buFont typeface="Wingdings" charset="2"/>
              <a:buChar char="§"/>
              <a:defRPr/>
            </a:pPr>
            <a:r>
              <a:rPr lang="en-US" sz="2800">
                <a:ea typeface="ＭＳ Ｐゴシック" charset="0"/>
                <a:cs typeface="Arial" charset="0"/>
                <a:sym typeface="Arial" charset="0"/>
              </a:rPr>
              <a:t>NSW Fair Trading Complaint Service </a:t>
            </a:r>
          </a:p>
          <a:p>
            <a:pPr marL="457200" indent="-457200">
              <a:spcBef>
                <a:spcPts val="700"/>
              </a:spcBef>
              <a:buFont typeface="Wingdings" charset="2"/>
              <a:buChar char="§"/>
              <a:defRPr/>
            </a:pPr>
            <a:r>
              <a:rPr lang="en-US" sz="2800">
                <a:ea typeface="ＭＳ Ｐゴシック" charset="0"/>
                <a:cs typeface="Arial" charset="0"/>
                <a:sym typeface="Arial" charset="0"/>
              </a:rPr>
              <a:t>Local council</a:t>
            </a:r>
          </a:p>
          <a:p>
            <a:pPr marL="457200" indent="-457200">
              <a:spcBef>
                <a:spcPts val="700"/>
              </a:spcBef>
              <a:buFont typeface="Wingdings" charset="2"/>
              <a:buChar char="§"/>
              <a:defRPr/>
            </a:pPr>
            <a:r>
              <a:rPr lang="en-US" sz="2800">
                <a:ea typeface="ＭＳ Ｐゴシック" charset="0"/>
                <a:cs typeface="Arial" charset="0"/>
                <a:sym typeface="Arial" charset="0"/>
              </a:rPr>
              <a:t>NSW Civil &amp; Administrative Tribunal</a:t>
            </a:r>
            <a:endParaRPr lang="en-AU" sz="2800"/>
          </a:p>
          <a:p>
            <a:pPr lvl="0"/>
            <a:endParaRPr lang="en-AU" sz="28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132" y="3108641"/>
            <a:ext cx="3175000" cy="11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34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/>
            </a:lvl1pPr>
          </a:lstStyle>
          <a:p>
            <a:pPr algn="l"/>
            <a:r>
              <a:rPr lang="en-US" sz="4000">
                <a:latin typeface="+mj-lt"/>
              </a:rPr>
              <a:t>NCAT </a:t>
            </a:r>
            <a:br>
              <a:rPr lang="en-US" sz="4000">
                <a:latin typeface="+mj-lt"/>
              </a:rPr>
            </a:br>
            <a:r>
              <a:rPr lang="en-US" sz="4000">
                <a:latin typeface="+mj-lt"/>
              </a:rPr>
              <a:t>application</a:t>
            </a:r>
            <a:endParaRPr sz="4000">
              <a:latin typeface="+mj-lt"/>
            </a:endParaRPr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807442"/>
            <a:ext cx="1079626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8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52" y="136424"/>
            <a:ext cx="5623244" cy="628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010" y="5149674"/>
            <a:ext cx="1875602" cy="15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6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versity of Melbourne">
  <a:themeElements>
    <a:clrScheme name="University of Melbourne">
      <a:dk1>
        <a:srgbClr val="30303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iversity of Melbourne">
  <a:themeElements>
    <a:clrScheme name="University of Melbour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26B078E96CF468A4AA0F00ABB7561" ma:contentTypeVersion="14" ma:contentTypeDescription="Create a new document." ma:contentTypeScope="" ma:versionID="7aa62c4bf6a91411e3e9743e4eafd0d5">
  <xsd:schema xmlns:xsd="http://www.w3.org/2001/XMLSchema" xmlns:xs="http://www.w3.org/2001/XMLSchema" xmlns:p="http://schemas.microsoft.com/office/2006/metadata/properties" xmlns:ns3="95609350-4ef0-4120-8950-d23cbc76d5fd" xmlns:ns4="2534a404-d428-4c79-8678-6ee5832e87b5" targetNamespace="http://schemas.microsoft.com/office/2006/metadata/properties" ma:root="true" ma:fieldsID="50dc0247a8492066e5d6dfea91aff6b3" ns3:_="" ns4:_="">
    <xsd:import namespace="95609350-4ef0-4120-8950-d23cbc76d5fd"/>
    <xsd:import namespace="2534a404-d428-4c79-8678-6ee5832e87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09350-4ef0-4120-8950-d23cbc76d5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4a404-d428-4c79-8678-6ee5832e8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B02380-1472-46E9-9157-A61E457B6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C0513-073D-476C-9EA9-A8FAE2462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09350-4ef0-4120-8950-d23cbc76d5fd"/>
    <ds:schemaRef ds:uri="2534a404-d428-4c79-8678-6ee5832e8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11C03-855F-4DB0-93FD-25DA572726DB}">
  <ds:schemaRefs>
    <ds:schemaRef ds:uri="http://schemas.microsoft.com/office/2006/documentManagement/types"/>
    <ds:schemaRef ds:uri="http://purl.org/dc/terms/"/>
    <ds:schemaRef ds:uri="http://purl.org/dc/elements/1.1/"/>
    <ds:schemaRef ds:uri="95609350-4ef0-4120-8950-d23cbc76d5fd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534a404-d428-4c79-8678-6ee5832e8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752</Words>
  <Application>Microsoft Macintosh PowerPoint</Application>
  <PresentationFormat>Widescreen</PresentationFormat>
  <Paragraphs>114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Helvetica</vt:lpstr>
      <vt:lpstr>Times</vt:lpstr>
      <vt:lpstr>Wingdings</vt:lpstr>
      <vt:lpstr>University of Melbourne</vt:lpstr>
      <vt:lpstr>PowerPoint Presentation</vt:lpstr>
      <vt:lpstr>PowerPoint Presentation</vt:lpstr>
      <vt:lpstr>Outline</vt:lpstr>
      <vt:lpstr>PowerPoint Presentation</vt:lpstr>
      <vt:lpstr>The right to repairs</vt:lpstr>
      <vt:lpstr>The right to repairs</vt:lpstr>
      <vt:lpstr>PowerPoint Presentation</vt:lpstr>
      <vt:lpstr>Enforcing the right to repairs</vt:lpstr>
      <vt:lpstr>NCAT  application</vt:lpstr>
      <vt:lpstr>NCAT: Who do you apply against?</vt:lpstr>
      <vt:lpstr>NCAT: Orders</vt:lpstr>
      <vt:lpstr>Online application</vt:lpstr>
      <vt:lpstr>Online application (cont.)</vt:lpstr>
      <vt:lpstr>Conciliation  &amp; hearing</vt:lpstr>
      <vt:lpstr>Evidence</vt:lpstr>
      <vt:lpstr>PowerPoint Presentation</vt:lpstr>
      <vt:lpstr>DCJ (FACS) Housing tenants</vt:lpstr>
      <vt:lpstr>DCJ (FACS) Housing tenants</vt:lpstr>
      <vt:lpstr>DCJ (FACS) Housing tenants</vt:lpstr>
      <vt:lpstr>DCJ (FACS) Housing tenants: Further options</vt:lpstr>
      <vt:lpstr>DCJ (FACS) Housing tenants:  The Repair Kit</vt:lpstr>
      <vt:lpstr>Alison Mackey  Solicitor  Inner Sydney Tenants Advice &amp; Advocacy Service  Redfern Legal Centre </vt:lpstr>
      <vt:lpstr>PowerPoint Presentation</vt:lpstr>
      <vt:lpstr>Before You 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Mackey</dc:creator>
  <cp:lastModifiedBy>Microsoft Office User</cp:lastModifiedBy>
  <cp:revision>212</cp:revision>
  <cp:lastPrinted>2019-05-29T22:54:21Z</cp:lastPrinted>
  <dcterms:modified xsi:type="dcterms:W3CDTF">2023-09-19T23:47:12Z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0x010100C9926B078E96CF468A4AA0F00ABB7561</vt:lpwstr>
  </property>
</Properties>
</file>