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4"/>
  </p:sldMasterIdLst>
  <p:notesMasterIdLst>
    <p:notesMasterId r:id="rId56"/>
  </p:notesMasterIdLst>
  <p:handoutMasterIdLst>
    <p:handoutMasterId r:id="rId57"/>
  </p:handoutMasterIdLst>
  <p:sldIdLst>
    <p:sldId id="292" r:id="rId5"/>
    <p:sldId id="295" r:id="rId6"/>
    <p:sldId id="442" r:id="rId7"/>
    <p:sldId id="797" r:id="rId8"/>
    <p:sldId id="866" r:id="rId9"/>
    <p:sldId id="473" r:id="rId10"/>
    <p:sldId id="898" r:id="rId11"/>
    <p:sldId id="792" r:id="rId12"/>
    <p:sldId id="867" r:id="rId13"/>
    <p:sldId id="452" r:id="rId14"/>
    <p:sldId id="863" r:id="rId15"/>
    <p:sldId id="869" r:id="rId16"/>
    <p:sldId id="749" r:id="rId17"/>
    <p:sldId id="748" r:id="rId18"/>
    <p:sldId id="751" r:id="rId19"/>
    <p:sldId id="750" r:id="rId20"/>
    <p:sldId id="908" r:id="rId21"/>
    <p:sldId id="844" r:id="rId22"/>
    <p:sldId id="312" r:id="rId23"/>
    <p:sldId id="909" r:id="rId24"/>
    <p:sldId id="870" r:id="rId25"/>
    <p:sldId id="871" r:id="rId26"/>
    <p:sldId id="899" r:id="rId27"/>
    <p:sldId id="808" r:id="rId28"/>
    <p:sldId id="903" r:id="rId29"/>
    <p:sldId id="910" r:id="rId30"/>
    <p:sldId id="905" r:id="rId31"/>
    <p:sldId id="904" r:id="rId32"/>
    <p:sldId id="901" r:id="rId33"/>
    <p:sldId id="900" r:id="rId34"/>
    <p:sldId id="837" r:id="rId35"/>
    <p:sldId id="882" r:id="rId36"/>
    <p:sldId id="890" r:id="rId37"/>
    <p:sldId id="795" r:id="rId38"/>
    <p:sldId id="891" r:id="rId39"/>
    <p:sldId id="815" r:id="rId40"/>
    <p:sldId id="816" r:id="rId41"/>
    <p:sldId id="817" r:id="rId42"/>
    <p:sldId id="820" r:id="rId43"/>
    <p:sldId id="907" r:id="rId44"/>
    <p:sldId id="850" r:id="rId45"/>
    <p:sldId id="693" r:id="rId46"/>
    <p:sldId id="794" r:id="rId47"/>
    <p:sldId id="604" r:id="rId48"/>
    <p:sldId id="466" r:id="rId49"/>
    <p:sldId id="755" r:id="rId50"/>
    <p:sldId id="842" r:id="rId51"/>
    <p:sldId id="615" r:id="rId52"/>
    <p:sldId id="472" r:id="rId53"/>
    <p:sldId id="362" r:id="rId54"/>
    <p:sldId id="36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B46EBB-736C-4A1C-8692-9DD8A6834F78}">
          <p14:sldIdLst>
            <p14:sldId id="292"/>
            <p14:sldId id="295"/>
            <p14:sldId id="442"/>
            <p14:sldId id="797"/>
            <p14:sldId id="866"/>
            <p14:sldId id="473"/>
            <p14:sldId id="898"/>
            <p14:sldId id="792"/>
            <p14:sldId id="867"/>
            <p14:sldId id="452"/>
            <p14:sldId id="863"/>
            <p14:sldId id="869"/>
            <p14:sldId id="749"/>
            <p14:sldId id="748"/>
            <p14:sldId id="751"/>
            <p14:sldId id="750"/>
            <p14:sldId id="908"/>
            <p14:sldId id="844"/>
            <p14:sldId id="312"/>
            <p14:sldId id="909"/>
            <p14:sldId id="870"/>
            <p14:sldId id="871"/>
            <p14:sldId id="899"/>
            <p14:sldId id="808"/>
            <p14:sldId id="903"/>
            <p14:sldId id="910"/>
            <p14:sldId id="905"/>
            <p14:sldId id="904"/>
            <p14:sldId id="901"/>
            <p14:sldId id="900"/>
            <p14:sldId id="837"/>
            <p14:sldId id="882"/>
            <p14:sldId id="890"/>
            <p14:sldId id="795"/>
            <p14:sldId id="891"/>
            <p14:sldId id="815"/>
            <p14:sldId id="816"/>
            <p14:sldId id="817"/>
            <p14:sldId id="820"/>
            <p14:sldId id="907"/>
            <p14:sldId id="850"/>
            <p14:sldId id="693"/>
            <p14:sldId id="794"/>
            <p14:sldId id="604"/>
            <p14:sldId id="466"/>
            <p14:sldId id="755"/>
            <p14:sldId id="842"/>
            <p14:sldId id="615"/>
            <p14:sldId id="472"/>
            <p14:sldId id="362"/>
            <p14:sldId id="3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67377" autoAdjust="0"/>
  </p:normalViewPr>
  <p:slideViewPr>
    <p:cSldViewPr snapToGrid="0">
      <p:cViewPr varScale="1">
        <p:scale>
          <a:sx n="86" d="100"/>
          <a:sy n="86" d="100"/>
        </p:scale>
        <p:origin x="210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09166-FB58-4315-8668-7424959405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0ADC47-9B78-442B-AE9F-B6F8F0348A5D}">
      <dgm:prSet custT="1"/>
      <dgm:spPr/>
      <dgm:t>
        <a:bodyPr/>
        <a:lstStyle/>
        <a:p>
          <a:r>
            <a:rPr lang="en-US" sz="1800" dirty="0">
              <a:latin typeface="Helvetica" pitchFamily="2" charset="0"/>
            </a:rPr>
            <a:t>The person applying must show that they are unable to meet their financial needs.</a:t>
          </a:r>
        </a:p>
        <a:p>
          <a:r>
            <a:rPr lang="en-US" sz="1800" dirty="0">
              <a:latin typeface="Helvetica" pitchFamily="2" charset="0"/>
            </a:rPr>
            <a:t>- Financial Statement</a:t>
          </a:r>
        </a:p>
        <a:p>
          <a:r>
            <a:rPr lang="en-US" sz="1800" dirty="0">
              <a:latin typeface="Helvetica" pitchFamily="2" charset="0"/>
            </a:rPr>
            <a:t>- Details of capacity for employment/ history of employment/ attempts to seek employment</a:t>
          </a:r>
        </a:p>
        <a:p>
          <a:r>
            <a:rPr lang="en-US" sz="1800" dirty="0">
              <a:latin typeface="Helvetica" pitchFamily="2" charset="0"/>
            </a:rPr>
            <a:t>- Affidavit from health professionals including mental health professionals.</a:t>
          </a:r>
        </a:p>
      </dgm:t>
    </dgm:pt>
    <dgm:pt modelId="{8FE47954-C098-47E5-8131-CF6898EF8EBF}" type="parTrans" cxnId="{04F6E02C-39A2-40EF-A63A-7FA7596B2144}">
      <dgm:prSet/>
      <dgm:spPr/>
      <dgm:t>
        <a:bodyPr/>
        <a:lstStyle/>
        <a:p>
          <a:endParaRPr lang="en-US"/>
        </a:p>
      </dgm:t>
    </dgm:pt>
    <dgm:pt modelId="{0E0E7C19-2329-4CE9-963F-B8A88CA84555}" type="sibTrans" cxnId="{04F6E02C-39A2-40EF-A63A-7FA7596B2144}">
      <dgm:prSet/>
      <dgm:spPr/>
      <dgm:t>
        <a:bodyPr/>
        <a:lstStyle/>
        <a:p>
          <a:endParaRPr lang="en-US"/>
        </a:p>
      </dgm:t>
    </dgm:pt>
    <dgm:pt modelId="{7B841B5A-C02D-4092-99A4-5283AEAF2498}">
      <dgm:prSet custT="1"/>
      <dgm:spPr/>
      <dgm:t>
        <a:bodyPr/>
        <a:lstStyle/>
        <a:p>
          <a:r>
            <a:rPr lang="en-US" sz="1800" dirty="0">
              <a:latin typeface="Helvetica" pitchFamily="2" charset="0"/>
            </a:rPr>
            <a:t>The person applying must show that the other party has the capacity to pay the spousal maintenance sought</a:t>
          </a:r>
        </a:p>
        <a:p>
          <a:r>
            <a:rPr lang="en-US" sz="1800" dirty="0">
              <a:latin typeface="Helvetica" pitchFamily="2" charset="0"/>
            </a:rPr>
            <a:t>- Seek disclosure at the earliest opportunity/ bank accounts of any company, business, end of year financial statements etc.</a:t>
          </a:r>
        </a:p>
        <a:p>
          <a:r>
            <a:rPr lang="en-US" sz="1800" dirty="0">
              <a:latin typeface="Helvetica" pitchFamily="2" charset="0"/>
            </a:rPr>
            <a:t>- Issue subpoena immediately- banks, financial institutions, employer, accountant</a:t>
          </a:r>
        </a:p>
      </dgm:t>
    </dgm:pt>
    <dgm:pt modelId="{000B0F54-58AD-4805-B156-28D79351E9E9}" type="parTrans" cxnId="{CB6F5E8F-E1C4-4A73-B063-DD6C88946431}">
      <dgm:prSet/>
      <dgm:spPr/>
      <dgm:t>
        <a:bodyPr/>
        <a:lstStyle/>
        <a:p>
          <a:endParaRPr lang="en-US"/>
        </a:p>
      </dgm:t>
    </dgm:pt>
    <dgm:pt modelId="{28D72D9E-329B-468C-9A92-4B620326B8A0}" type="sibTrans" cxnId="{CB6F5E8F-E1C4-4A73-B063-DD6C88946431}">
      <dgm:prSet/>
      <dgm:spPr/>
      <dgm:t>
        <a:bodyPr/>
        <a:lstStyle/>
        <a:p>
          <a:endParaRPr lang="en-US"/>
        </a:p>
      </dgm:t>
    </dgm:pt>
    <dgm:pt modelId="{00BEDCAD-143F-4FC6-8C8C-E12E13934399}" type="pres">
      <dgm:prSet presAssocID="{A9309166-FB58-4315-8668-742495940520}" presName="root" presStyleCnt="0">
        <dgm:presLayoutVars>
          <dgm:dir/>
          <dgm:resizeHandles val="exact"/>
        </dgm:presLayoutVars>
      </dgm:prSet>
      <dgm:spPr/>
    </dgm:pt>
    <dgm:pt modelId="{F057008D-B7F8-4453-8D2E-634335D44F8D}" type="pres">
      <dgm:prSet presAssocID="{8D0ADC47-9B78-442B-AE9F-B6F8F0348A5D}" presName="compNode" presStyleCnt="0"/>
      <dgm:spPr/>
    </dgm:pt>
    <dgm:pt modelId="{03D89917-8D34-4A78-BE32-270F45044D57}" type="pres">
      <dgm:prSet presAssocID="{8D0ADC47-9B78-442B-AE9F-B6F8F0348A5D}" presName="bgRect" presStyleLbl="bgShp" presStyleIdx="0" presStyleCnt="2"/>
      <dgm:spPr/>
    </dgm:pt>
    <dgm:pt modelId="{4955A728-13CE-4C58-9827-4C00D05B790F}" type="pres">
      <dgm:prSet presAssocID="{8D0ADC47-9B78-442B-AE9F-B6F8F0348A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628541F-9598-4348-BDC3-B369350A9AD9}" type="pres">
      <dgm:prSet presAssocID="{8D0ADC47-9B78-442B-AE9F-B6F8F0348A5D}" presName="spaceRect" presStyleCnt="0"/>
      <dgm:spPr/>
    </dgm:pt>
    <dgm:pt modelId="{BD35FCB8-3981-43DB-924C-6BFFC0086B85}" type="pres">
      <dgm:prSet presAssocID="{8D0ADC47-9B78-442B-AE9F-B6F8F0348A5D}" presName="parTx" presStyleLbl="revTx" presStyleIdx="0" presStyleCnt="2">
        <dgm:presLayoutVars>
          <dgm:chMax val="0"/>
          <dgm:chPref val="0"/>
        </dgm:presLayoutVars>
      </dgm:prSet>
      <dgm:spPr/>
    </dgm:pt>
    <dgm:pt modelId="{DCDCC1D4-ECEE-40C3-B9E8-635D8D211884}" type="pres">
      <dgm:prSet presAssocID="{0E0E7C19-2329-4CE9-963F-B8A88CA84555}" presName="sibTrans" presStyleCnt="0"/>
      <dgm:spPr/>
    </dgm:pt>
    <dgm:pt modelId="{4F86349C-8910-45FD-9FB5-90023E591454}" type="pres">
      <dgm:prSet presAssocID="{7B841B5A-C02D-4092-99A4-5283AEAF2498}" presName="compNode" presStyleCnt="0"/>
      <dgm:spPr/>
    </dgm:pt>
    <dgm:pt modelId="{4340F9DF-570C-44EC-A43F-BC97F850FAE8}" type="pres">
      <dgm:prSet presAssocID="{7B841B5A-C02D-4092-99A4-5283AEAF2498}" presName="bgRect" presStyleLbl="bgShp" presStyleIdx="1" presStyleCnt="2"/>
      <dgm:spPr/>
    </dgm:pt>
    <dgm:pt modelId="{FEA401DA-1A16-458A-8408-7759D6E2967E}" type="pres">
      <dgm:prSet presAssocID="{7B841B5A-C02D-4092-99A4-5283AEAF24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EC008C6-E8F2-4638-9E27-0BEF5ECA617D}" type="pres">
      <dgm:prSet presAssocID="{7B841B5A-C02D-4092-99A4-5283AEAF2498}" presName="spaceRect" presStyleCnt="0"/>
      <dgm:spPr/>
    </dgm:pt>
    <dgm:pt modelId="{76C9C35B-B6D9-44C2-A36F-AE4DECB1F813}" type="pres">
      <dgm:prSet presAssocID="{7B841B5A-C02D-4092-99A4-5283AEAF2498}" presName="parTx" presStyleLbl="revTx" presStyleIdx="1" presStyleCnt="2">
        <dgm:presLayoutVars>
          <dgm:chMax val="0"/>
          <dgm:chPref val="0"/>
        </dgm:presLayoutVars>
      </dgm:prSet>
      <dgm:spPr/>
    </dgm:pt>
  </dgm:ptLst>
  <dgm:cxnLst>
    <dgm:cxn modelId="{D50DD309-D35B-4912-B58D-30714A256989}" type="presOf" srcId="{8D0ADC47-9B78-442B-AE9F-B6F8F0348A5D}" destId="{BD35FCB8-3981-43DB-924C-6BFFC0086B85}" srcOrd="0" destOrd="0" presId="urn:microsoft.com/office/officeart/2018/2/layout/IconVerticalSolidList"/>
    <dgm:cxn modelId="{04F6E02C-39A2-40EF-A63A-7FA7596B2144}" srcId="{A9309166-FB58-4315-8668-742495940520}" destId="{8D0ADC47-9B78-442B-AE9F-B6F8F0348A5D}" srcOrd="0" destOrd="0" parTransId="{8FE47954-C098-47E5-8131-CF6898EF8EBF}" sibTransId="{0E0E7C19-2329-4CE9-963F-B8A88CA84555}"/>
    <dgm:cxn modelId="{62592F30-9579-49D4-8FF9-BCEB2434CAD3}" type="presOf" srcId="{A9309166-FB58-4315-8668-742495940520}" destId="{00BEDCAD-143F-4FC6-8C8C-E12E13934399}" srcOrd="0" destOrd="0" presId="urn:microsoft.com/office/officeart/2018/2/layout/IconVerticalSolidList"/>
    <dgm:cxn modelId="{CB6F5E8F-E1C4-4A73-B063-DD6C88946431}" srcId="{A9309166-FB58-4315-8668-742495940520}" destId="{7B841B5A-C02D-4092-99A4-5283AEAF2498}" srcOrd="1" destOrd="0" parTransId="{000B0F54-58AD-4805-B156-28D79351E9E9}" sibTransId="{28D72D9E-329B-468C-9A92-4B620326B8A0}"/>
    <dgm:cxn modelId="{3ACC80EE-FB30-4FFD-B733-F241A6E4E43D}" type="presOf" srcId="{7B841B5A-C02D-4092-99A4-5283AEAF2498}" destId="{76C9C35B-B6D9-44C2-A36F-AE4DECB1F813}" srcOrd="0" destOrd="0" presId="urn:microsoft.com/office/officeart/2018/2/layout/IconVerticalSolidList"/>
    <dgm:cxn modelId="{622980B5-71B2-4AB0-9C95-723E9617FA04}" type="presParOf" srcId="{00BEDCAD-143F-4FC6-8C8C-E12E13934399}" destId="{F057008D-B7F8-4453-8D2E-634335D44F8D}" srcOrd="0" destOrd="0" presId="urn:microsoft.com/office/officeart/2018/2/layout/IconVerticalSolidList"/>
    <dgm:cxn modelId="{AD3D9A13-9442-41A1-8514-B06F1EF0BD86}" type="presParOf" srcId="{F057008D-B7F8-4453-8D2E-634335D44F8D}" destId="{03D89917-8D34-4A78-BE32-270F45044D57}" srcOrd="0" destOrd="0" presId="urn:microsoft.com/office/officeart/2018/2/layout/IconVerticalSolidList"/>
    <dgm:cxn modelId="{995743FE-79DD-4B4C-9CB8-274085A86AC6}" type="presParOf" srcId="{F057008D-B7F8-4453-8D2E-634335D44F8D}" destId="{4955A728-13CE-4C58-9827-4C00D05B790F}" srcOrd="1" destOrd="0" presId="urn:microsoft.com/office/officeart/2018/2/layout/IconVerticalSolidList"/>
    <dgm:cxn modelId="{E0367EB9-1AF3-4DC4-A401-AD6180029756}" type="presParOf" srcId="{F057008D-B7F8-4453-8D2E-634335D44F8D}" destId="{1628541F-9598-4348-BDC3-B369350A9AD9}" srcOrd="2" destOrd="0" presId="urn:microsoft.com/office/officeart/2018/2/layout/IconVerticalSolidList"/>
    <dgm:cxn modelId="{3AB56316-AA4D-47C8-A46C-E613265817CD}" type="presParOf" srcId="{F057008D-B7F8-4453-8D2E-634335D44F8D}" destId="{BD35FCB8-3981-43DB-924C-6BFFC0086B85}" srcOrd="3" destOrd="0" presId="urn:microsoft.com/office/officeart/2018/2/layout/IconVerticalSolidList"/>
    <dgm:cxn modelId="{A29CCB8F-964C-4D41-80F2-DB2D3D26385D}" type="presParOf" srcId="{00BEDCAD-143F-4FC6-8C8C-E12E13934399}" destId="{DCDCC1D4-ECEE-40C3-B9E8-635D8D211884}" srcOrd="1" destOrd="0" presId="urn:microsoft.com/office/officeart/2018/2/layout/IconVerticalSolidList"/>
    <dgm:cxn modelId="{80105193-B096-468C-9893-4E5D1A8A8014}" type="presParOf" srcId="{00BEDCAD-143F-4FC6-8C8C-E12E13934399}" destId="{4F86349C-8910-45FD-9FB5-90023E591454}" srcOrd="2" destOrd="0" presId="urn:microsoft.com/office/officeart/2018/2/layout/IconVerticalSolidList"/>
    <dgm:cxn modelId="{6E02BEDC-ABF0-4A64-9A89-967A8BFE55B9}" type="presParOf" srcId="{4F86349C-8910-45FD-9FB5-90023E591454}" destId="{4340F9DF-570C-44EC-A43F-BC97F850FAE8}" srcOrd="0" destOrd="0" presId="urn:microsoft.com/office/officeart/2018/2/layout/IconVerticalSolidList"/>
    <dgm:cxn modelId="{05003E73-0F2F-4FC9-AA5A-33B9A130CA91}" type="presParOf" srcId="{4F86349C-8910-45FD-9FB5-90023E591454}" destId="{FEA401DA-1A16-458A-8408-7759D6E2967E}" srcOrd="1" destOrd="0" presId="urn:microsoft.com/office/officeart/2018/2/layout/IconVerticalSolidList"/>
    <dgm:cxn modelId="{0628DA81-FFCC-43EE-8989-18A9F10667D8}" type="presParOf" srcId="{4F86349C-8910-45FD-9FB5-90023E591454}" destId="{8EC008C6-E8F2-4638-9E27-0BEF5ECA617D}" srcOrd="2" destOrd="0" presId="urn:microsoft.com/office/officeart/2018/2/layout/IconVerticalSolidList"/>
    <dgm:cxn modelId="{BD901C5B-E4E4-4481-AAA7-7470CB46D2F9}" type="presParOf" srcId="{4F86349C-8910-45FD-9FB5-90023E591454}" destId="{76C9C35B-B6D9-44C2-A36F-AE4DECB1F8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DE3E8-DE5A-4E5E-9528-8996E160F21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57B4E24E-ACDD-4303-AB60-D85F3685F69E}">
      <dgm:prSet custT="1"/>
      <dgm:spPr/>
      <dgm:t>
        <a:bodyPr/>
        <a:lstStyle/>
        <a:p>
          <a:pPr algn="l"/>
          <a:r>
            <a:rPr lang="en-US" sz="1600" dirty="0">
              <a:latin typeface="Helvetica" pitchFamily="2" charset="0"/>
            </a:rPr>
            <a:t>Age and state of health</a:t>
          </a:r>
          <a:br>
            <a:rPr lang="en-US" sz="1600" dirty="0">
              <a:latin typeface="Helvetica" pitchFamily="2" charset="0"/>
            </a:rPr>
          </a:br>
          <a:endParaRPr lang="en-US" sz="1600" dirty="0">
            <a:latin typeface="Helvetica" pitchFamily="2" charset="0"/>
          </a:endParaRPr>
        </a:p>
        <a:p>
          <a:pPr algn="l"/>
          <a:r>
            <a:rPr lang="en-US" sz="1600" dirty="0">
              <a:latin typeface="Helvetica" pitchFamily="2" charset="0"/>
            </a:rPr>
            <a:t>- Additional affidavits by health experts, details of any permanent disability</a:t>
          </a:r>
        </a:p>
      </dgm:t>
    </dgm:pt>
    <dgm:pt modelId="{240877AC-2BD9-4778-B437-172DFF9AF16F}" type="parTrans" cxnId="{7DECB9D0-1758-475B-84DF-219558707063}">
      <dgm:prSet/>
      <dgm:spPr/>
      <dgm:t>
        <a:bodyPr/>
        <a:lstStyle/>
        <a:p>
          <a:endParaRPr lang="en-US"/>
        </a:p>
      </dgm:t>
    </dgm:pt>
    <dgm:pt modelId="{87E01DBF-041A-4B0D-AD97-099B1F0CE32C}" type="sibTrans" cxnId="{7DECB9D0-1758-475B-84DF-219558707063}">
      <dgm:prSet/>
      <dgm:spPr/>
      <dgm:t>
        <a:bodyPr/>
        <a:lstStyle/>
        <a:p>
          <a:endParaRPr lang="en-US"/>
        </a:p>
      </dgm:t>
    </dgm:pt>
    <dgm:pt modelId="{E27121E5-42B8-4B1F-A01B-FA99F6CD6A9B}">
      <dgm:prSet custT="1"/>
      <dgm:spPr/>
      <dgm:t>
        <a:bodyPr/>
        <a:lstStyle/>
        <a:p>
          <a:pPr algn="l"/>
          <a:r>
            <a:rPr lang="en-AU" sz="1600" dirty="0">
              <a:latin typeface="Helvetica" pitchFamily="2" charset="0"/>
            </a:rPr>
            <a:t>Income, property and financial resources and capacity for employment</a:t>
          </a:r>
        </a:p>
        <a:p>
          <a:pPr algn="l"/>
          <a:r>
            <a:rPr lang="en-AU" sz="1600" dirty="0">
              <a:latin typeface="Helvetica" pitchFamily="2" charset="0"/>
            </a:rPr>
            <a:t>- Employment applications</a:t>
          </a:r>
        </a:p>
        <a:p>
          <a:pPr algn="l"/>
          <a:r>
            <a:rPr lang="en-AU" sz="1600" dirty="0">
              <a:latin typeface="Helvetica" pitchFamily="2" charset="0"/>
            </a:rPr>
            <a:t>- Employment history</a:t>
          </a:r>
        </a:p>
        <a:p>
          <a:pPr algn="l"/>
          <a:r>
            <a:rPr lang="en-AU" sz="1600" dirty="0">
              <a:latin typeface="Helvetica" pitchFamily="2" charset="0"/>
            </a:rPr>
            <a:t>- Education</a:t>
          </a:r>
        </a:p>
        <a:p>
          <a:pPr algn="l"/>
          <a:r>
            <a:rPr lang="en-AU" sz="1600" dirty="0">
              <a:latin typeface="Helvetica" pitchFamily="2" charset="0"/>
            </a:rPr>
            <a:t>- Details of accessibility of financial resources </a:t>
          </a:r>
          <a:endParaRPr lang="en-US" sz="1600" dirty="0">
            <a:latin typeface="Helvetica" pitchFamily="2" charset="0"/>
          </a:endParaRPr>
        </a:p>
      </dgm:t>
    </dgm:pt>
    <dgm:pt modelId="{06478E70-391A-44EB-BA06-5FB9A1A1E897}" type="parTrans" cxnId="{8BBF4729-37DA-43B7-A44B-ECF9A5F05C8F}">
      <dgm:prSet/>
      <dgm:spPr/>
      <dgm:t>
        <a:bodyPr/>
        <a:lstStyle/>
        <a:p>
          <a:endParaRPr lang="en-US"/>
        </a:p>
      </dgm:t>
    </dgm:pt>
    <dgm:pt modelId="{86E4A299-5932-420A-91ED-304A793AD1CC}" type="sibTrans" cxnId="{8BBF4729-37DA-43B7-A44B-ECF9A5F05C8F}">
      <dgm:prSet/>
      <dgm:spPr/>
      <dgm:t>
        <a:bodyPr/>
        <a:lstStyle/>
        <a:p>
          <a:endParaRPr lang="en-US"/>
        </a:p>
      </dgm:t>
    </dgm:pt>
    <dgm:pt modelId="{91913A94-01C0-45F9-9C7A-8C030168B868}">
      <dgm:prSet custT="1"/>
      <dgm:spPr/>
      <dgm:t>
        <a:bodyPr/>
        <a:lstStyle/>
        <a:p>
          <a:pPr algn="l"/>
          <a:r>
            <a:rPr lang="en-AU" sz="1200" dirty="0">
              <a:latin typeface="Helvetica" pitchFamily="2" charset="0"/>
            </a:rPr>
            <a:t>Care of a child under 18 years</a:t>
          </a:r>
        </a:p>
        <a:p>
          <a:pPr algn="l"/>
          <a:r>
            <a:rPr lang="en-AU" sz="1200" dirty="0">
              <a:latin typeface="Helvetica" pitchFamily="2" charset="0"/>
            </a:rPr>
            <a:t>- Is child support being paid? </a:t>
          </a:r>
        </a:p>
        <a:p>
          <a:pPr algn="l"/>
          <a:r>
            <a:rPr lang="en-AU" sz="1200" dirty="0">
              <a:latin typeface="Helvetica" pitchFamily="2" charset="0"/>
            </a:rPr>
            <a:t>- Details of arears</a:t>
          </a:r>
        </a:p>
        <a:p>
          <a:pPr algn="l"/>
          <a:r>
            <a:rPr lang="en-AU" sz="1200" dirty="0">
              <a:latin typeface="Helvetica" pitchFamily="2" charset="0"/>
            </a:rPr>
            <a:t>- Do the children have any special needs eg. speech pathology, physiotherapy, additional tutoring?</a:t>
          </a:r>
        </a:p>
        <a:p>
          <a:pPr algn="l"/>
          <a:r>
            <a:rPr lang="en-AU" sz="1200" dirty="0">
              <a:latin typeface="Helvetica" pitchFamily="2" charset="0"/>
            </a:rPr>
            <a:t>- Are the children in private school?</a:t>
          </a:r>
        </a:p>
        <a:p>
          <a:pPr algn="l"/>
          <a:r>
            <a:rPr lang="en-AU" sz="1200" dirty="0">
              <a:latin typeface="Helvetica" pitchFamily="2" charset="0"/>
            </a:rPr>
            <a:t>What amount of time  does other party spend with children?</a:t>
          </a:r>
        </a:p>
        <a:p>
          <a:pPr algn="l"/>
          <a:r>
            <a:rPr lang="en-AU" sz="1200" dirty="0">
              <a:latin typeface="Helvetica" pitchFamily="2" charset="0"/>
            </a:rPr>
            <a:t>- Child care responsibilities, pick up from school</a:t>
          </a:r>
        </a:p>
      </dgm:t>
    </dgm:pt>
    <dgm:pt modelId="{9C4132AE-FAFC-4A28-AEF5-DBE6B5C328E2}" type="parTrans" cxnId="{14C527EB-91F8-4273-8D73-FF07A71B482D}">
      <dgm:prSet/>
      <dgm:spPr/>
      <dgm:t>
        <a:bodyPr/>
        <a:lstStyle/>
        <a:p>
          <a:endParaRPr lang="en-US"/>
        </a:p>
      </dgm:t>
    </dgm:pt>
    <dgm:pt modelId="{26B78D72-8440-44F5-B381-4D53ADFE9047}" type="sibTrans" cxnId="{14C527EB-91F8-4273-8D73-FF07A71B482D}">
      <dgm:prSet/>
      <dgm:spPr/>
      <dgm:t>
        <a:bodyPr/>
        <a:lstStyle/>
        <a:p>
          <a:endParaRPr lang="en-US"/>
        </a:p>
      </dgm:t>
    </dgm:pt>
    <dgm:pt modelId="{68BA68E4-FD03-4C42-BF19-F6784D0FE43E}">
      <dgm:prSet custT="1"/>
      <dgm:spPr/>
      <dgm:t>
        <a:bodyPr/>
        <a:lstStyle/>
        <a:p>
          <a:pPr algn="l"/>
          <a:r>
            <a:rPr lang="en-AU" sz="1600" dirty="0">
              <a:latin typeface="Helvetica" pitchFamily="2" charset="0"/>
            </a:rPr>
            <a:t>Necessary commitments to support a person or child they have an obligation to support</a:t>
          </a:r>
          <a:br>
            <a:rPr lang="en-AU" sz="1600" dirty="0">
              <a:latin typeface="Helvetica" pitchFamily="2" charset="0"/>
            </a:rPr>
          </a:br>
          <a:endParaRPr lang="en-AU" sz="1600" dirty="0">
            <a:latin typeface="Helvetica" pitchFamily="2" charset="0"/>
          </a:endParaRPr>
        </a:p>
        <a:p>
          <a:pPr algn="l"/>
          <a:r>
            <a:rPr lang="en-AU" sz="1600" dirty="0">
              <a:latin typeface="Helvetica" pitchFamily="2" charset="0"/>
            </a:rPr>
            <a:t>- Child from another relationship or step child - include all expenses in the affidavit as well as the financial statement</a:t>
          </a:r>
          <a:endParaRPr lang="en-US" sz="1600" dirty="0">
            <a:latin typeface="Helvetica" pitchFamily="2" charset="0"/>
          </a:endParaRPr>
        </a:p>
      </dgm:t>
    </dgm:pt>
    <dgm:pt modelId="{30EA77EA-50B3-4C30-A94B-AF7EABE2E66B}" type="parTrans" cxnId="{64E71921-8E08-4FB0-BAC2-E0FC6EF88161}">
      <dgm:prSet/>
      <dgm:spPr/>
      <dgm:t>
        <a:bodyPr/>
        <a:lstStyle/>
        <a:p>
          <a:endParaRPr lang="en-US"/>
        </a:p>
      </dgm:t>
    </dgm:pt>
    <dgm:pt modelId="{616D97E0-AFD6-4282-A68A-2735C80B09E2}" type="sibTrans" cxnId="{64E71921-8E08-4FB0-BAC2-E0FC6EF88161}">
      <dgm:prSet/>
      <dgm:spPr/>
      <dgm:t>
        <a:bodyPr/>
        <a:lstStyle/>
        <a:p>
          <a:endParaRPr lang="en-US"/>
        </a:p>
      </dgm:t>
    </dgm:pt>
    <dgm:pt modelId="{06511D92-EF53-41FF-8042-7BA78F743DCA}">
      <dgm:prSet custT="1"/>
      <dgm:spPr/>
      <dgm:t>
        <a:bodyPr/>
        <a:lstStyle/>
        <a:p>
          <a:pPr algn="l"/>
          <a:r>
            <a:rPr lang="en-AU" sz="1600" dirty="0">
              <a:latin typeface="Helvetica" pitchFamily="2" charset="0"/>
            </a:rPr>
            <a:t>The responsibilities to support another person</a:t>
          </a:r>
          <a:br>
            <a:rPr lang="en-AU" sz="1600" dirty="0">
              <a:latin typeface="Helvetica" pitchFamily="2" charset="0"/>
            </a:rPr>
          </a:br>
          <a:endParaRPr lang="en-AU" sz="1600" dirty="0">
            <a:latin typeface="Helvetica" pitchFamily="2" charset="0"/>
          </a:endParaRPr>
        </a:p>
        <a:p>
          <a:pPr algn="l"/>
          <a:r>
            <a:rPr lang="en-AU" sz="1600" dirty="0">
              <a:latin typeface="Helvetica" pitchFamily="2" charset="0"/>
            </a:rPr>
            <a:t>- New partner who is not working/unable to work, consider filing an affidavit by that person</a:t>
          </a:r>
          <a:endParaRPr lang="en-US" sz="1600" dirty="0">
            <a:latin typeface="Helvetica" pitchFamily="2" charset="0"/>
          </a:endParaRPr>
        </a:p>
      </dgm:t>
    </dgm:pt>
    <dgm:pt modelId="{6BC3C22D-4F75-403A-9416-D6AEF5379134}" type="parTrans" cxnId="{8AFC5B23-A516-438D-A6D8-8F4412524CC9}">
      <dgm:prSet/>
      <dgm:spPr/>
      <dgm:t>
        <a:bodyPr/>
        <a:lstStyle/>
        <a:p>
          <a:endParaRPr lang="en-US"/>
        </a:p>
      </dgm:t>
    </dgm:pt>
    <dgm:pt modelId="{48C7DBF7-9DE1-450F-9268-A2851BC6839D}" type="sibTrans" cxnId="{8AFC5B23-A516-438D-A6D8-8F4412524CC9}">
      <dgm:prSet/>
      <dgm:spPr/>
      <dgm:t>
        <a:bodyPr/>
        <a:lstStyle/>
        <a:p>
          <a:endParaRPr lang="en-US"/>
        </a:p>
      </dgm:t>
    </dgm:pt>
    <dgm:pt modelId="{0DE1787C-EC19-482A-AAA8-0FE4E7F6EE71}">
      <dgm:prSet custT="1"/>
      <dgm:spPr/>
      <dgm:t>
        <a:bodyPr/>
        <a:lstStyle/>
        <a:p>
          <a:pPr algn="l"/>
          <a:r>
            <a:rPr lang="en-AU" sz="1600" dirty="0">
              <a:latin typeface="Helvetica" pitchFamily="2" charset="0"/>
            </a:rPr>
            <a:t>Eligibility for a pension, allowance or benefit (including overseas pension, superannuation entitlement).</a:t>
          </a:r>
        </a:p>
        <a:p>
          <a:pPr algn="l"/>
          <a:r>
            <a:rPr lang="en-AU" sz="1600" dirty="0">
              <a:latin typeface="Helvetica" pitchFamily="2" charset="0"/>
            </a:rPr>
            <a:t>-Details of accessibility of overseas pension, superannuation entitlements.</a:t>
          </a:r>
        </a:p>
        <a:p>
          <a:pPr algn="l"/>
          <a:r>
            <a:rPr lang="en-AU" sz="1600" dirty="0">
              <a:latin typeface="Helvetica" pitchFamily="2" charset="0"/>
            </a:rPr>
            <a:t>-Details of Centrelink benefits</a:t>
          </a:r>
          <a:endParaRPr lang="en-US" sz="1600" dirty="0">
            <a:latin typeface="Helvetica" pitchFamily="2" charset="0"/>
          </a:endParaRPr>
        </a:p>
      </dgm:t>
    </dgm:pt>
    <dgm:pt modelId="{8BB54708-1560-49E8-89D5-ADCEAEDAB8C1}" type="parTrans" cxnId="{DBDA3634-1A67-4758-8777-639BB49D0566}">
      <dgm:prSet/>
      <dgm:spPr/>
      <dgm:t>
        <a:bodyPr/>
        <a:lstStyle/>
        <a:p>
          <a:endParaRPr lang="en-US"/>
        </a:p>
      </dgm:t>
    </dgm:pt>
    <dgm:pt modelId="{9B0E89A4-B7A3-4753-9540-0D657254EA65}" type="sibTrans" cxnId="{DBDA3634-1A67-4758-8777-639BB49D0566}">
      <dgm:prSet/>
      <dgm:spPr/>
      <dgm:t>
        <a:bodyPr/>
        <a:lstStyle/>
        <a:p>
          <a:endParaRPr lang="en-US"/>
        </a:p>
      </dgm:t>
    </dgm:pt>
    <dgm:pt modelId="{E157BD5A-B66E-44EF-97FA-7B0AB0FE3501}" type="pres">
      <dgm:prSet presAssocID="{5D2DE3E8-DE5A-4E5E-9528-8996E160F210}" presName="diagram" presStyleCnt="0">
        <dgm:presLayoutVars>
          <dgm:dir/>
          <dgm:resizeHandles val="exact"/>
        </dgm:presLayoutVars>
      </dgm:prSet>
      <dgm:spPr/>
    </dgm:pt>
    <dgm:pt modelId="{C5F74F29-4D67-4CFC-8C49-C4DE208142D9}" type="pres">
      <dgm:prSet presAssocID="{57B4E24E-ACDD-4303-AB60-D85F3685F69E}" presName="node" presStyleLbl="node1" presStyleIdx="0" presStyleCnt="6">
        <dgm:presLayoutVars>
          <dgm:bulletEnabled val="1"/>
        </dgm:presLayoutVars>
      </dgm:prSet>
      <dgm:spPr/>
    </dgm:pt>
    <dgm:pt modelId="{6B868C57-DEA5-4978-98D9-CB8B7E3A07F1}" type="pres">
      <dgm:prSet presAssocID="{87E01DBF-041A-4B0D-AD97-099B1F0CE32C}" presName="sibTrans" presStyleCnt="0"/>
      <dgm:spPr/>
    </dgm:pt>
    <dgm:pt modelId="{23CD01A6-11C9-4EBA-A337-C9804DB7F0D9}" type="pres">
      <dgm:prSet presAssocID="{E27121E5-42B8-4B1F-A01B-FA99F6CD6A9B}" presName="node" presStyleLbl="node1" presStyleIdx="1" presStyleCnt="6">
        <dgm:presLayoutVars>
          <dgm:bulletEnabled val="1"/>
        </dgm:presLayoutVars>
      </dgm:prSet>
      <dgm:spPr/>
    </dgm:pt>
    <dgm:pt modelId="{FE9826EE-33D3-46DA-81D0-5DCEC62AD13A}" type="pres">
      <dgm:prSet presAssocID="{86E4A299-5932-420A-91ED-304A793AD1CC}" presName="sibTrans" presStyleCnt="0"/>
      <dgm:spPr/>
    </dgm:pt>
    <dgm:pt modelId="{972D5E58-0587-4E30-8583-9D130DD5DDE3}" type="pres">
      <dgm:prSet presAssocID="{91913A94-01C0-45F9-9C7A-8C030168B868}" presName="node" presStyleLbl="node1" presStyleIdx="2" presStyleCnt="6">
        <dgm:presLayoutVars>
          <dgm:bulletEnabled val="1"/>
        </dgm:presLayoutVars>
      </dgm:prSet>
      <dgm:spPr/>
    </dgm:pt>
    <dgm:pt modelId="{F4C64DA5-75A4-4855-9A40-994E6E460593}" type="pres">
      <dgm:prSet presAssocID="{26B78D72-8440-44F5-B381-4D53ADFE9047}" presName="sibTrans" presStyleCnt="0"/>
      <dgm:spPr/>
    </dgm:pt>
    <dgm:pt modelId="{D01011A7-8F76-4F26-8E3C-B9A6C3D239AB}" type="pres">
      <dgm:prSet presAssocID="{68BA68E4-FD03-4C42-BF19-F6784D0FE43E}" presName="node" presStyleLbl="node1" presStyleIdx="3" presStyleCnt="6">
        <dgm:presLayoutVars>
          <dgm:bulletEnabled val="1"/>
        </dgm:presLayoutVars>
      </dgm:prSet>
      <dgm:spPr/>
    </dgm:pt>
    <dgm:pt modelId="{81E273E3-AF73-4DAC-BCF6-8E10DC6D2BDD}" type="pres">
      <dgm:prSet presAssocID="{616D97E0-AFD6-4282-A68A-2735C80B09E2}" presName="sibTrans" presStyleCnt="0"/>
      <dgm:spPr/>
    </dgm:pt>
    <dgm:pt modelId="{1F5E298D-72EC-4C4E-9988-FB1BEB27D313}" type="pres">
      <dgm:prSet presAssocID="{06511D92-EF53-41FF-8042-7BA78F743DCA}" presName="node" presStyleLbl="node1" presStyleIdx="4" presStyleCnt="6">
        <dgm:presLayoutVars>
          <dgm:bulletEnabled val="1"/>
        </dgm:presLayoutVars>
      </dgm:prSet>
      <dgm:spPr/>
    </dgm:pt>
    <dgm:pt modelId="{A5E1F0E1-779E-484D-A6C0-197E4B6F5B01}" type="pres">
      <dgm:prSet presAssocID="{48C7DBF7-9DE1-450F-9268-A2851BC6839D}" presName="sibTrans" presStyleCnt="0"/>
      <dgm:spPr/>
    </dgm:pt>
    <dgm:pt modelId="{65BEDF2B-063F-438D-A8EA-D038AE370EE9}" type="pres">
      <dgm:prSet presAssocID="{0DE1787C-EC19-482A-AAA8-0FE4E7F6EE71}" presName="node" presStyleLbl="node1" presStyleIdx="5" presStyleCnt="6">
        <dgm:presLayoutVars>
          <dgm:bulletEnabled val="1"/>
        </dgm:presLayoutVars>
      </dgm:prSet>
      <dgm:spPr/>
    </dgm:pt>
  </dgm:ptLst>
  <dgm:cxnLst>
    <dgm:cxn modelId="{350F6610-A891-46BE-ABB2-E6D1A42942B9}" type="presOf" srcId="{68BA68E4-FD03-4C42-BF19-F6784D0FE43E}" destId="{D01011A7-8F76-4F26-8E3C-B9A6C3D239AB}" srcOrd="0" destOrd="0" presId="urn:microsoft.com/office/officeart/2005/8/layout/default"/>
    <dgm:cxn modelId="{64E71921-8E08-4FB0-BAC2-E0FC6EF88161}" srcId="{5D2DE3E8-DE5A-4E5E-9528-8996E160F210}" destId="{68BA68E4-FD03-4C42-BF19-F6784D0FE43E}" srcOrd="3" destOrd="0" parTransId="{30EA77EA-50B3-4C30-A94B-AF7EABE2E66B}" sibTransId="{616D97E0-AFD6-4282-A68A-2735C80B09E2}"/>
    <dgm:cxn modelId="{8AFC5B23-A516-438D-A6D8-8F4412524CC9}" srcId="{5D2DE3E8-DE5A-4E5E-9528-8996E160F210}" destId="{06511D92-EF53-41FF-8042-7BA78F743DCA}" srcOrd="4" destOrd="0" parTransId="{6BC3C22D-4F75-403A-9416-D6AEF5379134}" sibTransId="{48C7DBF7-9DE1-450F-9268-A2851BC6839D}"/>
    <dgm:cxn modelId="{8BBF4729-37DA-43B7-A44B-ECF9A5F05C8F}" srcId="{5D2DE3E8-DE5A-4E5E-9528-8996E160F210}" destId="{E27121E5-42B8-4B1F-A01B-FA99F6CD6A9B}" srcOrd="1" destOrd="0" parTransId="{06478E70-391A-44EB-BA06-5FB9A1A1E897}" sibTransId="{86E4A299-5932-420A-91ED-304A793AD1CC}"/>
    <dgm:cxn modelId="{DBDA3634-1A67-4758-8777-639BB49D0566}" srcId="{5D2DE3E8-DE5A-4E5E-9528-8996E160F210}" destId="{0DE1787C-EC19-482A-AAA8-0FE4E7F6EE71}" srcOrd="5" destOrd="0" parTransId="{8BB54708-1560-49E8-89D5-ADCEAEDAB8C1}" sibTransId="{9B0E89A4-B7A3-4753-9540-0D657254EA65}"/>
    <dgm:cxn modelId="{1F436E62-5A91-488B-96DC-997C6ADDB19E}" type="presOf" srcId="{06511D92-EF53-41FF-8042-7BA78F743DCA}" destId="{1F5E298D-72EC-4C4E-9988-FB1BEB27D313}" srcOrd="0" destOrd="0" presId="urn:microsoft.com/office/officeart/2005/8/layout/default"/>
    <dgm:cxn modelId="{FAC77863-CB3E-45D1-848F-121350EB13C5}" type="presOf" srcId="{91913A94-01C0-45F9-9C7A-8C030168B868}" destId="{972D5E58-0587-4E30-8583-9D130DD5DDE3}" srcOrd="0" destOrd="0" presId="urn:microsoft.com/office/officeart/2005/8/layout/default"/>
    <dgm:cxn modelId="{D8AFA49F-F390-4408-93CC-4D23D6423D06}" type="presOf" srcId="{0DE1787C-EC19-482A-AAA8-0FE4E7F6EE71}" destId="{65BEDF2B-063F-438D-A8EA-D038AE370EE9}" srcOrd="0" destOrd="0" presId="urn:microsoft.com/office/officeart/2005/8/layout/default"/>
    <dgm:cxn modelId="{81DB0CB0-37FA-4515-B260-D52BEF67B3A5}" type="presOf" srcId="{E27121E5-42B8-4B1F-A01B-FA99F6CD6A9B}" destId="{23CD01A6-11C9-4EBA-A337-C9804DB7F0D9}" srcOrd="0" destOrd="0" presId="urn:microsoft.com/office/officeart/2005/8/layout/default"/>
    <dgm:cxn modelId="{625381C0-46B2-4DFD-B2B4-70370C99115D}" type="presOf" srcId="{57B4E24E-ACDD-4303-AB60-D85F3685F69E}" destId="{C5F74F29-4D67-4CFC-8C49-C4DE208142D9}" srcOrd="0" destOrd="0" presId="urn:microsoft.com/office/officeart/2005/8/layout/default"/>
    <dgm:cxn modelId="{7DECB9D0-1758-475B-84DF-219558707063}" srcId="{5D2DE3E8-DE5A-4E5E-9528-8996E160F210}" destId="{57B4E24E-ACDD-4303-AB60-D85F3685F69E}" srcOrd="0" destOrd="0" parTransId="{240877AC-2BD9-4778-B437-172DFF9AF16F}" sibTransId="{87E01DBF-041A-4B0D-AD97-099B1F0CE32C}"/>
    <dgm:cxn modelId="{720F7FE7-C766-4A77-851F-16D92AEFD74D}" type="presOf" srcId="{5D2DE3E8-DE5A-4E5E-9528-8996E160F210}" destId="{E157BD5A-B66E-44EF-97FA-7B0AB0FE3501}" srcOrd="0" destOrd="0" presId="urn:microsoft.com/office/officeart/2005/8/layout/default"/>
    <dgm:cxn modelId="{14C527EB-91F8-4273-8D73-FF07A71B482D}" srcId="{5D2DE3E8-DE5A-4E5E-9528-8996E160F210}" destId="{91913A94-01C0-45F9-9C7A-8C030168B868}" srcOrd="2" destOrd="0" parTransId="{9C4132AE-FAFC-4A28-AEF5-DBE6B5C328E2}" sibTransId="{26B78D72-8440-44F5-B381-4D53ADFE9047}"/>
    <dgm:cxn modelId="{5AF73B72-6B83-4070-93B4-2000BCBBAB7C}" type="presParOf" srcId="{E157BD5A-B66E-44EF-97FA-7B0AB0FE3501}" destId="{C5F74F29-4D67-4CFC-8C49-C4DE208142D9}" srcOrd="0" destOrd="0" presId="urn:microsoft.com/office/officeart/2005/8/layout/default"/>
    <dgm:cxn modelId="{EDFC45E8-DEDB-45B0-8AD7-E59855E0884D}" type="presParOf" srcId="{E157BD5A-B66E-44EF-97FA-7B0AB0FE3501}" destId="{6B868C57-DEA5-4978-98D9-CB8B7E3A07F1}" srcOrd="1" destOrd="0" presId="urn:microsoft.com/office/officeart/2005/8/layout/default"/>
    <dgm:cxn modelId="{2390E235-8D7E-46AE-9A3E-FC9E73CCE65F}" type="presParOf" srcId="{E157BD5A-B66E-44EF-97FA-7B0AB0FE3501}" destId="{23CD01A6-11C9-4EBA-A337-C9804DB7F0D9}" srcOrd="2" destOrd="0" presId="urn:microsoft.com/office/officeart/2005/8/layout/default"/>
    <dgm:cxn modelId="{F9644BA5-EE3A-41D3-938F-26135CB76A64}" type="presParOf" srcId="{E157BD5A-B66E-44EF-97FA-7B0AB0FE3501}" destId="{FE9826EE-33D3-46DA-81D0-5DCEC62AD13A}" srcOrd="3" destOrd="0" presId="urn:microsoft.com/office/officeart/2005/8/layout/default"/>
    <dgm:cxn modelId="{C68624AB-CFD8-49B1-B73A-C45E28BAAC7D}" type="presParOf" srcId="{E157BD5A-B66E-44EF-97FA-7B0AB0FE3501}" destId="{972D5E58-0587-4E30-8583-9D130DD5DDE3}" srcOrd="4" destOrd="0" presId="urn:microsoft.com/office/officeart/2005/8/layout/default"/>
    <dgm:cxn modelId="{CEDA3611-C21C-4312-84C7-48E709B950EF}" type="presParOf" srcId="{E157BD5A-B66E-44EF-97FA-7B0AB0FE3501}" destId="{F4C64DA5-75A4-4855-9A40-994E6E460593}" srcOrd="5" destOrd="0" presId="urn:microsoft.com/office/officeart/2005/8/layout/default"/>
    <dgm:cxn modelId="{196163DE-3EAA-4DD8-AAC5-52504BC45F83}" type="presParOf" srcId="{E157BD5A-B66E-44EF-97FA-7B0AB0FE3501}" destId="{D01011A7-8F76-4F26-8E3C-B9A6C3D239AB}" srcOrd="6" destOrd="0" presId="urn:microsoft.com/office/officeart/2005/8/layout/default"/>
    <dgm:cxn modelId="{7165291B-84BE-44AB-9446-8C38175BFD87}" type="presParOf" srcId="{E157BD5A-B66E-44EF-97FA-7B0AB0FE3501}" destId="{81E273E3-AF73-4DAC-BCF6-8E10DC6D2BDD}" srcOrd="7" destOrd="0" presId="urn:microsoft.com/office/officeart/2005/8/layout/default"/>
    <dgm:cxn modelId="{27128A80-3AC1-4E49-B2B2-2C000E6168F2}" type="presParOf" srcId="{E157BD5A-B66E-44EF-97FA-7B0AB0FE3501}" destId="{1F5E298D-72EC-4C4E-9988-FB1BEB27D313}" srcOrd="8" destOrd="0" presId="urn:microsoft.com/office/officeart/2005/8/layout/default"/>
    <dgm:cxn modelId="{2FA015BA-4192-4F78-8AE4-9CFB7C921E2E}" type="presParOf" srcId="{E157BD5A-B66E-44EF-97FA-7B0AB0FE3501}" destId="{A5E1F0E1-779E-484D-A6C0-197E4B6F5B01}" srcOrd="9" destOrd="0" presId="urn:microsoft.com/office/officeart/2005/8/layout/default"/>
    <dgm:cxn modelId="{5C2E85C9-0B6B-41E1-A8AD-887FC881C36D}" type="presParOf" srcId="{E157BD5A-B66E-44EF-97FA-7B0AB0FE3501}" destId="{65BEDF2B-063F-438D-A8EA-D038AE370EE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19A41-E822-4771-82FD-3010AFE8953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12F31EB9-0AB9-43A8-B9C5-871E7B12DF53}">
      <dgm:prSet custT="1"/>
      <dgm:spPr/>
      <dgm:t>
        <a:bodyPr/>
        <a:lstStyle/>
        <a:p>
          <a:pPr algn="l"/>
          <a:r>
            <a:rPr lang="en-US" sz="1600" dirty="0">
              <a:latin typeface="Helvetica" pitchFamily="2" charset="0"/>
            </a:rPr>
            <a:t>A standard of living that is reasonable</a:t>
          </a:r>
        </a:p>
        <a:p>
          <a:pPr algn="l"/>
          <a:r>
            <a:rPr lang="en-US" sz="1600" dirty="0">
              <a:latin typeface="Helvetica" pitchFamily="2" charset="0"/>
            </a:rPr>
            <a:t>- Varies </a:t>
          </a:r>
        </a:p>
        <a:p>
          <a:pPr algn="l"/>
          <a:r>
            <a:rPr lang="en-US" sz="1600" dirty="0">
              <a:latin typeface="Helvetica" pitchFamily="2" charset="0"/>
            </a:rPr>
            <a:t>- Details of living expenses during cohabitation, holidays, clothing, hairdresser etc.</a:t>
          </a:r>
        </a:p>
      </dgm:t>
    </dgm:pt>
    <dgm:pt modelId="{D6D25888-49E4-4281-8473-1C083A3A92E0}" type="parTrans" cxnId="{093FCC0B-EC62-453A-9220-029BB122C815}">
      <dgm:prSet/>
      <dgm:spPr/>
      <dgm:t>
        <a:bodyPr/>
        <a:lstStyle/>
        <a:p>
          <a:endParaRPr lang="en-US">
            <a:latin typeface="Helvetica" pitchFamily="2" charset="0"/>
          </a:endParaRPr>
        </a:p>
      </dgm:t>
    </dgm:pt>
    <dgm:pt modelId="{F896BB8B-B13A-481E-BCD6-C6992522B83E}" type="sibTrans" cxnId="{093FCC0B-EC62-453A-9220-029BB122C815}">
      <dgm:prSet/>
      <dgm:spPr/>
      <dgm:t>
        <a:bodyPr/>
        <a:lstStyle/>
        <a:p>
          <a:endParaRPr lang="en-US">
            <a:latin typeface="Helvetica" pitchFamily="2" charset="0"/>
          </a:endParaRPr>
        </a:p>
      </dgm:t>
    </dgm:pt>
    <dgm:pt modelId="{D18C3867-E8FF-4C1B-9A6B-F5C1EBC29A87}">
      <dgm:prSet/>
      <dgm:spPr/>
      <dgm:t>
        <a:bodyPr/>
        <a:lstStyle/>
        <a:p>
          <a:pPr algn="l"/>
          <a:r>
            <a:rPr lang="en-US" dirty="0">
              <a:latin typeface="Helvetica" pitchFamily="2" charset="0"/>
            </a:rPr>
            <a:t>Whether it will allow a person to undertake further study which will increase their earning capacity or to establish themselves in a business</a:t>
          </a:r>
        </a:p>
        <a:p>
          <a:pPr algn="l"/>
          <a:r>
            <a:rPr lang="en-US" dirty="0">
              <a:latin typeface="Helvetica" pitchFamily="2" charset="0"/>
            </a:rPr>
            <a:t>- Details of course, length, fees, how it will assist in employment</a:t>
          </a:r>
        </a:p>
        <a:p>
          <a:pPr algn="l"/>
          <a:r>
            <a:rPr lang="en-US" dirty="0">
              <a:latin typeface="Helvetica" pitchFamily="2" charset="0"/>
            </a:rPr>
            <a:t>- Details of business, set up costs, anticipated income.</a:t>
          </a:r>
        </a:p>
      </dgm:t>
    </dgm:pt>
    <dgm:pt modelId="{AE1D0499-0C03-4B34-B843-6BC5D2FFBC08}" type="parTrans" cxnId="{66A92C2C-050F-4E29-A6CF-9CE484CE1DD2}">
      <dgm:prSet/>
      <dgm:spPr/>
      <dgm:t>
        <a:bodyPr/>
        <a:lstStyle/>
        <a:p>
          <a:endParaRPr lang="en-US">
            <a:latin typeface="Helvetica" pitchFamily="2" charset="0"/>
          </a:endParaRPr>
        </a:p>
      </dgm:t>
    </dgm:pt>
    <dgm:pt modelId="{B04CCA63-FE46-49CD-B666-E8449EE88CED}" type="sibTrans" cxnId="{66A92C2C-050F-4E29-A6CF-9CE484CE1DD2}">
      <dgm:prSet/>
      <dgm:spPr/>
      <dgm:t>
        <a:bodyPr/>
        <a:lstStyle/>
        <a:p>
          <a:endParaRPr lang="en-US">
            <a:latin typeface="Helvetica" pitchFamily="2" charset="0"/>
          </a:endParaRPr>
        </a:p>
      </dgm:t>
    </dgm:pt>
    <dgm:pt modelId="{7B9E7F61-DC7B-48AD-9785-B9CB9D4D9E57}">
      <dgm:prSet/>
      <dgm:spPr/>
      <dgm:t>
        <a:bodyPr/>
        <a:lstStyle/>
        <a:p>
          <a:pPr algn="l"/>
          <a:r>
            <a:rPr lang="en-US">
              <a:latin typeface="Helvetica" pitchFamily="2" charset="0"/>
            </a:rPr>
            <a:t>The effect of any order on a creditor’s ability to recover a debt</a:t>
          </a:r>
        </a:p>
      </dgm:t>
    </dgm:pt>
    <dgm:pt modelId="{F3A9BA9A-CAC7-4B41-8563-7AC030543793}" type="parTrans" cxnId="{B7F3E7A9-4A65-4583-9E69-05101AF3A3FC}">
      <dgm:prSet/>
      <dgm:spPr/>
      <dgm:t>
        <a:bodyPr/>
        <a:lstStyle/>
        <a:p>
          <a:endParaRPr lang="en-US">
            <a:latin typeface="Helvetica" pitchFamily="2" charset="0"/>
          </a:endParaRPr>
        </a:p>
      </dgm:t>
    </dgm:pt>
    <dgm:pt modelId="{55ACEF46-4E26-430F-B3A7-203E7D0AD08A}" type="sibTrans" cxnId="{B7F3E7A9-4A65-4583-9E69-05101AF3A3FC}">
      <dgm:prSet/>
      <dgm:spPr/>
      <dgm:t>
        <a:bodyPr/>
        <a:lstStyle/>
        <a:p>
          <a:endParaRPr lang="en-US">
            <a:latin typeface="Helvetica" pitchFamily="2" charset="0"/>
          </a:endParaRPr>
        </a:p>
      </dgm:t>
    </dgm:pt>
    <dgm:pt modelId="{E266928C-96BF-4F44-A736-C39591E3B1D9}">
      <dgm:prSet custT="1"/>
      <dgm:spPr/>
      <dgm:t>
        <a:bodyPr/>
        <a:lstStyle/>
        <a:p>
          <a:pPr algn="l"/>
          <a:r>
            <a:rPr lang="en-US" sz="1600" dirty="0">
              <a:latin typeface="Helvetica" pitchFamily="2" charset="0"/>
            </a:rPr>
            <a:t>Whether the applicant has contributed to the income, earning capacity, financial resources of their partner</a:t>
          </a:r>
        </a:p>
        <a:p>
          <a:pPr algn="l"/>
          <a:r>
            <a:rPr lang="en-US" sz="1600" dirty="0">
              <a:latin typeface="Helvetica" pitchFamily="2" charset="0"/>
            </a:rPr>
            <a:t>- Homemaker responsibilities</a:t>
          </a:r>
        </a:p>
        <a:p>
          <a:pPr algn="l"/>
          <a:r>
            <a:rPr lang="en-US" sz="1600" dirty="0">
              <a:latin typeface="Helvetica" pitchFamily="2" charset="0"/>
            </a:rPr>
            <a:t>- Assisting in business</a:t>
          </a:r>
        </a:p>
      </dgm:t>
    </dgm:pt>
    <dgm:pt modelId="{1A7B2EE4-B360-4954-9A04-25251B235926}" type="parTrans" cxnId="{24F6D1E7-DB09-4A5B-BCE7-080AEC2B88C2}">
      <dgm:prSet/>
      <dgm:spPr/>
      <dgm:t>
        <a:bodyPr/>
        <a:lstStyle/>
        <a:p>
          <a:endParaRPr lang="en-US">
            <a:latin typeface="Helvetica" pitchFamily="2" charset="0"/>
          </a:endParaRPr>
        </a:p>
      </dgm:t>
    </dgm:pt>
    <dgm:pt modelId="{0D5B1FD0-C5EE-4666-815B-C5002FEB2878}" type="sibTrans" cxnId="{24F6D1E7-DB09-4A5B-BCE7-080AEC2B88C2}">
      <dgm:prSet/>
      <dgm:spPr/>
      <dgm:t>
        <a:bodyPr/>
        <a:lstStyle/>
        <a:p>
          <a:endParaRPr lang="en-US">
            <a:latin typeface="Helvetica" pitchFamily="2" charset="0"/>
          </a:endParaRPr>
        </a:p>
      </dgm:t>
    </dgm:pt>
    <dgm:pt modelId="{2217AC01-66DD-422E-A974-44B387DBEED7}">
      <dgm:prSet custT="1"/>
      <dgm:spPr/>
      <dgm:t>
        <a:bodyPr/>
        <a:lstStyle/>
        <a:p>
          <a:pPr algn="l"/>
          <a:r>
            <a:rPr lang="en-US" sz="1600" dirty="0">
              <a:latin typeface="Helvetica" pitchFamily="2" charset="0"/>
            </a:rPr>
            <a:t>The length of the relationship and whether it has impacted a person’s earning capacity</a:t>
          </a:r>
        </a:p>
        <a:p>
          <a:pPr algn="l"/>
          <a:r>
            <a:rPr lang="en-US" sz="1600" dirty="0">
              <a:latin typeface="Helvetica" pitchFamily="2" charset="0"/>
            </a:rPr>
            <a:t>- Was there an expectation that person was not allowed to work</a:t>
          </a:r>
        </a:p>
        <a:p>
          <a:pPr algn="l"/>
          <a:r>
            <a:rPr lang="en-US" sz="1600" dirty="0">
              <a:latin typeface="Helvetica" pitchFamily="2" charset="0"/>
            </a:rPr>
            <a:t>- Family violence impacting ability to work</a:t>
          </a:r>
        </a:p>
        <a:p>
          <a:pPr algn="l"/>
          <a:r>
            <a:rPr lang="en-US" sz="1600" dirty="0">
              <a:latin typeface="Helvetica" pitchFamily="2" charset="0"/>
            </a:rPr>
            <a:t>- Cultural expectations/ gender stereotypes</a:t>
          </a:r>
        </a:p>
      </dgm:t>
    </dgm:pt>
    <dgm:pt modelId="{439496E7-AC51-4D53-BBDF-BDE26192FB4E}" type="parTrans" cxnId="{BA65C515-F563-46D5-981D-2F185ACC921F}">
      <dgm:prSet/>
      <dgm:spPr/>
      <dgm:t>
        <a:bodyPr/>
        <a:lstStyle/>
        <a:p>
          <a:endParaRPr lang="en-US">
            <a:latin typeface="Helvetica" pitchFamily="2" charset="0"/>
          </a:endParaRPr>
        </a:p>
      </dgm:t>
    </dgm:pt>
    <dgm:pt modelId="{78246BA5-4C53-4F64-A608-249240F6B667}" type="sibTrans" cxnId="{BA65C515-F563-46D5-981D-2F185ACC921F}">
      <dgm:prSet/>
      <dgm:spPr/>
      <dgm:t>
        <a:bodyPr/>
        <a:lstStyle/>
        <a:p>
          <a:endParaRPr lang="en-US">
            <a:latin typeface="Helvetica" pitchFamily="2" charset="0"/>
          </a:endParaRPr>
        </a:p>
      </dgm:t>
    </dgm:pt>
    <dgm:pt modelId="{1C15A7A5-AE03-4419-AEED-CBF865EC3E33}">
      <dgm:prSet/>
      <dgm:spPr/>
      <dgm:t>
        <a:bodyPr/>
        <a:lstStyle/>
        <a:p>
          <a:pPr algn="l"/>
          <a:r>
            <a:rPr lang="en-US" dirty="0">
              <a:latin typeface="Helvetica" pitchFamily="2" charset="0"/>
            </a:rPr>
            <a:t>The need to protect a person who wishes to continue their role as a parent</a:t>
          </a:r>
          <a:br>
            <a:rPr lang="en-US" dirty="0">
              <a:latin typeface="Helvetica" pitchFamily="2" charset="0"/>
            </a:rPr>
          </a:br>
          <a:endParaRPr lang="en-US" dirty="0">
            <a:latin typeface="Helvetica" pitchFamily="2" charset="0"/>
          </a:endParaRPr>
        </a:p>
        <a:p>
          <a:pPr algn="l"/>
          <a:r>
            <a:rPr lang="en-US" dirty="0">
              <a:latin typeface="Helvetica" pitchFamily="2" charset="0"/>
            </a:rPr>
            <a:t>- Detail parenting responsibilities, particularly if children under school age</a:t>
          </a:r>
        </a:p>
      </dgm:t>
    </dgm:pt>
    <dgm:pt modelId="{F999F0FE-21AF-4793-8F49-60FF070A95BA}" type="parTrans" cxnId="{1D7A77B2-1C02-4CC5-93BB-5BC3C03C5B3D}">
      <dgm:prSet/>
      <dgm:spPr/>
      <dgm:t>
        <a:bodyPr/>
        <a:lstStyle/>
        <a:p>
          <a:endParaRPr lang="en-US">
            <a:latin typeface="Helvetica" pitchFamily="2" charset="0"/>
          </a:endParaRPr>
        </a:p>
      </dgm:t>
    </dgm:pt>
    <dgm:pt modelId="{E692055A-B7FD-438F-952E-948C9263E077}" type="sibTrans" cxnId="{1D7A77B2-1C02-4CC5-93BB-5BC3C03C5B3D}">
      <dgm:prSet/>
      <dgm:spPr/>
      <dgm:t>
        <a:bodyPr/>
        <a:lstStyle/>
        <a:p>
          <a:endParaRPr lang="en-US">
            <a:latin typeface="Helvetica" pitchFamily="2" charset="0"/>
          </a:endParaRPr>
        </a:p>
      </dgm:t>
    </dgm:pt>
    <dgm:pt modelId="{6FA6BCEA-F0CA-4CA5-BAD7-EB4853570316}" type="pres">
      <dgm:prSet presAssocID="{47319A41-E822-4771-82FD-3010AFE89531}" presName="diagram" presStyleCnt="0">
        <dgm:presLayoutVars>
          <dgm:dir/>
          <dgm:resizeHandles val="exact"/>
        </dgm:presLayoutVars>
      </dgm:prSet>
      <dgm:spPr/>
    </dgm:pt>
    <dgm:pt modelId="{1A79EC91-179F-4590-9D92-6CF83C76CC36}" type="pres">
      <dgm:prSet presAssocID="{12F31EB9-0AB9-43A8-B9C5-871E7B12DF53}" presName="node" presStyleLbl="node1" presStyleIdx="0" presStyleCnt="6">
        <dgm:presLayoutVars>
          <dgm:bulletEnabled val="1"/>
        </dgm:presLayoutVars>
      </dgm:prSet>
      <dgm:spPr/>
    </dgm:pt>
    <dgm:pt modelId="{C652BC06-860C-434A-B7A8-1061576D855C}" type="pres">
      <dgm:prSet presAssocID="{F896BB8B-B13A-481E-BCD6-C6992522B83E}" presName="sibTrans" presStyleCnt="0"/>
      <dgm:spPr/>
    </dgm:pt>
    <dgm:pt modelId="{A64E9278-490C-424F-9ED8-755F81034EA9}" type="pres">
      <dgm:prSet presAssocID="{D18C3867-E8FF-4C1B-9A6B-F5C1EBC29A87}" presName="node" presStyleLbl="node1" presStyleIdx="1" presStyleCnt="6">
        <dgm:presLayoutVars>
          <dgm:bulletEnabled val="1"/>
        </dgm:presLayoutVars>
      </dgm:prSet>
      <dgm:spPr/>
    </dgm:pt>
    <dgm:pt modelId="{B6BDFDA3-0C88-4076-A517-6ACFA88D6618}" type="pres">
      <dgm:prSet presAssocID="{B04CCA63-FE46-49CD-B666-E8449EE88CED}" presName="sibTrans" presStyleCnt="0"/>
      <dgm:spPr/>
    </dgm:pt>
    <dgm:pt modelId="{CED8EC9E-FEAE-49C6-B973-BAE631526A95}" type="pres">
      <dgm:prSet presAssocID="{7B9E7F61-DC7B-48AD-9785-B9CB9D4D9E57}" presName="node" presStyleLbl="node1" presStyleIdx="2" presStyleCnt="6">
        <dgm:presLayoutVars>
          <dgm:bulletEnabled val="1"/>
        </dgm:presLayoutVars>
      </dgm:prSet>
      <dgm:spPr/>
    </dgm:pt>
    <dgm:pt modelId="{0543220D-A12A-418C-9F8E-063C3480B0BF}" type="pres">
      <dgm:prSet presAssocID="{55ACEF46-4E26-430F-B3A7-203E7D0AD08A}" presName="sibTrans" presStyleCnt="0"/>
      <dgm:spPr/>
    </dgm:pt>
    <dgm:pt modelId="{C4138E0A-E287-48FC-9006-12EF4FBCC9AF}" type="pres">
      <dgm:prSet presAssocID="{E266928C-96BF-4F44-A736-C39591E3B1D9}" presName="node" presStyleLbl="node1" presStyleIdx="3" presStyleCnt="6">
        <dgm:presLayoutVars>
          <dgm:bulletEnabled val="1"/>
        </dgm:presLayoutVars>
      </dgm:prSet>
      <dgm:spPr/>
    </dgm:pt>
    <dgm:pt modelId="{11B5E0B8-6009-4726-A420-CE390A3E0510}" type="pres">
      <dgm:prSet presAssocID="{0D5B1FD0-C5EE-4666-815B-C5002FEB2878}" presName="sibTrans" presStyleCnt="0"/>
      <dgm:spPr/>
    </dgm:pt>
    <dgm:pt modelId="{7636E94F-DC8D-4A21-8DBE-FB4DAE9E77BD}" type="pres">
      <dgm:prSet presAssocID="{2217AC01-66DD-422E-A974-44B387DBEED7}" presName="node" presStyleLbl="node1" presStyleIdx="4" presStyleCnt="6">
        <dgm:presLayoutVars>
          <dgm:bulletEnabled val="1"/>
        </dgm:presLayoutVars>
      </dgm:prSet>
      <dgm:spPr/>
    </dgm:pt>
    <dgm:pt modelId="{85A92B1B-5DD5-449F-A5F8-D33265AB4D4F}" type="pres">
      <dgm:prSet presAssocID="{78246BA5-4C53-4F64-A608-249240F6B667}" presName="sibTrans" presStyleCnt="0"/>
      <dgm:spPr/>
    </dgm:pt>
    <dgm:pt modelId="{4109898E-19C5-4F7A-8E2A-9B4278A6B3E4}" type="pres">
      <dgm:prSet presAssocID="{1C15A7A5-AE03-4419-AEED-CBF865EC3E33}" presName="node" presStyleLbl="node1" presStyleIdx="5" presStyleCnt="6">
        <dgm:presLayoutVars>
          <dgm:bulletEnabled val="1"/>
        </dgm:presLayoutVars>
      </dgm:prSet>
      <dgm:spPr/>
    </dgm:pt>
  </dgm:ptLst>
  <dgm:cxnLst>
    <dgm:cxn modelId="{093FCC0B-EC62-453A-9220-029BB122C815}" srcId="{47319A41-E822-4771-82FD-3010AFE89531}" destId="{12F31EB9-0AB9-43A8-B9C5-871E7B12DF53}" srcOrd="0" destOrd="0" parTransId="{D6D25888-49E4-4281-8473-1C083A3A92E0}" sibTransId="{F896BB8B-B13A-481E-BCD6-C6992522B83E}"/>
    <dgm:cxn modelId="{8F121B0C-846E-4E96-AC52-1E6CB2EC1BFD}" type="presOf" srcId="{D18C3867-E8FF-4C1B-9A6B-F5C1EBC29A87}" destId="{A64E9278-490C-424F-9ED8-755F81034EA9}" srcOrd="0" destOrd="0" presId="urn:microsoft.com/office/officeart/2005/8/layout/default"/>
    <dgm:cxn modelId="{BA65C515-F563-46D5-981D-2F185ACC921F}" srcId="{47319A41-E822-4771-82FD-3010AFE89531}" destId="{2217AC01-66DD-422E-A974-44B387DBEED7}" srcOrd="4" destOrd="0" parTransId="{439496E7-AC51-4D53-BBDF-BDE26192FB4E}" sibTransId="{78246BA5-4C53-4F64-A608-249240F6B667}"/>
    <dgm:cxn modelId="{66A92C2C-050F-4E29-A6CF-9CE484CE1DD2}" srcId="{47319A41-E822-4771-82FD-3010AFE89531}" destId="{D18C3867-E8FF-4C1B-9A6B-F5C1EBC29A87}" srcOrd="1" destOrd="0" parTransId="{AE1D0499-0C03-4B34-B843-6BC5D2FFBC08}" sibTransId="{B04CCA63-FE46-49CD-B666-E8449EE88CED}"/>
    <dgm:cxn modelId="{64A95F44-98AA-4047-8D8D-CB0A4BFF66A4}" type="presOf" srcId="{2217AC01-66DD-422E-A974-44B387DBEED7}" destId="{7636E94F-DC8D-4A21-8DBE-FB4DAE9E77BD}" srcOrd="0" destOrd="0" presId="urn:microsoft.com/office/officeart/2005/8/layout/default"/>
    <dgm:cxn modelId="{D0E90E4C-9AF8-4202-A256-854296B159B4}" type="presOf" srcId="{47319A41-E822-4771-82FD-3010AFE89531}" destId="{6FA6BCEA-F0CA-4CA5-BAD7-EB4853570316}" srcOrd="0" destOrd="0" presId="urn:microsoft.com/office/officeart/2005/8/layout/default"/>
    <dgm:cxn modelId="{FCD33DA3-F706-4C29-B8F0-9DAE179BD40B}" type="presOf" srcId="{E266928C-96BF-4F44-A736-C39591E3B1D9}" destId="{C4138E0A-E287-48FC-9006-12EF4FBCC9AF}" srcOrd="0" destOrd="0" presId="urn:microsoft.com/office/officeart/2005/8/layout/default"/>
    <dgm:cxn modelId="{3D2BF8A7-6DD2-4B26-9031-4698247169AC}" type="presOf" srcId="{1C15A7A5-AE03-4419-AEED-CBF865EC3E33}" destId="{4109898E-19C5-4F7A-8E2A-9B4278A6B3E4}" srcOrd="0" destOrd="0" presId="urn:microsoft.com/office/officeart/2005/8/layout/default"/>
    <dgm:cxn modelId="{B7F3E7A9-4A65-4583-9E69-05101AF3A3FC}" srcId="{47319A41-E822-4771-82FD-3010AFE89531}" destId="{7B9E7F61-DC7B-48AD-9785-B9CB9D4D9E57}" srcOrd="2" destOrd="0" parTransId="{F3A9BA9A-CAC7-4B41-8563-7AC030543793}" sibTransId="{55ACEF46-4E26-430F-B3A7-203E7D0AD08A}"/>
    <dgm:cxn modelId="{1D7A77B2-1C02-4CC5-93BB-5BC3C03C5B3D}" srcId="{47319A41-E822-4771-82FD-3010AFE89531}" destId="{1C15A7A5-AE03-4419-AEED-CBF865EC3E33}" srcOrd="5" destOrd="0" parTransId="{F999F0FE-21AF-4793-8F49-60FF070A95BA}" sibTransId="{E692055A-B7FD-438F-952E-948C9263E077}"/>
    <dgm:cxn modelId="{F201CDDA-BD0F-4207-A3B6-1E422DA68F2F}" type="presOf" srcId="{12F31EB9-0AB9-43A8-B9C5-871E7B12DF53}" destId="{1A79EC91-179F-4590-9D92-6CF83C76CC36}" srcOrd="0" destOrd="0" presId="urn:microsoft.com/office/officeart/2005/8/layout/default"/>
    <dgm:cxn modelId="{1BD23CDB-97E4-4308-B097-CE4232586CF1}" type="presOf" srcId="{7B9E7F61-DC7B-48AD-9785-B9CB9D4D9E57}" destId="{CED8EC9E-FEAE-49C6-B973-BAE631526A95}" srcOrd="0" destOrd="0" presId="urn:microsoft.com/office/officeart/2005/8/layout/default"/>
    <dgm:cxn modelId="{24F6D1E7-DB09-4A5B-BCE7-080AEC2B88C2}" srcId="{47319A41-E822-4771-82FD-3010AFE89531}" destId="{E266928C-96BF-4F44-A736-C39591E3B1D9}" srcOrd="3" destOrd="0" parTransId="{1A7B2EE4-B360-4954-9A04-25251B235926}" sibTransId="{0D5B1FD0-C5EE-4666-815B-C5002FEB2878}"/>
    <dgm:cxn modelId="{C244B056-4CBE-4866-B53D-350CD58F4745}" type="presParOf" srcId="{6FA6BCEA-F0CA-4CA5-BAD7-EB4853570316}" destId="{1A79EC91-179F-4590-9D92-6CF83C76CC36}" srcOrd="0" destOrd="0" presId="urn:microsoft.com/office/officeart/2005/8/layout/default"/>
    <dgm:cxn modelId="{AACC2476-E136-42EF-B5B2-2DFAA3909D94}" type="presParOf" srcId="{6FA6BCEA-F0CA-4CA5-BAD7-EB4853570316}" destId="{C652BC06-860C-434A-B7A8-1061576D855C}" srcOrd="1" destOrd="0" presId="urn:microsoft.com/office/officeart/2005/8/layout/default"/>
    <dgm:cxn modelId="{78EA7C7B-63E3-4B21-B099-A043C529AC38}" type="presParOf" srcId="{6FA6BCEA-F0CA-4CA5-BAD7-EB4853570316}" destId="{A64E9278-490C-424F-9ED8-755F81034EA9}" srcOrd="2" destOrd="0" presId="urn:microsoft.com/office/officeart/2005/8/layout/default"/>
    <dgm:cxn modelId="{B73E18AB-0584-4C09-8523-EAABBB474153}" type="presParOf" srcId="{6FA6BCEA-F0CA-4CA5-BAD7-EB4853570316}" destId="{B6BDFDA3-0C88-4076-A517-6ACFA88D6618}" srcOrd="3" destOrd="0" presId="urn:microsoft.com/office/officeart/2005/8/layout/default"/>
    <dgm:cxn modelId="{96B8E6E9-2B15-4682-B6A4-10E522082000}" type="presParOf" srcId="{6FA6BCEA-F0CA-4CA5-BAD7-EB4853570316}" destId="{CED8EC9E-FEAE-49C6-B973-BAE631526A95}" srcOrd="4" destOrd="0" presId="urn:microsoft.com/office/officeart/2005/8/layout/default"/>
    <dgm:cxn modelId="{E7D092FF-8AFF-479C-80D4-F79788DC4BA3}" type="presParOf" srcId="{6FA6BCEA-F0CA-4CA5-BAD7-EB4853570316}" destId="{0543220D-A12A-418C-9F8E-063C3480B0BF}" srcOrd="5" destOrd="0" presId="urn:microsoft.com/office/officeart/2005/8/layout/default"/>
    <dgm:cxn modelId="{76F433E7-563C-4A0F-9848-D87B6C4B70AF}" type="presParOf" srcId="{6FA6BCEA-F0CA-4CA5-BAD7-EB4853570316}" destId="{C4138E0A-E287-48FC-9006-12EF4FBCC9AF}" srcOrd="6" destOrd="0" presId="urn:microsoft.com/office/officeart/2005/8/layout/default"/>
    <dgm:cxn modelId="{2702CD7B-175A-4BBE-8D31-7AC48D453EA7}" type="presParOf" srcId="{6FA6BCEA-F0CA-4CA5-BAD7-EB4853570316}" destId="{11B5E0B8-6009-4726-A420-CE390A3E0510}" srcOrd="7" destOrd="0" presId="urn:microsoft.com/office/officeart/2005/8/layout/default"/>
    <dgm:cxn modelId="{A8F7F351-12A4-4178-BB75-413EBC24DBD3}" type="presParOf" srcId="{6FA6BCEA-F0CA-4CA5-BAD7-EB4853570316}" destId="{7636E94F-DC8D-4A21-8DBE-FB4DAE9E77BD}" srcOrd="8" destOrd="0" presId="urn:microsoft.com/office/officeart/2005/8/layout/default"/>
    <dgm:cxn modelId="{FEA22277-687D-4A19-974D-7A13E7DEA3A6}" type="presParOf" srcId="{6FA6BCEA-F0CA-4CA5-BAD7-EB4853570316}" destId="{85A92B1B-5DD5-449F-A5F8-D33265AB4D4F}" srcOrd="9" destOrd="0" presId="urn:microsoft.com/office/officeart/2005/8/layout/default"/>
    <dgm:cxn modelId="{89E9E7F6-2428-4477-A9FE-58F4A31E4634}" type="presParOf" srcId="{6FA6BCEA-F0CA-4CA5-BAD7-EB4853570316}" destId="{4109898E-19C5-4F7A-8E2A-9B4278A6B3E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B0A88C-D0C8-4F84-9FD3-5AA4F70989B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588906A-DF59-4B26-A964-22123ADBD63B}">
      <dgm:prSet custT="1"/>
      <dgm:spPr/>
      <dgm:t>
        <a:bodyPr/>
        <a:lstStyle/>
        <a:p>
          <a:pPr algn="l"/>
          <a:r>
            <a:rPr lang="en-US" sz="1600" dirty="0">
              <a:latin typeface="Helvetica" pitchFamily="2" charset="0"/>
            </a:rPr>
            <a:t>If a person is cohabiting with another person, the financial circumstances of that cohabitation</a:t>
          </a:r>
          <a:br>
            <a:rPr lang="en-US" sz="1600" dirty="0">
              <a:latin typeface="Helvetica" pitchFamily="2" charset="0"/>
            </a:rPr>
          </a:br>
          <a:endParaRPr lang="en-US" sz="1600" dirty="0">
            <a:latin typeface="Helvetica" pitchFamily="2" charset="0"/>
          </a:endParaRPr>
        </a:p>
        <a:p>
          <a:pPr algn="l"/>
          <a:r>
            <a:rPr lang="en-US" sz="1600" dirty="0">
              <a:latin typeface="Helvetica" pitchFamily="2" charset="0"/>
            </a:rPr>
            <a:t>- Details of current employment/ history of employment/ income/ expenses/ reasons for inability to work.</a:t>
          </a:r>
        </a:p>
      </dgm:t>
    </dgm:pt>
    <dgm:pt modelId="{1F184B51-A975-4C9E-8D59-C8961E4AB8E9}" type="parTrans" cxnId="{D5DED1B5-FF20-4438-8A90-9D4E996F99BB}">
      <dgm:prSet/>
      <dgm:spPr/>
      <dgm:t>
        <a:bodyPr/>
        <a:lstStyle/>
        <a:p>
          <a:endParaRPr lang="en-US">
            <a:latin typeface="Helvetica" pitchFamily="2" charset="0"/>
          </a:endParaRPr>
        </a:p>
      </dgm:t>
    </dgm:pt>
    <dgm:pt modelId="{A9993FEB-E8B8-4618-A4BF-59398C03AEFD}" type="sibTrans" cxnId="{D5DED1B5-FF20-4438-8A90-9D4E996F99BB}">
      <dgm:prSet/>
      <dgm:spPr/>
      <dgm:t>
        <a:bodyPr/>
        <a:lstStyle/>
        <a:p>
          <a:endParaRPr lang="en-US">
            <a:latin typeface="Helvetica" pitchFamily="2" charset="0"/>
          </a:endParaRPr>
        </a:p>
      </dgm:t>
    </dgm:pt>
    <dgm:pt modelId="{E47B7A7E-D263-4227-9D60-85FB15A65A0F}">
      <dgm:prSet custT="1"/>
      <dgm:spPr/>
      <dgm:t>
        <a:bodyPr/>
        <a:lstStyle/>
        <a:p>
          <a:pPr algn="l"/>
          <a:r>
            <a:rPr lang="en-US" sz="1600" dirty="0">
              <a:latin typeface="Helvetica" pitchFamily="2" charset="0"/>
            </a:rPr>
            <a:t>Any property settlement order made</a:t>
          </a:r>
        </a:p>
        <a:p>
          <a:pPr algn="l"/>
          <a:r>
            <a:rPr lang="en-US" sz="1600" dirty="0">
              <a:latin typeface="Helvetica" pitchFamily="2" charset="0"/>
            </a:rPr>
            <a:t>- include balance sheet</a:t>
          </a:r>
        </a:p>
        <a:p>
          <a:pPr algn="l"/>
          <a:r>
            <a:rPr lang="en-US" sz="1600" dirty="0">
              <a:latin typeface="Helvetica" pitchFamily="2" charset="0"/>
            </a:rPr>
            <a:t>- Consent Order Application</a:t>
          </a:r>
        </a:p>
        <a:p>
          <a:pPr algn="l"/>
          <a:r>
            <a:rPr lang="en-US" sz="1600" dirty="0">
              <a:latin typeface="Helvetica" pitchFamily="2" charset="0"/>
            </a:rPr>
            <a:t>- submissions as to percentage split </a:t>
          </a:r>
        </a:p>
      </dgm:t>
    </dgm:pt>
    <dgm:pt modelId="{2FF56169-E859-452E-B728-613032E1CB59}" type="parTrans" cxnId="{D3A9B071-C3D2-41A7-9BFF-1A9C1D784250}">
      <dgm:prSet/>
      <dgm:spPr/>
      <dgm:t>
        <a:bodyPr/>
        <a:lstStyle/>
        <a:p>
          <a:endParaRPr lang="en-US">
            <a:latin typeface="Helvetica" pitchFamily="2" charset="0"/>
          </a:endParaRPr>
        </a:p>
      </dgm:t>
    </dgm:pt>
    <dgm:pt modelId="{4CFC53CC-C195-4CF8-AD42-867FE88B9BD9}" type="sibTrans" cxnId="{D3A9B071-C3D2-41A7-9BFF-1A9C1D784250}">
      <dgm:prSet/>
      <dgm:spPr/>
      <dgm:t>
        <a:bodyPr/>
        <a:lstStyle/>
        <a:p>
          <a:endParaRPr lang="en-US">
            <a:latin typeface="Helvetica" pitchFamily="2" charset="0"/>
          </a:endParaRPr>
        </a:p>
      </dgm:t>
    </dgm:pt>
    <dgm:pt modelId="{4FDAA15A-C032-4ED6-863D-A1B3F3C7584B}">
      <dgm:prSet custT="1"/>
      <dgm:spPr/>
      <dgm:t>
        <a:bodyPr/>
        <a:lstStyle/>
        <a:p>
          <a:pPr algn="l"/>
          <a:r>
            <a:rPr lang="en-US" sz="1600">
              <a:latin typeface="Helvetica" pitchFamily="2" charset="0"/>
            </a:rPr>
            <a:t>Any order financial order made for the benefit of a de facto</a:t>
          </a:r>
        </a:p>
      </dgm:t>
    </dgm:pt>
    <dgm:pt modelId="{8C673507-1165-4770-9FB2-D129E1ACCD22}" type="parTrans" cxnId="{DF535B49-C137-44C3-9256-09490CF35F68}">
      <dgm:prSet/>
      <dgm:spPr/>
      <dgm:t>
        <a:bodyPr/>
        <a:lstStyle/>
        <a:p>
          <a:endParaRPr lang="en-US">
            <a:latin typeface="Helvetica" pitchFamily="2" charset="0"/>
          </a:endParaRPr>
        </a:p>
      </dgm:t>
    </dgm:pt>
    <dgm:pt modelId="{D819E4E1-4CD7-4BAE-A053-2DE3DE129707}" type="sibTrans" cxnId="{DF535B49-C137-44C3-9256-09490CF35F68}">
      <dgm:prSet/>
      <dgm:spPr/>
      <dgm:t>
        <a:bodyPr/>
        <a:lstStyle/>
        <a:p>
          <a:endParaRPr lang="en-US">
            <a:latin typeface="Helvetica" pitchFamily="2" charset="0"/>
          </a:endParaRPr>
        </a:p>
      </dgm:t>
    </dgm:pt>
    <dgm:pt modelId="{5D1F3FE1-29CB-4222-93CE-4DA0DBEC18E8}">
      <dgm:prSet custT="1"/>
      <dgm:spPr/>
      <dgm:t>
        <a:bodyPr/>
        <a:lstStyle/>
        <a:p>
          <a:pPr algn="l"/>
          <a:r>
            <a:rPr lang="en-US" sz="1600" dirty="0">
              <a:latin typeface="Helvetica" pitchFamily="2" charset="0"/>
            </a:rPr>
            <a:t>Any child support payable</a:t>
          </a:r>
        </a:p>
        <a:p>
          <a:pPr algn="l"/>
          <a:r>
            <a:rPr lang="en-US" sz="1600" dirty="0">
              <a:latin typeface="Helvetica" pitchFamily="2" charset="0"/>
            </a:rPr>
            <a:t>- annex evidence of any arears</a:t>
          </a:r>
        </a:p>
        <a:p>
          <a:pPr algn="l"/>
          <a:r>
            <a:rPr lang="en-US" sz="1600" dirty="0">
              <a:latin typeface="Helvetica" pitchFamily="2" charset="0"/>
            </a:rPr>
            <a:t>- details of any change in assessment</a:t>
          </a:r>
        </a:p>
        <a:p>
          <a:pPr algn="l"/>
          <a:r>
            <a:rPr lang="en-US" sz="1600" dirty="0">
              <a:latin typeface="Helvetica" pitchFamily="2" charset="0"/>
            </a:rPr>
            <a:t>- allegations made to support change of assessment</a:t>
          </a:r>
        </a:p>
      </dgm:t>
    </dgm:pt>
    <dgm:pt modelId="{B17F5146-C36F-4F90-BCE1-22151EA3258F}" type="parTrans" cxnId="{54AF152D-6A51-40E9-B883-842A84B2617E}">
      <dgm:prSet/>
      <dgm:spPr/>
      <dgm:t>
        <a:bodyPr/>
        <a:lstStyle/>
        <a:p>
          <a:endParaRPr lang="en-US">
            <a:latin typeface="Helvetica" pitchFamily="2" charset="0"/>
          </a:endParaRPr>
        </a:p>
      </dgm:t>
    </dgm:pt>
    <dgm:pt modelId="{9FF1E094-10D1-4222-82C4-0E40DB5BBFAF}" type="sibTrans" cxnId="{54AF152D-6A51-40E9-B883-842A84B2617E}">
      <dgm:prSet/>
      <dgm:spPr/>
      <dgm:t>
        <a:bodyPr/>
        <a:lstStyle/>
        <a:p>
          <a:endParaRPr lang="en-US">
            <a:latin typeface="Helvetica" pitchFamily="2" charset="0"/>
          </a:endParaRPr>
        </a:p>
      </dgm:t>
    </dgm:pt>
    <dgm:pt modelId="{CFC9D9B4-8AE7-428B-A520-75AF77B59097}">
      <dgm:prSet custT="1"/>
      <dgm:spPr/>
      <dgm:t>
        <a:bodyPr/>
        <a:lstStyle/>
        <a:p>
          <a:pPr algn="l"/>
          <a:r>
            <a:rPr lang="en-US" sz="1600" b="0" dirty="0">
              <a:latin typeface="Helvetica" pitchFamily="2" charset="0"/>
            </a:rPr>
            <a:t>Any other fact or circumstance that may be relevant</a:t>
          </a:r>
        </a:p>
        <a:p>
          <a:pPr algn="l"/>
          <a:r>
            <a:rPr lang="en-US" sz="1600" b="0" dirty="0">
              <a:latin typeface="Helvetica" pitchFamily="2" charset="0"/>
            </a:rPr>
            <a:t>- Details of financial abuse</a:t>
          </a:r>
        </a:p>
        <a:p>
          <a:pPr algn="l"/>
          <a:r>
            <a:rPr lang="en-US" sz="1600" b="0" dirty="0">
              <a:latin typeface="Helvetica" pitchFamily="2" charset="0"/>
            </a:rPr>
            <a:t>- Handwriting expert</a:t>
          </a:r>
        </a:p>
      </dgm:t>
    </dgm:pt>
    <dgm:pt modelId="{D7B28EF4-A301-4034-B949-17306E950A16}" type="parTrans" cxnId="{25161690-C377-44F7-BA50-FAEB14C9DA98}">
      <dgm:prSet/>
      <dgm:spPr/>
      <dgm:t>
        <a:bodyPr/>
        <a:lstStyle/>
        <a:p>
          <a:endParaRPr lang="en-US">
            <a:latin typeface="Helvetica" pitchFamily="2" charset="0"/>
          </a:endParaRPr>
        </a:p>
      </dgm:t>
    </dgm:pt>
    <dgm:pt modelId="{264C2885-64F4-4F00-88BA-5AF63BAFCAF8}" type="sibTrans" cxnId="{25161690-C377-44F7-BA50-FAEB14C9DA98}">
      <dgm:prSet/>
      <dgm:spPr/>
      <dgm:t>
        <a:bodyPr/>
        <a:lstStyle/>
        <a:p>
          <a:endParaRPr lang="en-US">
            <a:latin typeface="Helvetica" pitchFamily="2" charset="0"/>
          </a:endParaRPr>
        </a:p>
      </dgm:t>
    </dgm:pt>
    <dgm:pt modelId="{EC834DB9-7453-493E-A317-9AF91366DE49}">
      <dgm:prSet custT="1"/>
      <dgm:spPr/>
      <dgm:t>
        <a:bodyPr/>
        <a:lstStyle/>
        <a:p>
          <a:pPr algn="l"/>
          <a:r>
            <a:rPr lang="en-US" sz="1600" dirty="0">
              <a:latin typeface="Helvetica" pitchFamily="2" charset="0"/>
            </a:rPr>
            <a:t>The terms of any financial agreement</a:t>
          </a:r>
          <a:br>
            <a:rPr lang="en-US" sz="1600" dirty="0">
              <a:latin typeface="Helvetica" pitchFamily="2" charset="0"/>
            </a:rPr>
          </a:br>
          <a:endParaRPr lang="en-US" sz="1600" dirty="0">
            <a:latin typeface="Helvetica" pitchFamily="2" charset="0"/>
          </a:endParaRPr>
        </a:p>
        <a:p>
          <a:pPr algn="l"/>
          <a:r>
            <a:rPr lang="en-US" sz="1600" dirty="0">
              <a:latin typeface="Helvetica" pitchFamily="2" charset="0"/>
            </a:rPr>
            <a:t>- Consider when the Financial Agreement was entered into if with another party</a:t>
          </a:r>
        </a:p>
      </dgm:t>
    </dgm:pt>
    <dgm:pt modelId="{47283E92-ABA2-4A13-8C00-B9FE28F5DCB8}" type="parTrans" cxnId="{23D714C6-0218-44A0-99BB-01FB7DB4B524}">
      <dgm:prSet/>
      <dgm:spPr/>
      <dgm:t>
        <a:bodyPr/>
        <a:lstStyle/>
        <a:p>
          <a:endParaRPr lang="en-US">
            <a:latin typeface="Helvetica" pitchFamily="2" charset="0"/>
          </a:endParaRPr>
        </a:p>
      </dgm:t>
    </dgm:pt>
    <dgm:pt modelId="{C0190A22-985B-4883-A420-AF520951BA5E}" type="sibTrans" cxnId="{23D714C6-0218-44A0-99BB-01FB7DB4B524}">
      <dgm:prSet/>
      <dgm:spPr/>
      <dgm:t>
        <a:bodyPr/>
        <a:lstStyle/>
        <a:p>
          <a:endParaRPr lang="en-US">
            <a:latin typeface="Helvetica" pitchFamily="2" charset="0"/>
          </a:endParaRPr>
        </a:p>
      </dgm:t>
    </dgm:pt>
    <dgm:pt modelId="{12E12F65-1D64-4453-9C42-F4C711341A5A}" type="pres">
      <dgm:prSet presAssocID="{71B0A88C-D0C8-4F84-9FD3-5AA4F70989B2}" presName="diagram" presStyleCnt="0">
        <dgm:presLayoutVars>
          <dgm:dir/>
          <dgm:resizeHandles val="exact"/>
        </dgm:presLayoutVars>
      </dgm:prSet>
      <dgm:spPr/>
    </dgm:pt>
    <dgm:pt modelId="{28181F1B-7F91-45A6-93DC-C5B59D66D4CA}" type="pres">
      <dgm:prSet presAssocID="{0588906A-DF59-4B26-A964-22123ADBD63B}" presName="node" presStyleLbl="node1" presStyleIdx="0" presStyleCnt="6">
        <dgm:presLayoutVars>
          <dgm:bulletEnabled val="1"/>
        </dgm:presLayoutVars>
      </dgm:prSet>
      <dgm:spPr/>
    </dgm:pt>
    <dgm:pt modelId="{0CA88FA8-6CA6-4265-9D33-616965B2619C}" type="pres">
      <dgm:prSet presAssocID="{A9993FEB-E8B8-4618-A4BF-59398C03AEFD}" presName="sibTrans" presStyleCnt="0"/>
      <dgm:spPr/>
    </dgm:pt>
    <dgm:pt modelId="{73682D37-0C53-404D-ACA7-28B78C90BE3A}" type="pres">
      <dgm:prSet presAssocID="{E47B7A7E-D263-4227-9D60-85FB15A65A0F}" presName="node" presStyleLbl="node1" presStyleIdx="1" presStyleCnt="6">
        <dgm:presLayoutVars>
          <dgm:bulletEnabled val="1"/>
        </dgm:presLayoutVars>
      </dgm:prSet>
      <dgm:spPr/>
    </dgm:pt>
    <dgm:pt modelId="{3973EA52-E3C4-419E-8289-FAEA24A82062}" type="pres">
      <dgm:prSet presAssocID="{4CFC53CC-C195-4CF8-AD42-867FE88B9BD9}" presName="sibTrans" presStyleCnt="0"/>
      <dgm:spPr/>
    </dgm:pt>
    <dgm:pt modelId="{51B220DB-E013-444D-B305-0EBD879BCB95}" type="pres">
      <dgm:prSet presAssocID="{4FDAA15A-C032-4ED6-863D-A1B3F3C7584B}" presName="node" presStyleLbl="node1" presStyleIdx="2" presStyleCnt="6">
        <dgm:presLayoutVars>
          <dgm:bulletEnabled val="1"/>
        </dgm:presLayoutVars>
      </dgm:prSet>
      <dgm:spPr/>
    </dgm:pt>
    <dgm:pt modelId="{E94BF298-DF55-41FD-A88C-7548C5C0741A}" type="pres">
      <dgm:prSet presAssocID="{D819E4E1-4CD7-4BAE-A053-2DE3DE129707}" presName="sibTrans" presStyleCnt="0"/>
      <dgm:spPr/>
    </dgm:pt>
    <dgm:pt modelId="{90D39B5F-552D-44E7-8241-95EA7ECA2B31}" type="pres">
      <dgm:prSet presAssocID="{5D1F3FE1-29CB-4222-93CE-4DA0DBEC18E8}" presName="node" presStyleLbl="node1" presStyleIdx="3" presStyleCnt="6">
        <dgm:presLayoutVars>
          <dgm:bulletEnabled val="1"/>
        </dgm:presLayoutVars>
      </dgm:prSet>
      <dgm:spPr/>
    </dgm:pt>
    <dgm:pt modelId="{2416786B-173E-401A-A1C4-E3BA951C0E1A}" type="pres">
      <dgm:prSet presAssocID="{9FF1E094-10D1-4222-82C4-0E40DB5BBFAF}" presName="sibTrans" presStyleCnt="0"/>
      <dgm:spPr/>
    </dgm:pt>
    <dgm:pt modelId="{8A1DCEFF-EAE1-47C3-829F-4C58FF10984A}" type="pres">
      <dgm:prSet presAssocID="{CFC9D9B4-8AE7-428B-A520-75AF77B59097}" presName="node" presStyleLbl="node1" presStyleIdx="4" presStyleCnt="6">
        <dgm:presLayoutVars>
          <dgm:bulletEnabled val="1"/>
        </dgm:presLayoutVars>
      </dgm:prSet>
      <dgm:spPr/>
    </dgm:pt>
    <dgm:pt modelId="{93183C59-1E82-4E5D-8D44-76478CC4DB88}" type="pres">
      <dgm:prSet presAssocID="{264C2885-64F4-4F00-88BA-5AF63BAFCAF8}" presName="sibTrans" presStyleCnt="0"/>
      <dgm:spPr/>
    </dgm:pt>
    <dgm:pt modelId="{236D3C21-699F-4AF9-B2A2-14CC6C862CD2}" type="pres">
      <dgm:prSet presAssocID="{EC834DB9-7453-493E-A317-9AF91366DE49}" presName="node" presStyleLbl="node1" presStyleIdx="5" presStyleCnt="6">
        <dgm:presLayoutVars>
          <dgm:bulletEnabled val="1"/>
        </dgm:presLayoutVars>
      </dgm:prSet>
      <dgm:spPr/>
    </dgm:pt>
  </dgm:ptLst>
  <dgm:cxnLst>
    <dgm:cxn modelId="{54AF152D-6A51-40E9-B883-842A84B2617E}" srcId="{71B0A88C-D0C8-4F84-9FD3-5AA4F70989B2}" destId="{5D1F3FE1-29CB-4222-93CE-4DA0DBEC18E8}" srcOrd="3" destOrd="0" parTransId="{B17F5146-C36F-4F90-BCE1-22151EA3258F}" sibTransId="{9FF1E094-10D1-4222-82C4-0E40DB5BBFAF}"/>
    <dgm:cxn modelId="{BA8FF43C-1CB1-4FAC-B468-89CC86E4ACD5}" type="presOf" srcId="{0588906A-DF59-4B26-A964-22123ADBD63B}" destId="{28181F1B-7F91-45A6-93DC-C5B59D66D4CA}" srcOrd="0" destOrd="0" presId="urn:microsoft.com/office/officeart/2005/8/layout/default"/>
    <dgm:cxn modelId="{31457D3F-A9BE-40D7-8B40-F131110BC524}" type="presOf" srcId="{EC834DB9-7453-493E-A317-9AF91366DE49}" destId="{236D3C21-699F-4AF9-B2A2-14CC6C862CD2}" srcOrd="0" destOrd="0" presId="urn:microsoft.com/office/officeart/2005/8/layout/default"/>
    <dgm:cxn modelId="{DF535B49-C137-44C3-9256-09490CF35F68}" srcId="{71B0A88C-D0C8-4F84-9FD3-5AA4F70989B2}" destId="{4FDAA15A-C032-4ED6-863D-A1B3F3C7584B}" srcOrd="2" destOrd="0" parTransId="{8C673507-1165-4770-9FB2-D129E1ACCD22}" sibTransId="{D819E4E1-4CD7-4BAE-A053-2DE3DE129707}"/>
    <dgm:cxn modelId="{4A9B0654-64B0-4802-B4EA-9825805FC77A}" type="presOf" srcId="{4FDAA15A-C032-4ED6-863D-A1B3F3C7584B}" destId="{51B220DB-E013-444D-B305-0EBD879BCB95}" srcOrd="0" destOrd="0" presId="urn:microsoft.com/office/officeart/2005/8/layout/default"/>
    <dgm:cxn modelId="{D3A9B071-C3D2-41A7-9BFF-1A9C1D784250}" srcId="{71B0A88C-D0C8-4F84-9FD3-5AA4F70989B2}" destId="{E47B7A7E-D263-4227-9D60-85FB15A65A0F}" srcOrd="1" destOrd="0" parTransId="{2FF56169-E859-452E-B728-613032E1CB59}" sibTransId="{4CFC53CC-C195-4CF8-AD42-867FE88B9BD9}"/>
    <dgm:cxn modelId="{25161690-C377-44F7-BA50-FAEB14C9DA98}" srcId="{71B0A88C-D0C8-4F84-9FD3-5AA4F70989B2}" destId="{CFC9D9B4-8AE7-428B-A520-75AF77B59097}" srcOrd="4" destOrd="0" parTransId="{D7B28EF4-A301-4034-B949-17306E950A16}" sibTransId="{264C2885-64F4-4F00-88BA-5AF63BAFCAF8}"/>
    <dgm:cxn modelId="{D5DED1B5-FF20-4438-8A90-9D4E996F99BB}" srcId="{71B0A88C-D0C8-4F84-9FD3-5AA4F70989B2}" destId="{0588906A-DF59-4B26-A964-22123ADBD63B}" srcOrd="0" destOrd="0" parTransId="{1F184B51-A975-4C9E-8D59-C8961E4AB8E9}" sibTransId="{A9993FEB-E8B8-4618-A4BF-59398C03AEFD}"/>
    <dgm:cxn modelId="{A87C99BA-4A84-484E-87D5-E4CC5430E3BB}" type="presOf" srcId="{5D1F3FE1-29CB-4222-93CE-4DA0DBEC18E8}" destId="{90D39B5F-552D-44E7-8241-95EA7ECA2B31}" srcOrd="0" destOrd="0" presId="urn:microsoft.com/office/officeart/2005/8/layout/default"/>
    <dgm:cxn modelId="{23D714C6-0218-44A0-99BB-01FB7DB4B524}" srcId="{71B0A88C-D0C8-4F84-9FD3-5AA4F70989B2}" destId="{EC834DB9-7453-493E-A317-9AF91366DE49}" srcOrd="5" destOrd="0" parTransId="{47283E92-ABA2-4A13-8C00-B9FE28F5DCB8}" sibTransId="{C0190A22-985B-4883-A420-AF520951BA5E}"/>
    <dgm:cxn modelId="{E1EA03C7-FE7B-4923-B5ED-E34089CB19C2}" type="presOf" srcId="{71B0A88C-D0C8-4F84-9FD3-5AA4F70989B2}" destId="{12E12F65-1D64-4453-9C42-F4C711341A5A}" srcOrd="0" destOrd="0" presId="urn:microsoft.com/office/officeart/2005/8/layout/default"/>
    <dgm:cxn modelId="{47A7A1E3-F74A-42A1-9870-29BDE6C51A12}" type="presOf" srcId="{CFC9D9B4-8AE7-428B-A520-75AF77B59097}" destId="{8A1DCEFF-EAE1-47C3-829F-4C58FF10984A}" srcOrd="0" destOrd="0" presId="urn:microsoft.com/office/officeart/2005/8/layout/default"/>
    <dgm:cxn modelId="{3A9BAFFF-36BB-4BFA-9513-0ACD33E265B2}" type="presOf" srcId="{E47B7A7E-D263-4227-9D60-85FB15A65A0F}" destId="{73682D37-0C53-404D-ACA7-28B78C90BE3A}" srcOrd="0" destOrd="0" presId="urn:microsoft.com/office/officeart/2005/8/layout/default"/>
    <dgm:cxn modelId="{FC6CA99A-5082-4FD6-81F6-8A7B90C3C0E6}" type="presParOf" srcId="{12E12F65-1D64-4453-9C42-F4C711341A5A}" destId="{28181F1B-7F91-45A6-93DC-C5B59D66D4CA}" srcOrd="0" destOrd="0" presId="urn:microsoft.com/office/officeart/2005/8/layout/default"/>
    <dgm:cxn modelId="{BD3043E7-E8DC-4A97-89C0-A58768DDC817}" type="presParOf" srcId="{12E12F65-1D64-4453-9C42-F4C711341A5A}" destId="{0CA88FA8-6CA6-4265-9D33-616965B2619C}" srcOrd="1" destOrd="0" presId="urn:microsoft.com/office/officeart/2005/8/layout/default"/>
    <dgm:cxn modelId="{E59F9FC2-DBCF-4D35-90D3-5ED744F110AD}" type="presParOf" srcId="{12E12F65-1D64-4453-9C42-F4C711341A5A}" destId="{73682D37-0C53-404D-ACA7-28B78C90BE3A}" srcOrd="2" destOrd="0" presId="urn:microsoft.com/office/officeart/2005/8/layout/default"/>
    <dgm:cxn modelId="{D88E3370-DC42-466B-846E-D948E9FE4670}" type="presParOf" srcId="{12E12F65-1D64-4453-9C42-F4C711341A5A}" destId="{3973EA52-E3C4-419E-8289-FAEA24A82062}" srcOrd="3" destOrd="0" presId="urn:microsoft.com/office/officeart/2005/8/layout/default"/>
    <dgm:cxn modelId="{42588F4E-9B1C-435E-85F5-80478DC3EF04}" type="presParOf" srcId="{12E12F65-1D64-4453-9C42-F4C711341A5A}" destId="{51B220DB-E013-444D-B305-0EBD879BCB95}" srcOrd="4" destOrd="0" presId="urn:microsoft.com/office/officeart/2005/8/layout/default"/>
    <dgm:cxn modelId="{73B73457-BFF7-4238-A080-1A3322B8A43B}" type="presParOf" srcId="{12E12F65-1D64-4453-9C42-F4C711341A5A}" destId="{E94BF298-DF55-41FD-A88C-7548C5C0741A}" srcOrd="5" destOrd="0" presId="urn:microsoft.com/office/officeart/2005/8/layout/default"/>
    <dgm:cxn modelId="{088A3D90-1B56-472C-ABDB-B445843A8629}" type="presParOf" srcId="{12E12F65-1D64-4453-9C42-F4C711341A5A}" destId="{90D39B5F-552D-44E7-8241-95EA7ECA2B31}" srcOrd="6" destOrd="0" presId="urn:microsoft.com/office/officeart/2005/8/layout/default"/>
    <dgm:cxn modelId="{567EC513-F705-4E0C-8D13-05DA7DAAB1BD}" type="presParOf" srcId="{12E12F65-1D64-4453-9C42-F4C711341A5A}" destId="{2416786B-173E-401A-A1C4-E3BA951C0E1A}" srcOrd="7" destOrd="0" presId="urn:microsoft.com/office/officeart/2005/8/layout/default"/>
    <dgm:cxn modelId="{B5E60440-AF3B-49C8-926B-604DB834467F}" type="presParOf" srcId="{12E12F65-1D64-4453-9C42-F4C711341A5A}" destId="{8A1DCEFF-EAE1-47C3-829F-4C58FF10984A}" srcOrd="8" destOrd="0" presId="urn:microsoft.com/office/officeart/2005/8/layout/default"/>
    <dgm:cxn modelId="{A8015DB6-88B4-43A1-BA9E-BE67432FE104}" type="presParOf" srcId="{12E12F65-1D64-4453-9C42-F4C711341A5A}" destId="{93183C59-1E82-4E5D-8D44-76478CC4DB88}" srcOrd="9" destOrd="0" presId="urn:microsoft.com/office/officeart/2005/8/layout/default"/>
    <dgm:cxn modelId="{2BAD5EA9-FBC5-4BAA-A4A5-52A27F7BF99D}" type="presParOf" srcId="{12E12F65-1D64-4453-9C42-F4C711341A5A}" destId="{236D3C21-699F-4AF9-B2A2-14CC6C862CD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89917-8D34-4A78-BE32-270F45044D57}">
      <dsp:nvSpPr>
        <dsp:cNvPr id="0" name=""/>
        <dsp:cNvSpPr/>
      </dsp:nvSpPr>
      <dsp:spPr>
        <a:xfrm>
          <a:off x="0" y="604404"/>
          <a:ext cx="10627956" cy="16318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5A728-13CE-4C58-9827-4C00D05B790F}">
      <dsp:nvSpPr>
        <dsp:cNvPr id="0" name=""/>
        <dsp:cNvSpPr/>
      </dsp:nvSpPr>
      <dsp:spPr>
        <a:xfrm>
          <a:off x="493647" y="971580"/>
          <a:ext cx="897540" cy="89754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5FCB8-3981-43DB-924C-6BFFC0086B85}">
      <dsp:nvSpPr>
        <dsp:cNvPr id="0" name=""/>
        <dsp:cNvSpPr/>
      </dsp:nvSpPr>
      <dsp:spPr>
        <a:xfrm>
          <a:off x="1884835" y="604404"/>
          <a:ext cx="8743120" cy="16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09" tIns="172709" rIns="172709" bIns="17270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pitchFamily="2" charset="0"/>
            </a:rPr>
            <a:t>The person applying must show that they are unable to meet their financial needs.</a:t>
          </a:r>
        </a:p>
        <a:p>
          <a:pPr marL="0" lvl="0" indent="0" algn="l" defTabSz="800100">
            <a:lnSpc>
              <a:spcPct val="90000"/>
            </a:lnSpc>
            <a:spcBef>
              <a:spcPct val="0"/>
            </a:spcBef>
            <a:spcAft>
              <a:spcPct val="35000"/>
            </a:spcAft>
            <a:buNone/>
          </a:pPr>
          <a:r>
            <a:rPr lang="en-US" sz="1800" kern="1200" dirty="0">
              <a:latin typeface="Helvetica" pitchFamily="2" charset="0"/>
            </a:rPr>
            <a:t>- Financial Statement</a:t>
          </a:r>
        </a:p>
        <a:p>
          <a:pPr marL="0" lvl="0" indent="0" algn="l" defTabSz="800100">
            <a:lnSpc>
              <a:spcPct val="90000"/>
            </a:lnSpc>
            <a:spcBef>
              <a:spcPct val="0"/>
            </a:spcBef>
            <a:spcAft>
              <a:spcPct val="35000"/>
            </a:spcAft>
            <a:buNone/>
          </a:pPr>
          <a:r>
            <a:rPr lang="en-US" sz="1800" kern="1200" dirty="0">
              <a:latin typeface="Helvetica" pitchFamily="2" charset="0"/>
            </a:rPr>
            <a:t>- Details of capacity for employment/ history of employment/ attempts to seek employment</a:t>
          </a:r>
        </a:p>
        <a:p>
          <a:pPr marL="0" lvl="0" indent="0" algn="l" defTabSz="800100">
            <a:lnSpc>
              <a:spcPct val="90000"/>
            </a:lnSpc>
            <a:spcBef>
              <a:spcPct val="0"/>
            </a:spcBef>
            <a:spcAft>
              <a:spcPct val="35000"/>
            </a:spcAft>
            <a:buNone/>
          </a:pPr>
          <a:r>
            <a:rPr lang="en-US" sz="1800" kern="1200" dirty="0">
              <a:latin typeface="Helvetica" pitchFamily="2" charset="0"/>
            </a:rPr>
            <a:t>- Affidavit from health professionals including mental health professionals.</a:t>
          </a:r>
        </a:p>
      </dsp:txBody>
      <dsp:txXfrm>
        <a:off x="1884835" y="604404"/>
        <a:ext cx="8743120" cy="1631892"/>
      </dsp:txXfrm>
    </dsp:sp>
    <dsp:sp modelId="{4340F9DF-570C-44EC-A43F-BC97F850FAE8}">
      <dsp:nvSpPr>
        <dsp:cNvPr id="0" name=""/>
        <dsp:cNvSpPr/>
      </dsp:nvSpPr>
      <dsp:spPr>
        <a:xfrm>
          <a:off x="0" y="2598939"/>
          <a:ext cx="10627956" cy="16318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401DA-1A16-458A-8408-7759D6E2967E}">
      <dsp:nvSpPr>
        <dsp:cNvPr id="0" name=""/>
        <dsp:cNvSpPr/>
      </dsp:nvSpPr>
      <dsp:spPr>
        <a:xfrm>
          <a:off x="493647" y="2966115"/>
          <a:ext cx="897540" cy="89754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C35B-B6D9-44C2-A36F-AE4DECB1F813}">
      <dsp:nvSpPr>
        <dsp:cNvPr id="0" name=""/>
        <dsp:cNvSpPr/>
      </dsp:nvSpPr>
      <dsp:spPr>
        <a:xfrm>
          <a:off x="1884835" y="2598939"/>
          <a:ext cx="8743120" cy="16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09" tIns="172709" rIns="172709" bIns="17270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pitchFamily="2" charset="0"/>
            </a:rPr>
            <a:t>The person applying must show that the other party has the capacity to pay the spousal maintenance sought</a:t>
          </a:r>
        </a:p>
        <a:p>
          <a:pPr marL="0" lvl="0" indent="0" algn="l" defTabSz="800100">
            <a:lnSpc>
              <a:spcPct val="90000"/>
            </a:lnSpc>
            <a:spcBef>
              <a:spcPct val="0"/>
            </a:spcBef>
            <a:spcAft>
              <a:spcPct val="35000"/>
            </a:spcAft>
            <a:buNone/>
          </a:pPr>
          <a:r>
            <a:rPr lang="en-US" sz="1800" kern="1200" dirty="0">
              <a:latin typeface="Helvetica" pitchFamily="2" charset="0"/>
            </a:rPr>
            <a:t>- Seek disclosure at the earliest opportunity/ bank accounts of any company, business, end of year financial statements etc.</a:t>
          </a:r>
        </a:p>
        <a:p>
          <a:pPr marL="0" lvl="0" indent="0" algn="l" defTabSz="800100">
            <a:lnSpc>
              <a:spcPct val="90000"/>
            </a:lnSpc>
            <a:spcBef>
              <a:spcPct val="0"/>
            </a:spcBef>
            <a:spcAft>
              <a:spcPct val="35000"/>
            </a:spcAft>
            <a:buNone/>
          </a:pPr>
          <a:r>
            <a:rPr lang="en-US" sz="1800" kern="1200" dirty="0">
              <a:latin typeface="Helvetica" pitchFamily="2" charset="0"/>
            </a:rPr>
            <a:t>- Issue subpoena immediately- banks, financial institutions, employer, accountant</a:t>
          </a:r>
        </a:p>
      </dsp:txBody>
      <dsp:txXfrm>
        <a:off x="1884835" y="2598939"/>
        <a:ext cx="8743120" cy="1631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74F29-4D67-4CFC-8C49-C4DE208142D9}">
      <dsp:nvSpPr>
        <dsp:cNvPr id="0" name=""/>
        <dsp:cNvSpPr/>
      </dsp:nvSpPr>
      <dsp:spPr>
        <a:xfrm>
          <a:off x="0"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Age and state of health</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Additional affidavits by health experts, details of any permanent disability</a:t>
          </a:r>
        </a:p>
      </dsp:txBody>
      <dsp:txXfrm>
        <a:off x="0" y="258814"/>
        <a:ext cx="3321236" cy="1992741"/>
      </dsp:txXfrm>
    </dsp:sp>
    <dsp:sp modelId="{23CD01A6-11C9-4EBA-A337-C9804DB7F0D9}">
      <dsp:nvSpPr>
        <dsp:cNvPr id="0" name=""/>
        <dsp:cNvSpPr/>
      </dsp:nvSpPr>
      <dsp:spPr>
        <a:xfrm>
          <a:off x="3653359"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Income, property and financial resources and capacity for employment</a:t>
          </a:r>
        </a:p>
        <a:p>
          <a:pPr marL="0" lvl="0" indent="0" algn="l" defTabSz="711200">
            <a:lnSpc>
              <a:spcPct val="90000"/>
            </a:lnSpc>
            <a:spcBef>
              <a:spcPct val="0"/>
            </a:spcBef>
            <a:spcAft>
              <a:spcPct val="35000"/>
            </a:spcAft>
            <a:buNone/>
          </a:pPr>
          <a:r>
            <a:rPr lang="en-AU" sz="1600" kern="1200" dirty="0">
              <a:latin typeface="Helvetica" pitchFamily="2" charset="0"/>
            </a:rPr>
            <a:t>- Employment applications</a:t>
          </a:r>
        </a:p>
        <a:p>
          <a:pPr marL="0" lvl="0" indent="0" algn="l" defTabSz="711200">
            <a:lnSpc>
              <a:spcPct val="90000"/>
            </a:lnSpc>
            <a:spcBef>
              <a:spcPct val="0"/>
            </a:spcBef>
            <a:spcAft>
              <a:spcPct val="35000"/>
            </a:spcAft>
            <a:buNone/>
          </a:pPr>
          <a:r>
            <a:rPr lang="en-AU" sz="1600" kern="1200" dirty="0">
              <a:latin typeface="Helvetica" pitchFamily="2" charset="0"/>
            </a:rPr>
            <a:t>- Employment history</a:t>
          </a:r>
        </a:p>
        <a:p>
          <a:pPr marL="0" lvl="0" indent="0" algn="l" defTabSz="711200">
            <a:lnSpc>
              <a:spcPct val="90000"/>
            </a:lnSpc>
            <a:spcBef>
              <a:spcPct val="0"/>
            </a:spcBef>
            <a:spcAft>
              <a:spcPct val="35000"/>
            </a:spcAft>
            <a:buNone/>
          </a:pPr>
          <a:r>
            <a:rPr lang="en-AU" sz="1600" kern="1200" dirty="0">
              <a:latin typeface="Helvetica" pitchFamily="2" charset="0"/>
            </a:rPr>
            <a:t>- Education</a:t>
          </a:r>
        </a:p>
        <a:p>
          <a:pPr marL="0" lvl="0" indent="0" algn="l" defTabSz="711200">
            <a:lnSpc>
              <a:spcPct val="90000"/>
            </a:lnSpc>
            <a:spcBef>
              <a:spcPct val="0"/>
            </a:spcBef>
            <a:spcAft>
              <a:spcPct val="35000"/>
            </a:spcAft>
            <a:buNone/>
          </a:pPr>
          <a:r>
            <a:rPr lang="en-AU" sz="1600" kern="1200" dirty="0">
              <a:latin typeface="Helvetica" pitchFamily="2" charset="0"/>
            </a:rPr>
            <a:t>- Details of accessibility of financial resources </a:t>
          </a:r>
          <a:endParaRPr lang="en-US" sz="1600" kern="1200" dirty="0">
            <a:latin typeface="Helvetica" pitchFamily="2" charset="0"/>
          </a:endParaRPr>
        </a:p>
      </dsp:txBody>
      <dsp:txXfrm>
        <a:off x="3653359" y="258814"/>
        <a:ext cx="3321236" cy="1992741"/>
      </dsp:txXfrm>
    </dsp:sp>
    <dsp:sp modelId="{972D5E58-0587-4E30-8583-9D130DD5DDE3}">
      <dsp:nvSpPr>
        <dsp:cNvPr id="0" name=""/>
        <dsp:cNvSpPr/>
      </dsp:nvSpPr>
      <dsp:spPr>
        <a:xfrm>
          <a:off x="7306719"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dirty="0">
              <a:latin typeface="Helvetica" pitchFamily="2" charset="0"/>
            </a:rPr>
            <a:t>Care of a child under 18 years</a:t>
          </a:r>
        </a:p>
        <a:p>
          <a:pPr marL="0" lvl="0" indent="0" algn="l" defTabSz="533400">
            <a:lnSpc>
              <a:spcPct val="90000"/>
            </a:lnSpc>
            <a:spcBef>
              <a:spcPct val="0"/>
            </a:spcBef>
            <a:spcAft>
              <a:spcPct val="35000"/>
            </a:spcAft>
            <a:buNone/>
          </a:pPr>
          <a:r>
            <a:rPr lang="en-AU" sz="1200" kern="1200" dirty="0">
              <a:latin typeface="Helvetica" pitchFamily="2" charset="0"/>
            </a:rPr>
            <a:t>- Is child support being paid? </a:t>
          </a:r>
        </a:p>
        <a:p>
          <a:pPr marL="0" lvl="0" indent="0" algn="l" defTabSz="533400">
            <a:lnSpc>
              <a:spcPct val="90000"/>
            </a:lnSpc>
            <a:spcBef>
              <a:spcPct val="0"/>
            </a:spcBef>
            <a:spcAft>
              <a:spcPct val="35000"/>
            </a:spcAft>
            <a:buNone/>
          </a:pPr>
          <a:r>
            <a:rPr lang="en-AU" sz="1200" kern="1200" dirty="0">
              <a:latin typeface="Helvetica" pitchFamily="2" charset="0"/>
            </a:rPr>
            <a:t>- Details of arears</a:t>
          </a:r>
        </a:p>
        <a:p>
          <a:pPr marL="0" lvl="0" indent="0" algn="l" defTabSz="533400">
            <a:lnSpc>
              <a:spcPct val="90000"/>
            </a:lnSpc>
            <a:spcBef>
              <a:spcPct val="0"/>
            </a:spcBef>
            <a:spcAft>
              <a:spcPct val="35000"/>
            </a:spcAft>
            <a:buNone/>
          </a:pPr>
          <a:r>
            <a:rPr lang="en-AU" sz="1200" kern="1200" dirty="0">
              <a:latin typeface="Helvetica" pitchFamily="2" charset="0"/>
            </a:rPr>
            <a:t>- Do the children have any special needs eg. speech pathology, physiotherapy, additional tutoring?</a:t>
          </a:r>
        </a:p>
        <a:p>
          <a:pPr marL="0" lvl="0" indent="0" algn="l" defTabSz="533400">
            <a:lnSpc>
              <a:spcPct val="90000"/>
            </a:lnSpc>
            <a:spcBef>
              <a:spcPct val="0"/>
            </a:spcBef>
            <a:spcAft>
              <a:spcPct val="35000"/>
            </a:spcAft>
            <a:buNone/>
          </a:pPr>
          <a:r>
            <a:rPr lang="en-AU" sz="1200" kern="1200" dirty="0">
              <a:latin typeface="Helvetica" pitchFamily="2" charset="0"/>
            </a:rPr>
            <a:t>- Are the children in private school?</a:t>
          </a:r>
        </a:p>
        <a:p>
          <a:pPr marL="0" lvl="0" indent="0" algn="l" defTabSz="533400">
            <a:lnSpc>
              <a:spcPct val="90000"/>
            </a:lnSpc>
            <a:spcBef>
              <a:spcPct val="0"/>
            </a:spcBef>
            <a:spcAft>
              <a:spcPct val="35000"/>
            </a:spcAft>
            <a:buNone/>
          </a:pPr>
          <a:r>
            <a:rPr lang="en-AU" sz="1200" kern="1200" dirty="0">
              <a:latin typeface="Helvetica" pitchFamily="2" charset="0"/>
            </a:rPr>
            <a:t>What amount of time  does other party spend with children?</a:t>
          </a:r>
        </a:p>
        <a:p>
          <a:pPr marL="0" lvl="0" indent="0" algn="l" defTabSz="533400">
            <a:lnSpc>
              <a:spcPct val="90000"/>
            </a:lnSpc>
            <a:spcBef>
              <a:spcPct val="0"/>
            </a:spcBef>
            <a:spcAft>
              <a:spcPct val="35000"/>
            </a:spcAft>
            <a:buNone/>
          </a:pPr>
          <a:r>
            <a:rPr lang="en-AU" sz="1200" kern="1200" dirty="0">
              <a:latin typeface="Helvetica" pitchFamily="2" charset="0"/>
            </a:rPr>
            <a:t>- Child care responsibilities, pick up from school</a:t>
          </a:r>
        </a:p>
      </dsp:txBody>
      <dsp:txXfrm>
        <a:off x="7306719" y="258814"/>
        <a:ext cx="3321236" cy="1992741"/>
      </dsp:txXfrm>
    </dsp:sp>
    <dsp:sp modelId="{D01011A7-8F76-4F26-8E3C-B9A6C3D239AB}">
      <dsp:nvSpPr>
        <dsp:cNvPr id="0" name=""/>
        <dsp:cNvSpPr/>
      </dsp:nvSpPr>
      <dsp:spPr>
        <a:xfrm>
          <a:off x="0"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Necessary commitments to support a person or child they have an obligation to support</a:t>
          </a:r>
          <a:br>
            <a:rPr lang="en-AU" sz="1600" kern="1200" dirty="0">
              <a:latin typeface="Helvetica" pitchFamily="2" charset="0"/>
            </a:rPr>
          </a:br>
          <a:endParaRPr lang="en-AU" sz="1600" kern="1200" dirty="0">
            <a:latin typeface="Helvetica" pitchFamily="2" charset="0"/>
          </a:endParaRPr>
        </a:p>
        <a:p>
          <a:pPr marL="0" lvl="0" indent="0" algn="l" defTabSz="711200">
            <a:lnSpc>
              <a:spcPct val="90000"/>
            </a:lnSpc>
            <a:spcBef>
              <a:spcPct val="0"/>
            </a:spcBef>
            <a:spcAft>
              <a:spcPct val="35000"/>
            </a:spcAft>
            <a:buNone/>
          </a:pPr>
          <a:r>
            <a:rPr lang="en-AU" sz="1600" kern="1200" dirty="0">
              <a:latin typeface="Helvetica" pitchFamily="2" charset="0"/>
            </a:rPr>
            <a:t>- Child from another relationship or step child - include all expenses in the affidavit as well as the financial statement</a:t>
          </a:r>
          <a:endParaRPr lang="en-US" sz="1600" kern="1200" dirty="0">
            <a:latin typeface="Helvetica" pitchFamily="2" charset="0"/>
          </a:endParaRPr>
        </a:p>
      </dsp:txBody>
      <dsp:txXfrm>
        <a:off x="0" y="2583680"/>
        <a:ext cx="3321236" cy="1992741"/>
      </dsp:txXfrm>
    </dsp:sp>
    <dsp:sp modelId="{1F5E298D-72EC-4C4E-9988-FB1BEB27D313}">
      <dsp:nvSpPr>
        <dsp:cNvPr id="0" name=""/>
        <dsp:cNvSpPr/>
      </dsp:nvSpPr>
      <dsp:spPr>
        <a:xfrm>
          <a:off x="3653359"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The responsibilities to support another person</a:t>
          </a:r>
          <a:br>
            <a:rPr lang="en-AU" sz="1600" kern="1200" dirty="0">
              <a:latin typeface="Helvetica" pitchFamily="2" charset="0"/>
            </a:rPr>
          </a:br>
          <a:endParaRPr lang="en-AU" sz="1600" kern="1200" dirty="0">
            <a:latin typeface="Helvetica" pitchFamily="2" charset="0"/>
          </a:endParaRPr>
        </a:p>
        <a:p>
          <a:pPr marL="0" lvl="0" indent="0" algn="l" defTabSz="711200">
            <a:lnSpc>
              <a:spcPct val="90000"/>
            </a:lnSpc>
            <a:spcBef>
              <a:spcPct val="0"/>
            </a:spcBef>
            <a:spcAft>
              <a:spcPct val="35000"/>
            </a:spcAft>
            <a:buNone/>
          </a:pPr>
          <a:r>
            <a:rPr lang="en-AU" sz="1600" kern="1200" dirty="0">
              <a:latin typeface="Helvetica" pitchFamily="2" charset="0"/>
            </a:rPr>
            <a:t>- New partner who is not working/unable to work, consider filing an affidavit by that person</a:t>
          </a:r>
          <a:endParaRPr lang="en-US" sz="1600" kern="1200" dirty="0">
            <a:latin typeface="Helvetica" pitchFamily="2" charset="0"/>
          </a:endParaRPr>
        </a:p>
      </dsp:txBody>
      <dsp:txXfrm>
        <a:off x="3653359" y="2583680"/>
        <a:ext cx="3321236" cy="1992741"/>
      </dsp:txXfrm>
    </dsp:sp>
    <dsp:sp modelId="{65BEDF2B-063F-438D-A8EA-D038AE370EE9}">
      <dsp:nvSpPr>
        <dsp:cNvPr id="0" name=""/>
        <dsp:cNvSpPr/>
      </dsp:nvSpPr>
      <dsp:spPr>
        <a:xfrm>
          <a:off x="7306719"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Eligibility for a pension, allowance or benefit (including overseas pension, superannuation entitlement).</a:t>
          </a:r>
        </a:p>
        <a:p>
          <a:pPr marL="0" lvl="0" indent="0" algn="l" defTabSz="711200">
            <a:lnSpc>
              <a:spcPct val="90000"/>
            </a:lnSpc>
            <a:spcBef>
              <a:spcPct val="0"/>
            </a:spcBef>
            <a:spcAft>
              <a:spcPct val="35000"/>
            </a:spcAft>
            <a:buNone/>
          </a:pPr>
          <a:r>
            <a:rPr lang="en-AU" sz="1600" kern="1200" dirty="0">
              <a:latin typeface="Helvetica" pitchFamily="2" charset="0"/>
            </a:rPr>
            <a:t>-Details of accessibility of overseas pension, superannuation entitlements.</a:t>
          </a:r>
        </a:p>
        <a:p>
          <a:pPr marL="0" lvl="0" indent="0" algn="l" defTabSz="711200">
            <a:lnSpc>
              <a:spcPct val="90000"/>
            </a:lnSpc>
            <a:spcBef>
              <a:spcPct val="0"/>
            </a:spcBef>
            <a:spcAft>
              <a:spcPct val="35000"/>
            </a:spcAft>
            <a:buNone/>
          </a:pPr>
          <a:r>
            <a:rPr lang="en-AU" sz="1600" kern="1200" dirty="0">
              <a:latin typeface="Helvetica" pitchFamily="2" charset="0"/>
            </a:rPr>
            <a:t>-Details of Centrelink benefits</a:t>
          </a:r>
          <a:endParaRPr lang="en-US" sz="1600" kern="1200" dirty="0">
            <a:latin typeface="Helvetica" pitchFamily="2" charset="0"/>
          </a:endParaRPr>
        </a:p>
      </dsp:txBody>
      <dsp:txXfrm>
        <a:off x="7306719" y="2583680"/>
        <a:ext cx="3321236" cy="1992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EC91-179F-4590-9D92-6CF83C76CC36}">
      <dsp:nvSpPr>
        <dsp:cNvPr id="0" name=""/>
        <dsp:cNvSpPr/>
      </dsp:nvSpPr>
      <dsp:spPr>
        <a:xfrm>
          <a:off x="0"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 standard of living that is reasonable</a:t>
          </a:r>
        </a:p>
        <a:p>
          <a:pPr marL="0" lvl="0" indent="0" algn="l" defTabSz="711200">
            <a:lnSpc>
              <a:spcPct val="90000"/>
            </a:lnSpc>
            <a:spcBef>
              <a:spcPct val="0"/>
            </a:spcBef>
            <a:spcAft>
              <a:spcPct val="35000"/>
            </a:spcAft>
            <a:buNone/>
          </a:pPr>
          <a:r>
            <a:rPr lang="en-US" sz="1600" kern="1200" dirty="0">
              <a:latin typeface="Helvetica" pitchFamily="2" charset="0"/>
            </a:rPr>
            <a:t>- Varies </a:t>
          </a:r>
        </a:p>
        <a:p>
          <a:pPr marL="0" lvl="0" indent="0" algn="l" defTabSz="711200">
            <a:lnSpc>
              <a:spcPct val="90000"/>
            </a:lnSpc>
            <a:spcBef>
              <a:spcPct val="0"/>
            </a:spcBef>
            <a:spcAft>
              <a:spcPct val="35000"/>
            </a:spcAft>
            <a:buNone/>
          </a:pPr>
          <a:r>
            <a:rPr lang="en-US" sz="1600" kern="1200" dirty="0">
              <a:latin typeface="Helvetica" pitchFamily="2" charset="0"/>
            </a:rPr>
            <a:t>- Details of living expenses during cohabitation, holidays, clothing, hairdresser etc.</a:t>
          </a:r>
        </a:p>
      </dsp:txBody>
      <dsp:txXfrm>
        <a:off x="0" y="428978"/>
        <a:ext cx="3216851" cy="1930111"/>
      </dsp:txXfrm>
    </dsp:sp>
    <dsp:sp modelId="{A64E9278-490C-424F-9ED8-755F81034EA9}">
      <dsp:nvSpPr>
        <dsp:cNvPr id="0" name=""/>
        <dsp:cNvSpPr/>
      </dsp:nvSpPr>
      <dsp:spPr>
        <a:xfrm>
          <a:off x="3538537"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Whether it will allow a person to undertake further study which will increase their earning capacity or to establish themselves in a business</a:t>
          </a:r>
        </a:p>
        <a:p>
          <a:pPr marL="0" lvl="0" indent="0" algn="l" defTabSz="711200">
            <a:lnSpc>
              <a:spcPct val="90000"/>
            </a:lnSpc>
            <a:spcBef>
              <a:spcPct val="0"/>
            </a:spcBef>
            <a:spcAft>
              <a:spcPct val="35000"/>
            </a:spcAft>
            <a:buNone/>
          </a:pPr>
          <a:r>
            <a:rPr lang="en-US" sz="1600" kern="1200" dirty="0">
              <a:latin typeface="Helvetica" pitchFamily="2" charset="0"/>
            </a:rPr>
            <a:t>- Details of course, length, fees, how it will assist in employment</a:t>
          </a:r>
        </a:p>
        <a:p>
          <a:pPr marL="0" lvl="0" indent="0" algn="l" defTabSz="711200">
            <a:lnSpc>
              <a:spcPct val="90000"/>
            </a:lnSpc>
            <a:spcBef>
              <a:spcPct val="0"/>
            </a:spcBef>
            <a:spcAft>
              <a:spcPct val="35000"/>
            </a:spcAft>
            <a:buNone/>
          </a:pPr>
          <a:r>
            <a:rPr lang="en-US" sz="1600" kern="1200" dirty="0">
              <a:latin typeface="Helvetica" pitchFamily="2" charset="0"/>
            </a:rPr>
            <a:t>- Details of business, set up costs, anticipated income.</a:t>
          </a:r>
        </a:p>
      </dsp:txBody>
      <dsp:txXfrm>
        <a:off x="3538537" y="428978"/>
        <a:ext cx="3216851" cy="1930111"/>
      </dsp:txXfrm>
    </dsp:sp>
    <dsp:sp modelId="{CED8EC9E-FEAE-49C6-B973-BAE631526A95}">
      <dsp:nvSpPr>
        <dsp:cNvPr id="0" name=""/>
        <dsp:cNvSpPr/>
      </dsp:nvSpPr>
      <dsp:spPr>
        <a:xfrm>
          <a:off x="7077074"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Helvetica" pitchFamily="2" charset="0"/>
            </a:rPr>
            <a:t>The effect of any order on a creditor’s ability to recover a debt</a:t>
          </a:r>
        </a:p>
      </dsp:txBody>
      <dsp:txXfrm>
        <a:off x="7077074" y="428978"/>
        <a:ext cx="3216851" cy="1930111"/>
      </dsp:txXfrm>
    </dsp:sp>
    <dsp:sp modelId="{C4138E0A-E287-48FC-9006-12EF4FBCC9AF}">
      <dsp:nvSpPr>
        <dsp:cNvPr id="0" name=""/>
        <dsp:cNvSpPr/>
      </dsp:nvSpPr>
      <dsp:spPr>
        <a:xfrm>
          <a:off x="0"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Whether the applicant has contributed to the income, earning capacity, financial resources of their partner</a:t>
          </a:r>
        </a:p>
        <a:p>
          <a:pPr marL="0" lvl="0" indent="0" algn="l" defTabSz="711200">
            <a:lnSpc>
              <a:spcPct val="90000"/>
            </a:lnSpc>
            <a:spcBef>
              <a:spcPct val="0"/>
            </a:spcBef>
            <a:spcAft>
              <a:spcPct val="35000"/>
            </a:spcAft>
            <a:buNone/>
          </a:pPr>
          <a:r>
            <a:rPr lang="en-US" sz="1600" kern="1200" dirty="0">
              <a:latin typeface="Helvetica" pitchFamily="2" charset="0"/>
            </a:rPr>
            <a:t>- Homemaker responsibilities</a:t>
          </a:r>
        </a:p>
        <a:p>
          <a:pPr marL="0" lvl="0" indent="0" algn="l" defTabSz="711200">
            <a:lnSpc>
              <a:spcPct val="90000"/>
            </a:lnSpc>
            <a:spcBef>
              <a:spcPct val="0"/>
            </a:spcBef>
            <a:spcAft>
              <a:spcPct val="35000"/>
            </a:spcAft>
            <a:buNone/>
          </a:pPr>
          <a:r>
            <a:rPr lang="en-US" sz="1600" kern="1200" dirty="0">
              <a:latin typeface="Helvetica" pitchFamily="2" charset="0"/>
            </a:rPr>
            <a:t>- Assisting in business</a:t>
          </a:r>
        </a:p>
      </dsp:txBody>
      <dsp:txXfrm>
        <a:off x="0" y="2680775"/>
        <a:ext cx="3216851" cy="1930111"/>
      </dsp:txXfrm>
    </dsp:sp>
    <dsp:sp modelId="{7636E94F-DC8D-4A21-8DBE-FB4DAE9E77BD}">
      <dsp:nvSpPr>
        <dsp:cNvPr id="0" name=""/>
        <dsp:cNvSpPr/>
      </dsp:nvSpPr>
      <dsp:spPr>
        <a:xfrm>
          <a:off x="3538537"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The length of the relationship and whether it has impacted a person’s earning capacity</a:t>
          </a:r>
        </a:p>
        <a:p>
          <a:pPr marL="0" lvl="0" indent="0" algn="l" defTabSz="711200">
            <a:lnSpc>
              <a:spcPct val="90000"/>
            </a:lnSpc>
            <a:spcBef>
              <a:spcPct val="0"/>
            </a:spcBef>
            <a:spcAft>
              <a:spcPct val="35000"/>
            </a:spcAft>
            <a:buNone/>
          </a:pPr>
          <a:r>
            <a:rPr lang="en-US" sz="1600" kern="1200" dirty="0">
              <a:latin typeface="Helvetica" pitchFamily="2" charset="0"/>
            </a:rPr>
            <a:t>- Was there an expectation that person was not allowed to work</a:t>
          </a:r>
        </a:p>
        <a:p>
          <a:pPr marL="0" lvl="0" indent="0" algn="l" defTabSz="711200">
            <a:lnSpc>
              <a:spcPct val="90000"/>
            </a:lnSpc>
            <a:spcBef>
              <a:spcPct val="0"/>
            </a:spcBef>
            <a:spcAft>
              <a:spcPct val="35000"/>
            </a:spcAft>
            <a:buNone/>
          </a:pPr>
          <a:r>
            <a:rPr lang="en-US" sz="1600" kern="1200" dirty="0">
              <a:latin typeface="Helvetica" pitchFamily="2" charset="0"/>
            </a:rPr>
            <a:t>- Family violence impacting ability to work</a:t>
          </a:r>
        </a:p>
        <a:p>
          <a:pPr marL="0" lvl="0" indent="0" algn="l" defTabSz="711200">
            <a:lnSpc>
              <a:spcPct val="90000"/>
            </a:lnSpc>
            <a:spcBef>
              <a:spcPct val="0"/>
            </a:spcBef>
            <a:spcAft>
              <a:spcPct val="35000"/>
            </a:spcAft>
            <a:buNone/>
          </a:pPr>
          <a:r>
            <a:rPr lang="en-US" sz="1600" kern="1200" dirty="0">
              <a:latin typeface="Helvetica" pitchFamily="2" charset="0"/>
            </a:rPr>
            <a:t>- Cultural expectations/ gender stereotypes</a:t>
          </a:r>
        </a:p>
      </dsp:txBody>
      <dsp:txXfrm>
        <a:off x="3538537" y="2680775"/>
        <a:ext cx="3216851" cy="1930111"/>
      </dsp:txXfrm>
    </dsp:sp>
    <dsp:sp modelId="{4109898E-19C5-4F7A-8E2A-9B4278A6B3E4}">
      <dsp:nvSpPr>
        <dsp:cNvPr id="0" name=""/>
        <dsp:cNvSpPr/>
      </dsp:nvSpPr>
      <dsp:spPr>
        <a:xfrm>
          <a:off x="7077074"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The need to protect a person who wishes to continue their role as a parent</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Detail parenting responsibilities, particularly if children under school age</a:t>
          </a:r>
        </a:p>
      </dsp:txBody>
      <dsp:txXfrm>
        <a:off x="7077074" y="2680775"/>
        <a:ext cx="3216851" cy="1930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1F1B-7F91-45A6-93DC-C5B59D66D4CA}">
      <dsp:nvSpPr>
        <dsp:cNvPr id="0" name=""/>
        <dsp:cNvSpPr/>
      </dsp:nvSpPr>
      <dsp:spPr>
        <a:xfrm>
          <a:off x="0"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If a person is cohabiting with another person, the financial circumstances of that cohabitation</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Details of current employment/ history of employment/ income/ expenses/ reasons for inability to work.</a:t>
          </a:r>
        </a:p>
      </dsp:txBody>
      <dsp:txXfrm>
        <a:off x="0" y="428978"/>
        <a:ext cx="3216851" cy="1930111"/>
      </dsp:txXfrm>
    </dsp:sp>
    <dsp:sp modelId="{73682D37-0C53-404D-ACA7-28B78C90BE3A}">
      <dsp:nvSpPr>
        <dsp:cNvPr id="0" name=""/>
        <dsp:cNvSpPr/>
      </dsp:nvSpPr>
      <dsp:spPr>
        <a:xfrm>
          <a:off x="3538537"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Any property settlement order made</a:t>
          </a:r>
        </a:p>
        <a:p>
          <a:pPr marL="0" lvl="0" indent="0" algn="l" defTabSz="711200">
            <a:lnSpc>
              <a:spcPct val="90000"/>
            </a:lnSpc>
            <a:spcBef>
              <a:spcPct val="0"/>
            </a:spcBef>
            <a:spcAft>
              <a:spcPct val="35000"/>
            </a:spcAft>
            <a:buNone/>
          </a:pPr>
          <a:r>
            <a:rPr lang="en-US" sz="1600" kern="1200" dirty="0">
              <a:latin typeface="Helvetica" pitchFamily="2" charset="0"/>
            </a:rPr>
            <a:t>- include balance sheet</a:t>
          </a:r>
        </a:p>
        <a:p>
          <a:pPr marL="0" lvl="0" indent="0" algn="l" defTabSz="711200">
            <a:lnSpc>
              <a:spcPct val="90000"/>
            </a:lnSpc>
            <a:spcBef>
              <a:spcPct val="0"/>
            </a:spcBef>
            <a:spcAft>
              <a:spcPct val="35000"/>
            </a:spcAft>
            <a:buNone/>
          </a:pPr>
          <a:r>
            <a:rPr lang="en-US" sz="1600" kern="1200" dirty="0">
              <a:latin typeface="Helvetica" pitchFamily="2" charset="0"/>
            </a:rPr>
            <a:t>- Consent Order Application</a:t>
          </a:r>
        </a:p>
        <a:p>
          <a:pPr marL="0" lvl="0" indent="0" algn="l" defTabSz="711200">
            <a:lnSpc>
              <a:spcPct val="90000"/>
            </a:lnSpc>
            <a:spcBef>
              <a:spcPct val="0"/>
            </a:spcBef>
            <a:spcAft>
              <a:spcPct val="35000"/>
            </a:spcAft>
            <a:buNone/>
          </a:pPr>
          <a:r>
            <a:rPr lang="en-US" sz="1600" kern="1200" dirty="0">
              <a:latin typeface="Helvetica" pitchFamily="2" charset="0"/>
            </a:rPr>
            <a:t>- submissions as to percentage split </a:t>
          </a:r>
        </a:p>
      </dsp:txBody>
      <dsp:txXfrm>
        <a:off x="3538537" y="428978"/>
        <a:ext cx="3216851" cy="1930111"/>
      </dsp:txXfrm>
    </dsp:sp>
    <dsp:sp modelId="{51B220DB-E013-444D-B305-0EBD879BCB95}">
      <dsp:nvSpPr>
        <dsp:cNvPr id="0" name=""/>
        <dsp:cNvSpPr/>
      </dsp:nvSpPr>
      <dsp:spPr>
        <a:xfrm>
          <a:off x="7077074"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Helvetica" pitchFamily="2" charset="0"/>
            </a:rPr>
            <a:t>Any order financial order made for the benefit of a de facto</a:t>
          </a:r>
        </a:p>
      </dsp:txBody>
      <dsp:txXfrm>
        <a:off x="7077074" y="428978"/>
        <a:ext cx="3216851" cy="1930111"/>
      </dsp:txXfrm>
    </dsp:sp>
    <dsp:sp modelId="{90D39B5F-552D-44E7-8241-95EA7ECA2B31}">
      <dsp:nvSpPr>
        <dsp:cNvPr id="0" name=""/>
        <dsp:cNvSpPr/>
      </dsp:nvSpPr>
      <dsp:spPr>
        <a:xfrm>
          <a:off x="0"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Any child support payable</a:t>
          </a:r>
        </a:p>
        <a:p>
          <a:pPr marL="0" lvl="0" indent="0" algn="l" defTabSz="711200">
            <a:lnSpc>
              <a:spcPct val="90000"/>
            </a:lnSpc>
            <a:spcBef>
              <a:spcPct val="0"/>
            </a:spcBef>
            <a:spcAft>
              <a:spcPct val="35000"/>
            </a:spcAft>
            <a:buNone/>
          </a:pPr>
          <a:r>
            <a:rPr lang="en-US" sz="1600" kern="1200" dirty="0">
              <a:latin typeface="Helvetica" pitchFamily="2" charset="0"/>
            </a:rPr>
            <a:t>- annex evidence of any arears</a:t>
          </a:r>
        </a:p>
        <a:p>
          <a:pPr marL="0" lvl="0" indent="0" algn="l" defTabSz="711200">
            <a:lnSpc>
              <a:spcPct val="90000"/>
            </a:lnSpc>
            <a:spcBef>
              <a:spcPct val="0"/>
            </a:spcBef>
            <a:spcAft>
              <a:spcPct val="35000"/>
            </a:spcAft>
            <a:buNone/>
          </a:pPr>
          <a:r>
            <a:rPr lang="en-US" sz="1600" kern="1200" dirty="0">
              <a:latin typeface="Helvetica" pitchFamily="2" charset="0"/>
            </a:rPr>
            <a:t>- details of any change in assessment</a:t>
          </a:r>
        </a:p>
        <a:p>
          <a:pPr marL="0" lvl="0" indent="0" algn="l" defTabSz="711200">
            <a:lnSpc>
              <a:spcPct val="90000"/>
            </a:lnSpc>
            <a:spcBef>
              <a:spcPct val="0"/>
            </a:spcBef>
            <a:spcAft>
              <a:spcPct val="35000"/>
            </a:spcAft>
            <a:buNone/>
          </a:pPr>
          <a:r>
            <a:rPr lang="en-US" sz="1600" kern="1200" dirty="0">
              <a:latin typeface="Helvetica" pitchFamily="2" charset="0"/>
            </a:rPr>
            <a:t>- allegations made to support change of assessment</a:t>
          </a:r>
        </a:p>
      </dsp:txBody>
      <dsp:txXfrm>
        <a:off x="0" y="2680775"/>
        <a:ext cx="3216851" cy="1930111"/>
      </dsp:txXfrm>
    </dsp:sp>
    <dsp:sp modelId="{8A1DCEFF-EAE1-47C3-829F-4C58FF10984A}">
      <dsp:nvSpPr>
        <dsp:cNvPr id="0" name=""/>
        <dsp:cNvSpPr/>
      </dsp:nvSpPr>
      <dsp:spPr>
        <a:xfrm>
          <a:off x="3538537"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Helvetica" pitchFamily="2" charset="0"/>
            </a:rPr>
            <a:t>Any other fact or circumstance that may be relevant</a:t>
          </a:r>
        </a:p>
        <a:p>
          <a:pPr marL="0" lvl="0" indent="0" algn="l" defTabSz="711200">
            <a:lnSpc>
              <a:spcPct val="90000"/>
            </a:lnSpc>
            <a:spcBef>
              <a:spcPct val="0"/>
            </a:spcBef>
            <a:spcAft>
              <a:spcPct val="35000"/>
            </a:spcAft>
            <a:buNone/>
          </a:pPr>
          <a:r>
            <a:rPr lang="en-US" sz="1600" b="0" kern="1200" dirty="0">
              <a:latin typeface="Helvetica" pitchFamily="2" charset="0"/>
            </a:rPr>
            <a:t>- Details of financial abuse</a:t>
          </a:r>
        </a:p>
        <a:p>
          <a:pPr marL="0" lvl="0" indent="0" algn="l" defTabSz="711200">
            <a:lnSpc>
              <a:spcPct val="90000"/>
            </a:lnSpc>
            <a:spcBef>
              <a:spcPct val="0"/>
            </a:spcBef>
            <a:spcAft>
              <a:spcPct val="35000"/>
            </a:spcAft>
            <a:buNone/>
          </a:pPr>
          <a:r>
            <a:rPr lang="en-US" sz="1600" b="0" kern="1200" dirty="0">
              <a:latin typeface="Helvetica" pitchFamily="2" charset="0"/>
            </a:rPr>
            <a:t>- Handwriting expert</a:t>
          </a:r>
        </a:p>
      </dsp:txBody>
      <dsp:txXfrm>
        <a:off x="3538537" y="2680775"/>
        <a:ext cx="3216851" cy="1930111"/>
      </dsp:txXfrm>
    </dsp:sp>
    <dsp:sp modelId="{236D3C21-699F-4AF9-B2A2-14CC6C862CD2}">
      <dsp:nvSpPr>
        <dsp:cNvPr id="0" name=""/>
        <dsp:cNvSpPr/>
      </dsp:nvSpPr>
      <dsp:spPr>
        <a:xfrm>
          <a:off x="7077074"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The terms of any financial agreement</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Consider when the Financial Agreement was entered into if with another party</a:t>
          </a:r>
        </a:p>
      </dsp:txBody>
      <dsp:txXfrm>
        <a:off x="7077074" y="2680775"/>
        <a:ext cx="3216851" cy="1930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3/8/23</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8/3/23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19</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20</a:t>
            </a:fld>
            <a:endParaRPr lang="en-AU"/>
          </a:p>
        </p:txBody>
      </p:sp>
    </p:spTree>
    <p:extLst>
      <p:ext uri="{BB962C8B-B14F-4D97-AF65-F5344CB8AC3E}">
        <p14:creationId xmlns:p14="http://schemas.microsoft.com/office/powerpoint/2010/main" val="2192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25</a:t>
            </a:fld>
            <a:endParaRPr lang="en-AU"/>
          </a:p>
        </p:txBody>
      </p:sp>
    </p:spTree>
    <p:extLst>
      <p:ext uri="{BB962C8B-B14F-4D97-AF65-F5344CB8AC3E}">
        <p14:creationId xmlns:p14="http://schemas.microsoft.com/office/powerpoint/2010/main" val="298110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27</a:t>
            </a:fld>
            <a:endParaRPr lang="en-AU"/>
          </a:p>
        </p:txBody>
      </p:sp>
    </p:spTree>
    <p:extLst>
      <p:ext uri="{BB962C8B-B14F-4D97-AF65-F5344CB8AC3E}">
        <p14:creationId xmlns:p14="http://schemas.microsoft.com/office/powerpoint/2010/main" val="380111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34</a:t>
            </a:fld>
            <a:endParaRPr lang="en-AU"/>
          </a:p>
        </p:txBody>
      </p:sp>
    </p:spTree>
    <p:extLst>
      <p:ext uri="{BB962C8B-B14F-4D97-AF65-F5344CB8AC3E}">
        <p14:creationId xmlns:p14="http://schemas.microsoft.com/office/powerpoint/2010/main" val="217982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36</a:t>
            </a:fld>
            <a:endParaRPr lang="en-AU"/>
          </a:p>
        </p:txBody>
      </p:sp>
    </p:spTree>
    <p:extLst>
      <p:ext uri="{BB962C8B-B14F-4D97-AF65-F5344CB8AC3E}">
        <p14:creationId xmlns:p14="http://schemas.microsoft.com/office/powerpoint/2010/main" val="31340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37</a:t>
            </a:fld>
            <a:endParaRPr lang="en-AU"/>
          </a:p>
        </p:txBody>
      </p:sp>
    </p:spTree>
    <p:extLst>
      <p:ext uri="{BB962C8B-B14F-4D97-AF65-F5344CB8AC3E}">
        <p14:creationId xmlns:p14="http://schemas.microsoft.com/office/powerpoint/2010/main" val="156888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38</a:t>
            </a:fld>
            <a:endParaRPr lang="en-AU"/>
          </a:p>
        </p:txBody>
      </p:sp>
    </p:spTree>
    <p:extLst>
      <p:ext uri="{BB962C8B-B14F-4D97-AF65-F5344CB8AC3E}">
        <p14:creationId xmlns:p14="http://schemas.microsoft.com/office/powerpoint/2010/main" val="6598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41</a:t>
            </a:fld>
            <a:endParaRPr lang="en-AU"/>
          </a:p>
        </p:txBody>
      </p:sp>
    </p:spTree>
    <p:extLst>
      <p:ext uri="{BB962C8B-B14F-4D97-AF65-F5344CB8AC3E}">
        <p14:creationId xmlns:p14="http://schemas.microsoft.com/office/powerpoint/2010/main" val="168068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42</a:t>
            </a:fld>
            <a:endParaRPr lang="en-AU"/>
          </a:p>
        </p:txBody>
      </p:sp>
    </p:spTree>
    <p:extLst>
      <p:ext uri="{BB962C8B-B14F-4D97-AF65-F5344CB8AC3E}">
        <p14:creationId xmlns:p14="http://schemas.microsoft.com/office/powerpoint/2010/main" val="75027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val="606252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45</a:t>
            </a:fld>
            <a:endParaRPr lang="en-AU"/>
          </a:p>
        </p:txBody>
      </p:sp>
    </p:spTree>
    <p:extLst>
      <p:ext uri="{BB962C8B-B14F-4D97-AF65-F5344CB8AC3E}">
        <p14:creationId xmlns:p14="http://schemas.microsoft.com/office/powerpoint/2010/main" val="492375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50</a:t>
            </a:fld>
            <a:endParaRPr lang="en-US"/>
          </a:p>
        </p:txBody>
      </p:sp>
    </p:spTree>
    <p:extLst>
      <p:ext uri="{BB962C8B-B14F-4D97-AF65-F5344CB8AC3E}">
        <p14:creationId xmlns:p14="http://schemas.microsoft.com/office/powerpoint/2010/main" val="2882535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51</a:t>
            </a:fld>
            <a:endParaRPr lang="en-AU"/>
          </a:p>
        </p:txBody>
      </p:sp>
    </p:spTree>
    <p:extLst>
      <p:ext uri="{BB962C8B-B14F-4D97-AF65-F5344CB8AC3E}">
        <p14:creationId xmlns:p14="http://schemas.microsoft.com/office/powerpoint/2010/main" val="18083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122918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59028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13</a:t>
            </a:fld>
            <a:endParaRPr lang="en-AU"/>
          </a:p>
        </p:txBody>
      </p:sp>
    </p:spTree>
    <p:extLst>
      <p:ext uri="{BB962C8B-B14F-4D97-AF65-F5344CB8AC3E}">
        <p14:creationId xmlns:p14="http://schemas.microsoft.com/office/powerpoint/2010/main" val="318495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16</a:t>
            </a:fld>
            <a:endParaRPr lang="en-AU"/>
          </a:p>
        </p:txBody>
      </p:sp>
    </p:spTree>
    <p:extLst>
      <p:ext uri="{BB962C8B-B14F-4D97-AF65-F5344CB8AC3E}">
        <p14:creationId xmlns:p14="http://schemas.microsoft.com/office/powerpoint/2010/main" val="3701104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rlc.org.au/training/resources/financial-abus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ustlii.edu.au/cgi-bin/viewdoc/au/legis/cth/consol_act/ba1966142/s75.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4400" dirty="0"/>
              <a:t>Family Law and</a:t>
            </a:r>
            <a:br>
              <a:rPr lang="en-AU" sz="4400" dirty="0"/>
            </a:br>
            <a:r>
              <a:rPr lang="en-AU" sz="4400" dirty="0"/>
              <a:t>Financial Abuse: </a:t>
            </a:r>
            <a:br>
              <a:rPr lang="en-AU" sz="4400" dirty="0"/>
            </a:br>
            <a:r>
              <a:rPr lang="en-AU" sz="4400" dirty="0"/>
              <a:t>Spousal Maintenance</a:t>
            </a:r>
            <a:endParaRPr lang="en-AU" sz="1500" b="0" dirty="0"/>
          </a:p>
          <a:p>
            <a:r>
              <a:rPr lang="en-US" sz="2200" b="0" dirty="0"/>
              <a:t>March 2023</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How prevalent is financial abuse in Australia?</a:t>
            </a:r>
            <a:endParaRPr lang="en-US" sz="4000" b="0" dirty="0">
              <a:solidFill>
                <a:schemeClr val="tx2"/>
              </a:solidFill>
            </a:endParaRPr>
          </a:p>
        </p:txBody>
      </p:sp>
      <p:sp>
        <p:nvSpPr>
          <p:cNvPr id="3" name="TextBox 2">
            <a:extLst>
              <a:ext uri="{FF2B5EF4-FFF2-40B4-BE49-F238E27FC236}">
                <a16:creationId xmlns:a16="http://schemas.microsoft.com/office/drawing/2014/main" id="{05A899A4-735D-0340-86C6-48FA735BFF3D}"/>
              </a:ext>
            </a:extLst>
          </p:cNvPr>
          <p:cNvSpPr txBox="1"/>
          <p:nvPr/>
        </p:nvSpPr>
        <p:spPr>
          <a:xfrm>
            <a:off x="234153" y="5933827"/>
            <a:ext cx="11957847" cy="584775"/>
          </a:xfrm>
          <a:prstGeom prst="rect">
            <a:avLst/>
          </a:prstGeom>
          <a:noFill/>
        </p:spPr>
        <p:txBody>
          <a:bodyPr wrap="square" rtlCol="0">
            <a:spAutoFit/>
          </a:bodyPr>
          <a:lstStyle/>
          <a:p>
            <a:r>
              <a:rPr lang="en-US" sz="1600" dirty="0">
                <a:solidFill>
                  <a:srgbClr val="303030"/>
                </a:solidFill>
                <a:latin typeface="Helvetica" pitchFamily="2" charset="0"/>
              </a:rPr>
              <a:t> </a:t>
            </a:r>
            <a:r>
              <a:rPr lang="en-US" sz="1600" b="1" dirty="0"/>
              <a:t>SOURCE: </a:t>
            </a:r>
            <a:r>
              <a:rPr lang="en-US" sz="1600" dirty="0" err="1"/>
              <a:t>Kutin</a:t>
            </a:r>
            <a:r>
              <a:rPr lang="en-US" sz="1600" dirty="0"/>
              <a:t>, Russell and Reid, ‘Economic abuse between intimate partners in Australia: Prevalence, health status, disability and financial stress’ Australian and New Zealand Journal of Public Health 2017</a:t>
            </a:r>
          </a:p>
        </p:txBody>
      </p:sp>
      <p:sp>
        <p:nvSpPr>
          <p:cNvPr id="10" name="TextBox 9"/>
          <p:cNvSpPr txBox="1"/>
          <p:nvPr/>
        </p:nvSpPr>
        <p:spPr>
          <a:xfrm>
            <a:off x="6342233" y="4477774"/>
            <a:ext cx="1385106" cy="369332"/>
          </a:xfrm>
          <a:prstGeom prst="rect">
            <a:avLst/>
          </a:prstGeom>
          <a:noFill/>
        </p:spPr>
        <p:txBody>
          <a:bodyPr wrap="square" rtlCol="0">
            <a:spAutoFit/>
          </a:bodyPr>
          <a:lstStyle/>
          <a:p>
            <a:r>
              <a:rPr lang="en-US" dirty="0">
                <a:solidFill>
                  <a:srgbClr val="303030"/>
                </a:solidFill>
              </a:rPr>
              <a:t> </a:t>
            </a:r>
          </a:p>
        </p:txBody>
      </p:sp>
      <p:sp>
        <p:nvSpPr>
          <p:cNvPr id="8" name="TextBox 7"/>
          <p:cNvSpPr txBox="1"/>
          <p:nvPr/>
        </p:nvSpPr>
        <p:spPr>
          <a:xfrm>
            <a:off x="5209387" y="2691185"/>
            <a:ext cx="1333691" cy="2308324"/>
          </a:xfrm>
          <a:prstGeom prst="rect">
            <a:avLst/>
          </a:prstGeom>
          <a:noFill/>
        </p:spPr>
        <p:txBody>
          <a:bodyPr wrap="square" rtlCol="0">
            <a:spAutoFit/>
          </a:bodyPr>
          <a:lstStyle/>
          <a:p>
            <a:pPr algn="ctr"/>
            <a:r>
              <a:rPr lang="en-US" sz="3200" dirty="0">
                <a:solidFill>
                  <a:srgbClr val="303030"/>
                </a:solidFill>
              </a:rPr>
              <a:t>11.5%    of Aust-ralians</a:t>
            </a:r>
          </a:p>
          <a:p>
            <a:endParaRPr lang="en-US" sz="1600" i="1" dirty="0">
              <a:solidFill>
                <a:srgbClr val="303030"/>
              </a:solidFill>
            </a:endParaRPr>
          </a:p>
        </p:txBody>
      </p:sp>
      <p:sp>
        <p:nvSpPr>
          <p:cNvPr id="12" name="Rectangle 11"/>
          <p:cNvSpPr/>
          <p:nvPr/>
        </p:nvSpPr>
        <p:spPr>
          <a:xfrm>
            <a:off x="3091779" y="2693499"/>
            <a:ext cx="2092470" cy="2554545"/>
          </a:xfrm>
          <a:prstGeom prst="rect">
            <a:avLst/>
          </a:prstGeom>
          <a:solidFill>
            <a:schemeClr val="bg1"/>
          </a:solidFill>
        </p:spPr>
        <p:txBody>
          <a:bodyPr wrap="square" lIns="91440" tIns="45720" rIns="91440" bIns="45720">
            <a:spAutoFit/>
          </a:bodyPr>
          <a:lstStyle/>
          <a:p>
            <a:pPr algn="ctr"/>
            <a:r>
              <a:rPr lang="en-AU" sz="3200" dirty="0">
                <a:ln w="0"/>
                <a:solidFill>
                  <a:srgbClr val="303030"/>
                </a:solidFill>
                <a:effectLst>
                  <a:outerShdw blurRad="38100" dist="19050" dir="2700000" algn="tl" rotWithShape="0">
                    <a:srgbClr val="303030">
                      <a:alpha val="40000"/>
                    </a:srgbClr>
                  </a:outerShdw>
                </a:effectLst>
              </a:rPr>
              <a:t>7.1% of people who identify as male</a:t>
            </a:r>
          </a:p>
        </p:txBody>
      </p:sp>
      <p:sp>
        <p:nvSpPr>
          <p:cNvPr id="9" name="Oval 8"/>
          <p:cNvSpPr/>
          <p:nvPr/>
        </p:nvSpPr>
        <p:spPr>
          <a:xfrm>
            <a:off x="2633999" y="1911086"/>
            <a:ext cx="3959355" cy="378286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6593354" y="2683339"/>
            <a:ext cx="2300967" cy="2062103"/>
          </a:xfrm>
          <a:prstGeom prst="rect">
            <a:avLst/>
          </a:prstGeom>
          <a:noFill/>
        </p:spPr>
        <p:txBody>
          <a:bodyPr wrap="square" lIns="91440" tIns="45720" rIns="91440" bIns="45720">
            <a:spAutoFit/>
          </a:bodyPr>
          <a:lstStyle/>
          <a:p>
            <a:pPr algn="ctr"/>
            <a:r>
              <a:rPr lang="en-AU" sz="3200" dirty="0">
                <a:ln w="0"/>
                <a:solidFill>
                  <a:srgbClr val="303030"/>
                </a:solidFill>
                <a:effectLst>
                  <a:outerShdw blurRad="38100" dist="19050" dir="2700000" algn="tl" rotWithShape="0">
                    <a:srgbClr val="303030">
                      <a:alpha val="40000"/>
                    </a:srgbClr>
                  </a:outerShdw>
                </a:effectLst>
              </a:rPr>
              <a:t>15.7% of people who identify as female</a:t>
            </a:r>
          </a:p>
        </p:txBody>
      </p:sp>
      <p:sp>
        <p:nvSpPr>
          <p:cNvPr id="14" name="Oval 13"/>
          <p:cNvSpPr/>
          <p:nvPr/>
        </p:nvSpPr>
        <p:spPr>
          <a:xfrm>
            <a:off x="5159110" y="1911086"/>
            <a:ext cx="3959355" cy="378286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8683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4B4707-EA2D-03D5-448D-F4C6CE4DEFA4}"/>
              </a:ext>
            </a:extLst>
          </p:cNvPr>
          <p:cNvSpPr>
            <a:spLocks noGrp="1"/>
          </p:cNvSpPr>
          <p:nvPr>
            <p:ph type="subTitle" idx="1"/>
          </p:nvPr>
        </p:nvSpPr>
        <p:spPr/>
        <p:txBody>
          <a:bodyPr/>
          <a:lstStyle/>
          <a:p>
            <a:r>
              <a:rPr lang="en-US" sz="5400" dirty="0"/>
              <a:t>Pathways</a:t>
            </a:r>
            <a:endParaRPr lang="en-AU" sz="5400" dirty="0"/>
          </a:p>
        </p:txBody>
      </p:sp>
    </p:spTree>
    <p:extLst>
      <p:ext uri="{BB962C8B-B14F-4D97-AF65-F5344CB8AC3E}">
        <p14:creationId xmlns:p14="http://schemas.microsoft.com/office/powerpoint/2010/main" val="315255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A75A96BC-8558-FF2D-1DC0-32F3F7F48E0A}"/>
              </a:ext>
            </a:extLst>
          </p:cNvPr>
          <p:cNvSpPr>
            <a:spLocks noGrp="1"/>
          </p:cNvSpPr>
          <p:nvPr>
            <p:ph type="body" sz="quarter" idx="13"/>
          </p:nvPr>
        </p:nvSpPr>
        <p:spPr>
          <a:xfrm>
            <a:off x="316357" y="1532414"/>
            <a:ext cx="6714363" cy="5010626"/>
          </a:xfrm>
        </p:spPr>
        <p:txBody>
          <a:bodyPr>
            <a:normAutofit/>
          </a:bodyPr>
          <a:lstStyle/>
          <a:p>
            <a:pPr>
              <a:lnSpc>
                <a:spcPct val="90000"/>
              </a:lnSpc>
            </a:pPr>
            <a:r>
              <a:rPr lang="en-US" dirty="0"/>
              <a:t>Several pathways may be available to address financial abuse and consideration needs to be given to the merits of each so that informed decisions can be made. </a:t>
            </a:r>
          </a:p>
          <a:p>
            <a:pPr>
              <a:lnSpc>
                <a:spcPct val="90000"/>
              </a:lnSpc>
            </a:pPr>
            <a:r>
              <a:rPr lang="en-US" dirty="0"/>
              <a:t>The pathways may include:</a:t>
            </a:r>
          </a:p>
          <a:p>
            <a:pPr marL="457200" indent="-457200">
              <a:lnSpc>
                <a:spcPct val="90000"/>
              </a:lnSpc>
              <a:buFont typeface="Arial" panose="020B0604020202020204" pitchFamily="34" charset="0"/>
              <a:buChar char="•"/>
            </a:pPr>
            <a:r>
              <a:rPr lang="en-US" dirty="0"/>
              <a:t>Reporting fraudulent behaviour to the police</a:t>
            </a:r>
          </a:p>
          <a:p>
            <a:pPr marL="457200" indent="-457200">
              <a:lnSpc>
                <a:spcPct val="90000"/>
              </a:lnSpc>
              <a:buFont typeface="Arial" panose="020B0604020202020204" pitchFamily="34" charset="0"/>
              <a:buChar char="•"/>
            </a:pPr>
            <a:r>
              <a:rPr lang="en-US" dirty="0"/>
              <a:t>Making a complaint to the Australian Financial Complaints Authority who have capacity to award compensation and damages for stress where a financial institution has acted inappropriately.</a:t>
            </a:r>
          </a:p>
          <a:p>
            <a:pPr marL="457200" indent="-457200">
              <a:lnSpc>
                <a:spcPct val="90000"/>
              </a:lnSpc>
              <a:buFont typeface="Arial" panose="020B0604020202020204" pitchFamily="34" charset="0"/>
              <a:buChar char="•"/>
            </a:pPr>
            <a:r>
              <a:rPr lang="en-US" dirty="0"/>
              <a:t>Seeking waiver of a liability</a:t>
            </a:r>
          </a:p>
          <a:p>
            <a:pPr marL="457200" indent="-457200">
              <a:lnSpc>
                <a:spcPct val="90000"/>
              </a:lnSpc>
              <a:buFont typeface="Arial" panose="020B0604020202020204" pitchFamily="34" charset="0"/>
              <a:buChar char="•"/>
            </a:pPr>
            <a:r>
              <a:rPr lang="en-US" dirty="0"/>
              <a:t>Making an Application for financial hardship</a:t>
            </a:r>
          </a:p>
          <a:p>
            <a:pPr marL="457200" indent="-457200">
              <a:lnSpc>
                <a:spcPct val="90000"/>
              </a:lnSpc>
              <a:buFont typeface="Arial" panose="020B0604020202020204" pitchFamily="34" charset="0"/>
              <a:buChar char="•"/>
            </a:pPr>
            <a:r>
              <a:rPr lang="en-US" dirty="0"/>
              <a:t>Seeking damages from the District or Supreme Court.</a:t>
            </a:r>
          </a:p>
          <a:p>
            <a:pPr marL="457200" indent="-457200">
              <a:lnSpc>
                <a:spcPct val="90000"/>
              </a:lnSpc>
              <a:buFont typeface="Arial" panose="020B0604020202020204" pitchFamily="34" charset="0"/>
              <a:buChar char="•"/>
            </a:pPr>
            <a:r>
              <a:rPr lang="en-US" dirty="0"/>
              <a:t>Filing an Application seeking urgent, interim or final orders from the Federal Circuit and Family Court of Australia.</a:t>
            </a:r>
          </a:p>
          <a:p>
            <a:pPr marL="457200" indent="-457200">
              <a:lnSpc>
                <a:spcPct val="90000"/>
              </a:lnSpc>
              <a:buFont typeface="Arial" panose="020B0604020202020204" pitchFamily="34" charset="0"/>
              <a:buChar char="•"/>
            </a:pPr>
            <a:endParaRPr lang="en-US" sz="1700" dirty="0"/>
          </a:p>
          <a:p>
            <a:pPr marL="457200" indent="-457200">
              <a:lnSpc>
                <a:spcPct val="90000"/>
              </a:lnSpc>
              <a:buFont typeface="Arial" panose="020B0604020202020204" pitchFamily="34" charset="0"/>
              <a:buChar char="•"/>
            </a:pPr>
            <a:endParaRPr lang="en-US" sz="1700" dirty="0"/>
          </a:p>
          <a:p>
            <a:pPr marL="457200" indent="-457200">
              <a:lnSpc>
                <a:spcPct val="90000"/>
              </a:lnSpc>
              <a:buFont typeface="Arial" panose="020B0604020202020204" pitchFamily="34" charset="0"/>
              <a:buChar char="•"/>
            </a:pPr>
            <a:endParaRPr lang="en-AU" sz="1700" dirty="0"/>
          </a:p>
        </p:txBody>
      </p:sp>
      <p:pic>
        <p:nvPicPr>
          <p:cNvPr id="23" name="Picture 4">
            <a:extLst>
              <a:ext uri="{FF2B5EF4-FFF2-40B4-BE49-F238E27FC236}">
                <a16:creationId xmlns:a16="http://schemas.microsoft.com/office/drawing/2014/main" id="{01C461DD-6A04-DF29-E2ED-F21CAA42BA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BEE71B2E-4D77-987F-AB53-F7C2F3430B54}"/>
              </a:ext>
            </a:extLst>
          </p:cNvPr>
          <p:cNvSpPr>
            <a:spLocks noGrp="1"/>
          </p:cNvSpPr>
          <p:nvPr>
            <p:ph type="title"/>
          </p:nvPr>
        </p:nvSpPr>
        <p:spPr>
          <a:xfrm>
            <a:off x="316357" y="395066"/>
            <a:ext cx="6326669" cy="887360"/>
          </a:xfrm>
        </p:spPr>
        <p:txBody>
          <a:bodyPr anchor="t">
            <a:normAutofit/>
          </a:bodyPr>
          <a:lstStyle/>
          <a:p>
            <a:r>
              <a:rPr lang="en-US" sz="4000"/>
              <a:t>Informed decisions</a:t>
            </a:r>
            <a:endParaRPr lang="en-AU" sz="4000"/>
          </a:p>
        </p:txBody>
      </p:sp>
      <p:sp>
        <p:nvSpPr>
          <p:cNvPr id="24" name="Slide Number Placeholder 4">
            <a:extLst>
              <a:ext uri="{FF2B5EF4-FFF2-40B4-BE49-F238E27FC236}">
                <a16:creationId xmlns:a16="http://schemas.microsoft.com/office/drawing/2014/main" id="{30ED9133-0072-6FB3-3E5D-5007BD38421D}"/>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12</a:t>
            </a:fld>
            <a:endParaRPr lang="en-AU" noProof="0"/>
          </a:p>
        </p:txBody>
      </p:sp>
    </p:spTree>
    <p:extLst>
      <p:ext uri="{BB962C8B-B14F-4D97-AF65-F5344CB8AC3E}">
        <p14:creationId xmlns:p14="http://schemas.microsoft.com/office/powerpoint/2010/main" val="71867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9EA-69E2-2142-AF78-E69A6555165E}"/>
              </a:ext>
            </a:extLst>
          </p:cNvPr>
          <p:cNvSpPr>
            <a:spLocks noGrp="1"/>
          </p:cNvSpPr>
          <p:nvPr>
            <p:ph type="title"/>
          </p:nvPr>
        </p:nvSpPr>
        <p:spPr>
          <a:xfrm>
            <a:off x="316357" y="631033"/>
            <a:ext cx="11408408" cy="1117907"/>
          </a:xfrm>
        </p:spPr>
        <p:txBody>
          <a:bodyPr anchor="t">
            <a:normAutofit/>
          </a:bodyPr>
          <a:lstStyle/>
          <a:p>
            <a:r>
              <a:rPr lang="en-US" sz="4000" dirty="0"/>
              <a:t>Potential complaints</a:t>
            </a:r>
          </a:p>
        </p:txBody>
      </p:sp>
      <p:sp>
        <p:nvSpPr>
          <p:cNvPr id="3" name="Text Placeholder 2">
            <a:extLst>
              <a:ext uri="{FF2B5EF4-FFF2-40B4-BE49-F238E27FC236}">
                <a16:creationId xmlns:a16="http://schemas.microsoft.com/office/drawing/2014/main" id="{94DC403A-E764-BB4D-BCCF-460DE12E86CA}"/>
              </a:ext>
            </a:extLst>
          </p:cNvPr>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000" dirty="0"/>
              <a:t>Client was coerced into signing a credit contract (eg. credit card, personal loan, car loan etc) – could be joint or in their name only</a:t>
            </a:r>
          </a:p>
          <a:p>
            <a:pPr marL="457200" indent="-457200">
              <a:lnSpc>
                <a:spcPct val="140000"/>
              </a:lnSpc>
              <a:buFont typeface="Arial" panose="020B0604020202020204" pitchFamily="34" charset="0"/>
              <a:buChar char="•"/>
            </a:pPr>
            <a:r>
              <a:rPr lang="en-US" sz="2000" dirty="0"/>
              <a:t>Client’s signature was forged on loan documents</a:t>
            </a:r>
          </a:p>
          <a:p>
            <a:pPr marL="457200" indent="-457200">
              <a:lnSpc>
                <a:spcPct val="140000"/>
              </a:lnSpc>
              <a:buFont typeface="Arial" panose="020B0604020202020204" pitchFamily="34" charset="0"/>
              <a:buChar char="•"/>
            </a:pPr>
            <a:r>
              <a:rPr lang="en-US" sz="2000" dirty="0"/>
              <a:t>Client did not receive any benefit from the credit contract (e.g., a car loan is in their name, but their partner had the full benefit of the car)</a:t>
            </a:r>
          </a:p>
          <a:p>
            <a:pPr marL="457200" indent="-457200">
              <a:lnSpc>
                <a:spcPct val="140000"/>
              </a:lnSpc>
              <a:buFont typeface="Arial" panose="020B0604020202020204" pitchFamily="34" charset="0"/>
              <a:buChar char="•"/>
            </a:pPr>
            <a:r>
              <a:rPr lang="en-US" sz="2000" dirty="0"/>
              <a:t>Client didn’t understand the terms of the contract</a:t>
            </a:r>
          </a:p>
          <a:p>
            <a:pPr marL="457200" indent="-457200">
              <a:lnSpc>
                <a:spcPct val="140000"/>
              </a:lnSpc>
              <a:buFont typeface="Arial" panose="020B0604020202020204" pitchFamily="34" charset="0"/>
              <a:buChar char="•"/>
            </a:pPr>
            <a:r>
              <a:rPr lang="en-US" sz="2000" dirty="0"/>
              <a:t>Client couldn't afford the contract at the time it was approved.</a:t>
            </a:r>
          </a:p>
        </p:txBody>
      </p:sp>
    </p:spTree>
    <p:extLst>
      <p:ext uri="{BB962C8B-B14F-4D97-AF65-F5344CB8AC3E}">
        <p14:creationId xmlns:p14="http://schemas.microsoft.com/office/powerpoint/2010/main" val="171990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and consumer law </a:t>
            </a:r>
            <a:br>
              <a:rPr lang="en-US" sz="4000"/>
            </a:br>
            <a:r>
              <a:rPr lang="en-US" sz="4000"/>
              <a:t>pathways #1</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000" dirty="0"/>
              <a:t>Application for financial hardship assistance (eg. debt waivers, payment plans)</a:t>
            </a:r>
            <a:br>
              <a:rPr lang="en-US" sz="2000" dirty="0"/>
            </a:br>
            <a:endParaRPr lang="en-US" sz="2000" dirty="0"/>
          </a:p>
          <a:p>
            <a:pPr marL="342900" indent="-342900">
              <a:buFont typeface="Arial" panose="020B0604020202020204" pitchFamily="34" charset="0"/>
              <a:buChar char="•"/>
            </a:pPr>
            <a:r>
              <a:rPr lang="en-US" sz="2000" dirty="0"/>
              <a:t>Consumer complaint on the basis of:</a:t>
            </a:r>
          </a:p>
          <a:p>
            <a:pPr marL="800100" lvl="1" indent="-342900">
              <a:buFont typeface="Courier New" panose="02070309020205020404" pitchFamily="49" charset="0"/>
              <a:buChar char="o"/>
            </a:pPr>
            <a:r>
              <a:rPr lang="en-US" sz="2000" dirty="0"/>
              <a:t>Breaches of the Consumer Credit Law</a:t>
            </a:r>
          </a:p>
          <a:p>
            <a:pPr marL="800100" lvl="1" indent="-342900">
              <a:buFont typeface="Courier New" panose="02070309020205020404" pitchFamily="49" charset="0"/>
              <a:buChar char="o"/>
            </a:pPr>
            <a:r>
              <a:rPr lang="en-US" sz="2000" dirty="0"/>
              <a:t>Breaches of relevant industry guidelines and codes of practice.</a:t>
            </a:r>
          </a:p>
        </p:txBody>
      </p:sp>
    </p:spTree>
    <p:extLst>
      <p:ext uri="{BB962C8B-B14F-4D97-AF65-F5344CB8AC3E}">
        <p14:creationId xmlns:p14="http://schemas.microsoft.com/office/powerpoint/2010/main" val="249813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and consumer law </a:t>
            </a:r>
            <a:br>
              <a:rPr lang="en-US" sz="4000"/>
            </a:br>
            <a:r>
              <a:rPr lang="en-US" sz="4000"/>
              <a:t>pathways #2</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000" dirty="0"/>
              <a:t>External dispute resolution schemes (eg. Australian Financial Complaints Authority, Telecommunications Industry Ombudsman, Energy and Water Ombudsman NSW)</a:t>
            </a:r>
            <a:br>
              <a:rPr lang="en-US" sz="2000" dirty="0"/>
            </a:br>
            <a:endParaRPr lang="en-US" sz="2000" dirty="0"/>
          </a:p>
          <a:p>
            <a:pPr marL="342900" indent="-342900">
              <a:buFont typeface="Arial" panose="020B0604020202020204" pitchFamily="34" charset="0"/>
              <a:buChar char="•"/>
            </a:pPr>
            <a:r>
              <a:rPr lang="en-US" sz="2000" dirty="0"/>
              <a:t>Request for fines to be withdrawn or written-off / waived</a:t>
            </a:r>
            <a:br>
              <a:rPr lang="en-US" sz="2000" dirty="0"/>
            </a:br>
            <a:endParaRPr lang="en-US" sz="2000" dirty="0"/>
          </a:p>
          <a:p>
            <a:pPr marL="342900" indent="-342900">
              <a:buFont typeface="Arial" panose="020B0604020202020204" pitchFamily="34" charset="0"/>
              <a:buChar char="•"/>
            </a:pPr>
            <a:r>
              <a:rPr lang="en-US" sz="2000" dirty="0"/>
              <a:t>Debt recovery proceedings (typically through the Local Court).</a:t>
            </a:r>
          </a:p>
        </p:txBody>
      </p:sp>
    </p:spTree>
    <p:extLst>
      <p:ext uri="{BB962C8B-B14F-4D97-AF65-F5344CB8AC3E}">
        <p14:creationId xmlns:p14="http://schemas.microsoft.com/office/powerpoint/2010/main" val="22016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D225-C58A-4C16-83CE-F6D9DA4836B5}"/>
              </a:ext>
            </a:extLst>
          </p:cNvPr>
          <p:cNvSpPr>
            <a:spLocks noGrp="1"/>
          </p:cNvSpPr>
          <p:nvPr>
            <p:ph type="title"/>
          </p:nvPr>
        </p:nvSpPr>
        <p:spPr/>
        <p:txBody>
          <a:bodyPr>
            <a:normAutofit/>
          </a:bodyPr>
          <a:lstStyle/>
          <a:p>
            <a:r>
              <a:rPr lang="en-AU" sz="4000" dirty="0"/>
              <a:t>Potential outcomes</a:t>
            </a:r>
          </a:p>
        </p:txBody>
      </p:sp>
      <p:sp>
        <p:nvSpPr>
          <p:cNvPr id="4" name="Text Placeholder 2">
            <a:extLst>
              <a:ext uri="{FF2B5EF4-FFF2-40B4-BE49-F238E27FC236}">
                <a16:creationId xmlns:a16="http://schemas.microsoft.com/office/drawing/2014/main" id="{D29462DE-BBF0-42CC-8B63-BB960972705C}"/>
              </a:ext>
            </a:extLst>
          </p:cNvPr>
          <p:cNvSpPr txBox="1">
            <a:spLocks/>
          </p:cNvSpPr>
          <p:nvPr/>
        </p:nvSpPr>
        <p:spPr>
          <a:xfrm>
            <a:off x="576469" y="1532414"/>
            <a:ext cx="5139887" cy="500554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b="1" dirty="0"/>
              <a:t>Reducing the amount to pay</a:t>
            </a:r>
          </a:p>
          <a:p>
            <a:pPr marL="457200" indent="-457200">
              <a:buFont typeface="Arial" charset="0"/>
              <a:buChar char="•"/>
            </a:pPr>
            <a:r>
              <a:rPr lang="en-US" dirty="0"/>
              <a:t>Full or partial waiver</a:t>
            </a:r>
          </a:p>
          <a:p>
            <a:pPr marL="457200" indent="-457200">
              <a:buFont typeface="Arial" charset="0"/>
              <a:buChar char="•"/>
            </a:pPr>
            <a:r>
              <a:rPr lang="en-US" dirty="0"/>
              <a:t>Waiver of interest and/or fees</a:t>
            </a:r>
          </a:p>
          <a:p>
            <a:pPr marL="457200" indent="-457200">
              <a:buFont typeface="Arial" charset="0"/>
              <a:buChar char="•"/>
            </a:pPr>
            <a:r>
              <a:rPr lang="en-US" dirty="0"/>
              <a:t>Severing liability</a:t>
            </a:r>
          </a:p>
          <a:p>
            <a:pPr marL="457200" indent="-457200">
              <a:buFont typeface="Arial" charset="0"/>
              <a:buChar char="•"/>
            </a:pPr>
            <a:r>
              <a:rPr lang="en-US" dirty="0"/>
              <a:t>Cancellation of account</a:t>
            </a:r>
          </a:p>
          <a:p>
            <a:pPr marL="457200" indent="-457200">
              <a:buFont typeface="Arial" charset="0"/>
              <a:buChar char="•"/>
            </a:pPr>
            <a:r>
              <a:rPr lang="en-US" dirty="0"/>
              <a:t>Waiver of cancellation fees</a:t>
            </a:r>
          </a:p>
          <a:p>
            <a:endParaRPr lang="en-US" dirty="0"/>
          </a:p>
          <a:p>
            <a:r>
              <a:rPr lang="en-US" b="1" dirty="0"/>
              <a:t>Compensation</a:t>
            </a:r>
          </a:p>
          <a:p>
            <a:pPr marL="457200" indent="-457200">
              <a:buFont typeface="Arial" charset="0"/>
              <a:buChar char="•"/>
            </a:pPr>
            <a:r>
              <a:rPr lang="en-US" dirty="0"/>
              <a:t>Compensation for financial and non-financial loss</a:t>
            </a:r>
          </a:p>
          <a:p>
            <a:pPr marL="457200" indent="-457200">
              <a:buFont typeface="Arial" charset="0"/>
              <a:buChar char="•"/>
            </a:pPr>
            <a:r>
              <a:rPr lang="en-US" dirty="0"/>
              <a:t>Refund of amounts paid</a:t>
            </a:r>
          </a:p>
        </p:txBody>
      </p:sp>
      <p:sp>
        <p:nvSpPr>
          <p:cNvPr id="7" name="Text Placeholder 2">
            <a:extLst>
              <a:ext uri="{FF2B5EF4-FFF2-40B4-BE49-F238E27FC236}">
                <a16:creationId xmlns:a16="http://schemas.microsoft.com/office/drawing/2014/main" id="{7A860BC1-1CD5-4E94-BDFD-D38D102042A3}"/>
              </a:ext>
            </a:extLst>
          </p:cNvPr>
          <p:cNvSpPr txBox="1">
            <a:spLocks/>
          </p:cNvSpPr>
          <p:nvPr/>
        </p:nvSpPr>
        <p:spPr>
          <a:xfrm>
            <a:off x="6475644" y="1532414"/>
            <a:ext cx="5139887" cy="509698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b="1" dirty="0"/>
              <a:t>Extending the time to pay</a:t>
            </a:r>
          </a:p>
          <a:p>
            <a:pPr marL="457200" indent="-457200">
              <a:buFont typeface="Arial" charset="0"/>
              <a:buChar char="•"/>
            </a:pPr>
            <a:r>
              <a:rPr lang="en-US" dirty="0"/>
              <a:t>Moratorium (short or long-term hold on repayments)</a:t>
            </a:r>
          </a:p>
          <a:p>
            <a:pPr marL="457200" indent="-457200">
              <a:buFont typeface="Arial" charset="0"/>
              <a:buChar char="•"/>
            </a:pPr>
            <a:r>
              <a:rPr lang="en-US" dirty="0"/>
              <a:t>Hold on fees / interest / charges</a:t>
            </a:r>
          </a:p>
          <a:p>
            <a:pPr marL="457200" indent="-457200">
              <a:buFont typeface="Arial" charset="0"/>
              <a:buChar char="•"/>
            </a:pPr>
            <a:r>
              <a:rPr lang="en-US" dirty="0"/>
              <a:t>Payment plan</a:t>
            </a:r>
          </a:p>
          <a:p>
            <a:pPr marL="457200" indent="-457200">
              <a:buFont typeface="Arial" charset="0"/>
              <a:buChar char="•"/>
            </a:pPr>
            <a:endParaRPr lang="en-US" dirty="0"/>
          </a:p>
          <a:p>
            <a:r>
              <a:rPr lang="en-US" b="1" dirty="0"/>
              <a:t>Credit reporting</a:t>
            </a:r>
          </a:p>
          <a:p>
            <a:pPr marL="457200" indent="-457200">
              <a:buFont typeface="Arial" charset="0"/>
              <a:buChar char="•"/>
            </a:pPr>
            <a:r>
              <a:rPr lang="en-US" dirty="0"/>
              <a:t>No default listing</a:t>
            </a:r>
          </a:p>
          <a:p>
            <a:pPr marL="457200" indent="-457200">
              <a:buFont typeface="Arial" charset="0"/>
              <a:buChar char="•"/>
            </a:pPr>
            <a:r>
              <a:rPr lang="en-US" dirty="0"/>
              <a:t>Removal of adverse credit information eg. defaults, enquiries, repayment history information</a:t>
            </a:r>
          </a:p>
          <a:p>
            <a:pPr marL="457200" indent="-457200">
              <a:buFont typeface="Arial" charset="0"/>
              <a:buChar char="•"/>
            </a:pPr>
            <a:endParaRPr lang="en-US" sz="2400" dirty="0"/>
          </a:p>
        </p:txBody>
      </p:sp>
    </p:spTree>
    <p:extLst>
      <p:ext uri="{BB962C8B-B14F-4D97-AF65-F5344CB8AC3E}">
        <p14:creationId xmlns:p14="http://schemas.microsoft.com/office/powerpoint/2010/main" val="2780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64E3-DA0D-4AB1-B665-BABA2124B2F3}"/>
              </a:ext>
            </a:extLst>
          </p:cNvPr>
          <p:cNvSpPr>
            <a:spLocks noGrp="1"/>
          </p:cNvSpPr>
          <p:nvPr>
            <p:ph type="title"/>
          </p:nvPr>
        </p:nvSpPr>
        <p:spPr/>
        <p:txBody>
          <a:bodyPr>
            <a:normAutofit/>
          </a:bodyPr>
          <a:lstStyle/>
          <a:p>
            <a:r>
              <a:rPr lang="en-US" sz="4000" dirty="0"/>
              <a:t>Who can help</a:t>
            </a:r>
            <a:endParaRPr lang="en-AU" sz="4000" dirty="0"/>
          </a:p>
        </p:txBody>
      </p:sp>
      <p:sp>
        <p:nvSpPr>
          <p:cNvPr id="3" name="Text Placeholder 2">
            <a:extLst>
              <a:ext uri="{FF2B5EF4-FFF2-40B4-BE49-F238E27FC236}">
                <a16:creationId xmlns:a16="http://schemas.microsoft.com/office/drawing/2014/main" id="{CC0753F0-1E23-4798-E19A-399F6CDCF55E}"/>
              </a:ext>
            </a:extLst>
          </p:cNvPr>
          <p:cNvSpPr>
            <a:spLocks noGrp="1"/>
          </p:cNvSpPr>
          <p:nvPr>
            <p:ph type="body" sz="quarter" idx="13"/>
          </p:nvPr>
        </p:nvSpPr>
        <p:spPr>
          <a:xfrm>
            <a:off x="1041400" y="1748940"/>
            <a:ext cx="10268284" cy="4397860"/>
          </a:xfrm>
        </p:spPr>
        <p:txBody>
          <a:bodyPr>
            <a:noAutofit/>
          </a:bodyPr>
          <a:lstStyle/>
          <a:p>
            <a:pPr marL="342900" lvl="0" indent="-342900">
              <a:spcAft>
                <a:spcPts val="0"/>
              </a:spcAft>
              <a:buFont typeface="Symbol" panose="05050102010706020507" pitchFamily="18" charset="2"/>
              <a:buChar char=""/>
              <a:tabLst>
                <a:tab pos="457200" algn="l"/>
              </a:tabLst>
            </a:pPr>
            <a:r>
              <a:rPr lang="en-AU" sz="1800" dirty="0">
                <a:ea typeface="Times New Roman" panose="02020603050405020304" pitchFamily="18" charset="0"/>
              </a:rPr>
              <a:t>Free financial counselling eg National Debt Helpline 1800 007 007</a:t>
            </a:r>
          </a:p>
          <a:p>
            <a:pPr marL="342900" lvl="0" indent="-342900">
              <a:spcAft>
                <a:spcPts val="0"/>
              </a:spcAft>
              <a:buFont typeface="Symbol" panose="05050102010706020507" pitchFamily="18" charset="2"/>
              <a:buChar char=""/>
              <a:tabLst>
                <a:tab pos="457200" algn="l"/>
              </a:tabLst>
            </a:pPr>
            <a:r>
              <a:rPr lang="en-AU" sz="1800" dirty="0">
                <a:ea typeface="Times New Roman" panose="02020603050405020304" pitchFamily="18" charset="0"/>
              </a:rPr>
              <a:t>Local community legal centre - free advice about credit &amp; debt, DV, AVOs, victims compensation</a:t>
            </a:r>
          </a:p>
          <a:p>
            <a:pPr marL="342900" marR="0" lvl="0" indent="-342900">
              <a:spcBef>
                <a:spcPts val="0"/>
              </a:spcBef>
              <a:spcAft>
                <a:spcPts val="0"/>
              </a:spcAft>
              <a:buFont typeface="Symbol" panose="05050102010706020507" pitchFamily="18" charset="2"/>
              <a:buChar char=""/>
              <a:tabLst>
                <a:tab pos="457200" algn="l"/>
              </a:tabLst>
            </a:pPr>
            <a:r>
              <a:rPr lang="en-AU" sz="1800" dirty="0">
                <a:effectLst/>
                <a:ea typeface="Times New Roman" panose="02020603050405020304" pitchFamily="18" charset="0"/>
              </a:rPr>
              <a:t>RLC’s Financial Abuse Service NSW - advice about financial abuse within NSW</a:t>
            </a:r>
            <a:endParaRPr lang="en-AU"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AU" sz="1800" dirty="0">
                <a:effectLst/>
                <a:ea typeface="Times New Roman" panose="02020603050405020304" pitchFamily="18" charset="0"/>
              </a:rPr>
              <a:t>Specialist legal centres - free advice about consumer credit issues:</a:t>
            </a:r>
            <a:endParaRPr lang="en-AU" sz="1800" dirty="0">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NSW: Financial Rights Legal Centre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ACT: Care Consumer Law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VIC: Consumer Action Law Centre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WA: Consumer Credit Legal Service WA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QLD: Caxton Legal Centre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SA: Consumer Credit Law Centre SA </a:t>
            </a:r>
          </a:p>
          <a:p>
            <a:pPr marL="742950" lvl="1" indent="-285750">
              <a:spcAft>
                <a:spcPts val="0"/>
              </a:spcAft>
              <a:buFont typeface="Courier New" panose="02070309020205020404" pitchFamily="49" charset="0"/>
              <a:buChar char="o"/>
              <a:tabLst>
                <a:tab pos="914400" algn="l"/>
              </a:tabLst>
            </a:pPr>
            <a:r>
              <a:rPr lang="en-AU" sz="1800" dirty="0">
                <a:latin typeface="Helvetica" pitchFamily="2" charset="0"/>
                <a:ea typeface="Calibri" panose="020F0502020204030204" pitchFamily="34" charset="0"/>
                <a:cs typeface="Times New Roman" panose="02020603050405020304" pitchFamily="18" charset="0"/>
              </a:rPr>
              <a:t>TAS &amp; NT: There are no statewide consumer credit legal services – contact your local CLC</a:t>
            </a:r>
            <a:endParaRPr lang="en-AU" sz="1800" dirty="0">
              <a:effectLst/>
              <a:latin typeface="Calibri" panose="020F0502020204030204" pitchFamily="34" charset="0"/>
              <a:ea typeface="Calibri" panose="020F0502020204030204" pitchFamily="34" charset="0"/>
            </a:endParaRPr>
          </a:p>
          <a:p>
            <a:pPr>
              <a:spcAft>
                <a:spcPts val="0"/>
              </a:spcAft>
            </a:pPr>
            <a:r>
              <a:rPr lang="en-US" sz="1800" b="1" dirty="0"/>
              <a:t>Links to these agencies are here</a:t>
            </a:r>
            <a:r>
              <a:rPr lang="en-US" sz="1800" dirty="0"/>
              <a:t>: </a:t>
            </a:r>
            <a:r>
              <a:rPr lang="en-US" sz="1800" dirty="0">
                <a:hlinkClick r:id="rId2"/>
              </a:rPr>
              <a:t>www.rlc.org.au/training/resources/financial-abuse</a:t>
            </a:r>
            <a:endParaRPr lang="en-US" sz="1800" dirty="0"/>
          </a:p>
        </p:txBody>
      </p:sp>
    </p:spTree>
    <p:extLst>
      <p:ext uri="{BB962C8B-B14F-4D97-AF65-F5344CB8AC3E}">
        <p14:creationId xmlns:p14="http://schemas.microsoft.com/office/powerpoint/2010/main" val="360154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Family Law Act</a:t>
            </a:r>
            <a:endParaRPr lang="en-AU" sz="5400" dirty="0"/>
          </a:p>
        </p:txBody>
      </p:sp>
    </p:spTree>
    <p:extLst>
      <p:ext uri="{BB962C8B-B14F-4D97-AF65-F5344CB8AC3E}">
        <p14:creationId xmlns:p14="http://schemas.microsoft.com/office/powerpoint/2010/main" val="103421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marL="457200" indent="-457200">
              <a:buFont typeface="Arial" panose="020B0604020202020204" pitchFamily="34" charset="0"/>
              <a:buChar char="•"/>
            </a:pPr>
            <a:r>
              <a:rPr lang="en-AU" sz="2000" i="0" dirty="0">
                <a:solidFill>
                  <a:schemeClr val="tx1"/>
                </a:solidFill>
              </a:rPr>
              <a:t>Family violence is defined under the Family Law Act 1975 (as amended) under section 4AB. It is defined as violent, threatening or other behaviour by a person that coerces, a member of the person’s family or causes the family member to be fearful.</a:t>
            </a:r>
          </a:p>
          <a:p>
            <a:pPr marL="457200" indent="-457200">
              <a:buFont typeface="Arial" panose="020B0604020202020204" pitchFamily="34" charset="0"/>
              <a:buChar char="•"/>
            </a:pPr>
            <a:r>
              <a:rPr lang="en-AU" sz="2000" i="0" dirty="0">
                <a:solidFill>
                  <a:schemeClr val="tx1"/>
                </a:solidFill>
              </a:rPr>
              <a:t>The definition lists several examples of family violence. The list is inclusive not exclusive. </a:t>
            </a:r>
            <a:endParaRPr lang="en-US" sz="2000"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sz="4000"/>
              <a:t>Definition of Family Violence</a:t>
            </a:r>
          </a:p>
        </p:txBody>
      </p:sp>
    </p:spTree>
    <p:extLst>
      <p:ext uri="{BB962C8B-B14F-4D97-AF65-F5344CB8AC3E}">
        <p14:creationId xmlns:p14="http://schemas.microsoft.com/office/powerpoint/2010/main" val="171782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a:lnSpc>
                <a:spcPct val="140000"/>
              </a:lnSpc>
            </a:pPr>
            <a:r>
              <a:rPr lang="en-US" sz="2200" i="0" dirty="0">
                <a:solidFill>
                  <a:schemeClr val="tx1"/>
                </a:solidFill>
              </a:rPr>
              <a:t>The behaviour includes:</a:t>
            </a:r>
          </a:p>
          <a:p>
            <a:pPr>
              <a:lnSpc>
                <a:spcPct val="140000"/>
              </a:lnSpc>
            </a:pPr>
            <a:r>
              <a:rPr lang="en-US" sz="2200" i="0" dirty="0">
                <a:solidFill>
                  <a:schemeClr val="tx1"/>
                </a:solidFill>
              </a:rPr>
              <a:t>“</a:t>
            </a:r>
            <a:r>
              <a:rPr lang="en-US" sz="2200" dirty="0">
                <a:solidFill>
                  <a:schemeClr val="tx1"/>
                </a:solidFill>
                <a:latin typeface="Helvetica"/>
                <a:cs typeface="Helvetica"/>
              </a:rPr>
              <a:t>unreasonably denying the family member the financial autonomy that he or she would otherwise have had; or </a:t>
            </a:r>
            <a:r>
              <a:rPr lang="en-US" sz="2200" dirty="0">
                <a:solidFill>
                  <a:schemeClr val="tx1"/>
                </a:solidFill>
              </a:rPr>
              <a:t>unreasonably withholding financial support needed to meet the reasonable living expenses of the family member, or his or her child, at a time when the family member is entirely or predominantly dependent on the person for financial support.” </a:t>
            </a:r>
          </a:p>
          <a:p>
            <a:pPr>
              <a:lnSpc>
                <a:spcPct val="140000"/>
              </a:lnSpc>
            </a:pPr>
            <a:r>
              <a:rPr lang="en-US" sz="2200" b="1" i="0" dirty="0">
                <a:solidFill>
                  <a:schemeClr val="tx1"/>
                </a:solidFill>
              </a:rPr>
              <a:t>Financial abuse, also known as economic abuse, was only added to the definition of family violence in the Family Law Act 1975, in 2012.</a:t>
            </a:r>
            <a:endParaRPr lang="en-AU" sz="2200" b="1"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a:t>Section 4AB</a:t>
            </a:r>
          </a:p>
        </p:txBody>
      </p:sp>
    </p:spTree>
    <p:extLst>
      <p:ext uri="{BB962C8B-B14F-4D97-AF65-F5344CB8AC3E}">
        <p14:creationId xmlns:p14="http://schemas.microsoft.com/office/powerpoint/2010/main" val="334922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DA66D-CF08-851E-0ACB-A8FBBA13B5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204000" cy="6857998"/>
          </a:xfrm>
          <a:prstGeom prst="rect">
            <a:avLst/>
          </a:prstGeom>
          <a:noFill/>
        </p:spPr>
      </p:pic>
      <p:sp>
        <p:nvSpPr>
          <p:cNvPr id="6" name="Text Placeholder 2">
            <a:extLst>
              <a:ext uri="{FF2B5EF4-FFF2-40B4-BE49-F238E27FC236}">
                <a16:creationId xmlns:a16="http://schemas.microsoft.com/office/drawing/2014/main" id="{5C4ED39D-55CC-FE44-BF86-EA1F3255ABF7}"/>
              </a:ext>
            </a:extLst>
          </p:cNvPr>
          <p:cNvSpPr>
            <a:spLocks noGrp="1"/>
          </p:cNvSpPr>
          <p:nvPr>
            <p:ph type="subTitle" idx="1"/>
          </p:nvPr>
        </p:nvSpPr>
        <p:spPr/>
        <p:txBody>
          <a:bodyPr wrap="square" anchor="t">
            <a:normAutofit/>
          </a:bodyPr>
          <a:lstStyle/>
          <a:p>
            <a:pPr>
              <a:lnSpc>
                <a:spcPct val="90000"/>
              </a:lnSpc>
            </a:pPr>
            <a:r>
              <a:rPr lang="en-AU" sz="2000" b="0" dirty="0">
                <a:solidFill>
                  <a:schemeClr val="tx1"/>
                </a:solidFill>
                <a:effectLst/>
              </a:rPr>
              <a:t>The </a:t>
            </a:r>
            <a:r>
              <a:rPr lang="en-AU" sz="2000" b="0" i="1" dirty="0">
                <a:solidFill>
                  <a:schemeClr val="tx1"/>
                </a:solidFill>
                <a:effectLst/>
              </a:rPr>
              <a:t>Family Law Act</a:t>
            </a:r>
            <a:r>
              <a:rPr lang="en-AU" sz="2000" b="0" dirty="0">
                <a:solidFill>
                  <a:schemeClr val="tx1"/>
                </a:solidFill>
                <a:effectLst/>
              </a:rPr>
              <a:t> makes </a:t>
            </a:r>
            <a:br>
              <a:rPr lang="en-AU" sz="2000" b="0" dirty="0">
                <a:solidFill>
                  <a:schemeClr val="tx1"/>
                </a:solidFill>
                <a:effectLst/>
              </a:rPr>
            </a:br>
            <a:r>
              <a:rPr lang="en-AU" sz="2000" b="0" dirty="0">
                <a:solidFill>
                  <a:schemeClr val="tx1"/>
                </a:solidFill>
                <a:effectLst/>
              </a:rPr>
              <a:t>no specific provisions for </a:t>
            </a:r>
            <a:br>
              <a:rPr lang="en-AU" sz="2000" b="0" dirty="0">
                <a:solidFill>
                  <a:schemeClr val="tx1"/>
                </a:solidFill>
                <a:effectLst/>
              </a:rPr>
            </a:br>
            <a:r>
              <a:rPr lang="en-AU" sz="2000" b="0" dirty="0">
                <a:solidFill>
                  <a:schemeClr val="tx1"/>
                </a:solidFill>
                <a:effectLst/>
              </a:rPr>
              <a:t>dealing with financial abuse </a:t>
            </a:r>
            <a:br>
              <a:rPr lang="en-AU" sz="2000" b="0" dirty="0">
                <a:solidFill>
                  <a:schemeClr val="tx1"/>
                </a:solidFill>
                <a:effectLst/>
              </a:rPr>
            </a:br>
            <a:r>
              <a:rPr lang="en-AU" sz="2000" b="0" dirty="0">
                <a:solidFill>
                  <a:schemeClr val="tx1"/>
                </a:solidFill>
                <a:effectLst/>
              </a:rPr>
              <a:t>as a matter to be considered </a:t>
            </a:r>
            <a:br>
              <a:rPr lang="en-AU" sz="2000" b="0" dirty="0">
                <a:solidFill>
                  <a:schemeClr val="tx1"/>
                </a:solidFill>
                <a:effectLst/>
              </a:rPr>
            </a:br>
            <a:r>
              <a:rPr lang="en-AU" sz="2000" b="0" dirty="0">
                <a:solidFill>
                  <a:schemeClr val="tx1"/>
                </a:solidFill>
                <a:effectLst/>
              </a:rPr>
              <a:t>when determining financial matters.</a:t>
            </a:r>
          </a:p>
        </p:txBody>
      </p:sp>
    </p:spTree>
    <p:extLst>
      <p:ext uri="{BB962C8B-B14F-4D97-AF65-F5344CB8AC3E}">
        <p14:creationId xmlns:p14="http://schemas.microsoft.com/office/powerpoint/2010/main" val="305375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506822-4C70-18B4-76B7-33186FD52282}"/>
              </a:ext>
            </a:extLst>
          </p:cNvPr>
          <p:cNvSpPr>
            <a:spLocks noGrp="1"/>
          </p:cNvSpPr>
          <p:nvPr>
            <p:ph type="body" sz="quarter" idx="13"/>
          </p:nvPr>
        </p:nvSpPr>
        <p:spPr/>
        <p:txBody>
          <a:bodyPr>
            <a:normAutofit/>
          </a:bodyPr>
          <a:lstStyle/>
          <a:p>
            <a:r>
              <a:rPr lang="en-US" sz="2000" dirty="0">
                <a:solidFill>
                  <a:schemeClr val="tx1"/>
                </a:solidFill>
              </a:rPr>
              <a:t>However, consider </a:t>
            </a:r>
            <a:r>
              <a:rPr lang="en-US" sz="2000" dirty="0">
                <a:solidFill>
                  <a:schemeClr val="accent1">
                    <a:lumMod val="60000"/>
                    <a:lumOff val="40000"/>
                  </a:schemeClr>
                </a:solidFill>
              </a:rPr>
              <a:t>Section 75(2)(o) </a:t>
            </a:r>
            <a:r>
              <a:rPr lang="en-US" sz="2000" dirty="0">
                <a:solidFill>
                  <a:schemeClr val="tx1"/>
                </a:solidFill>
              </a:rPr>
              <a:t>or</a:t>
            </a:r>
            <a:r>
              <a:rPr lang="en-US" sz="2000" dirty="0">
                <a:solidFill>
                  <a:schemeClr val="accent1">
                    <a:lumMod val="60000"/>
                    <a:lumOff val="40000"/>
                  </a:schemeClr>
                </a:solidFill>
              </a:rPr>
              <a:t> 90SF(3)(r)</a:t>
            </a:r>
          </a:p>
          <a:p>
            <a:r>
              <a:rPr lang="en-US" sz="2000" i="1" dirty="0">
                <a:solidFill>
                  <a:srgbClr val="333333"/>
                </a:solidFill>
                <a:latin typeface="Helvetica" panose="020B0604020202020204" pitchFamily="34" charset="0"/>
                <a:cs typeface="Helvetica" panose="020B0604020202020204" pitchFamily="34" charset="0"/>
              </a:rPr>
              <a:t>“</a:t>
            </a:r>
            <a:r>
              <a:rPr lang="en-US" sz="2000" b="0" i="1" dirty="0">
                <a:solidFill>
                  <a:srgbClr val="333333"/>
                </a:solidFill>
                <a:effectLst/>
                <a:latin typeface="Helvetica" panose="020B0604020202020204" pitchFamily="34" charset="0"/>
                <a:cs typeface="Helvetica" panose="020B0604020202020204" pitchFamily="34" charset="0"/>
              </a:rPr>
              <a:t>Any fact or circumstance which, in the opinion of the court, the justice of the case requires to be taken into account”</a:t>
            </a:r>
            <a:r>
              <a:rPr lang="en-US" sz="2000" b="0" i="0" dirty="0">
                <a:solidFill>
                  <a:srgbClr val="333333"/>
                </a:solidFill>
                <a:effectLst/>
                <a:latin typeface="Helvetica" panose="020B0604020202020204" pitchFamily="34" charset="0"/>
                <a:cs typeface="Helvetica" panose="020B0604020202020204" pitchFamily="34" charset="0"/>
              </a:rPr>
              <a:t> </a:t>
            </a:r>
            <a:endParaRPr lang="en-US" sz="2000" dirty="0">
              <a:latin typeface="Helvetica" panose="020B0604020202020204" pitchFamily="34" charset="0"/>
              <a:cs typeface="Helvetica" panose="020B0604020202020204" pitchFamily="34" charset="0"/>
            </a:endParaRPr>
          </a:p>
          <a:p>
            <a:endParaRPr lang="en-AU" dirty="0"/>
          </a:p>
        </p:txBody>
      </p:sp>
    </p:spTree>
    <p:extLst>
      <p:ext uri="{BB962C8B-B14F-4D97-AF65-F5344CB8AC3E}">
        <p14:creationId xmlns:p14="http://schemas.microsoft.com/office/powerpoint/2010/main" val="87680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330594-CFB8-3384-2D97-E8954217D762}"/>
              </a:ext>
            </a:extLst>
          </p:cNvPr>
          <p:cNvSpPr>
            <a:spLocks noGrp="1"/>
          </p:cNvSpPr>
          <p:nvPr>
            <p:ph type="subTitle" idx="1"/>
          </p:nvPr>
        </p:nvSpPr>
        <p:spPr/>
        <p:txBody>
          <a:bodyPr/>
          <a:lstStyle/>
          <a:p>
            <a:r>
              <a:rPr lang="en-US" sz="5400" dirty="0"/>
              <a:t>Spousal Maintenance</a:t>
            </a:r>
            <a:endParaRPr lang="en-AU" sz="5400" dirty="0"/>
          </a:p>
        </p:txBody>
      </p:sp>
    </p:spTree>
    <p:extLst>
      <p:ext uri="{BB962C8B-B14F-4D97-AF65-F5344CB8AC3E}">
        <p14:creationId xmlns:p14="http://schemas.microsoft.com/office/powerpoint/2010/main" val="180113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AF46-B7BD-7BE1-B5CC-8339C7CAB5F4}"/>
              </a:ext>
            </a:extLst>
          </p:cNvPr>
          <p:cNvSpPr>
            <a:spLocks noGrp="1"/>
          </p:cNvSpPr>
          <p:nvPr>
            <p:ph type="title"/>
          </p:nvPr>
        </p:nvSpPr>
        <p:spPr>
          <a:xfrm>
            <a:off x="316357" y="631033"/>
            <a:ext cx="11408408" cy="783097"/>
          </a:xfrm>
        </p:spPr>
        <p:txBody>
          <a:bodyPr>
            <a:normAutofit/>
          </a:bodyPr>
          <a:lstStyle/>
          <a:p>
            <a:r>
              <a:rPr lang="en-US" sz="4000" dirty="0"/>
              <a:t>Spousal Maintenance</a:t>
            </a:r>
            <a:endParaRPr lang="en-AU" sz="4000" dirty="0"/>
          </a:p>
        </p:txBody>
      </p:sp>
      <p:sp>
        <p:nvSpPr>
          <p:cNvPr id="3" name="Text Placeholder 2">
            <a:extLst>
              <a:ext uri="{FF2B5EF4-FFF2-40B4-BE49-F238E27FC236}">
                <a16:creationId xmlns:a16="http://schemas.microsoft.com/office/drawing/2014/main" id="{3C754D09-5236-4815-71AF-394E4C262711}"/>
              </a:ext>
            </a:extLst>
          </p:cNvPr>
          <p:cNvSpPr>
            <a:spLocks noGrp="1"/>
          </p:cNvSpPr>
          <p:nvPr>
            <p:ph type="body" sz="quarter" idx="13"/>
          </p:nvPr>
        </p:nvSpPr>
        <p:spPr>
          <a:xfrm>
            <a:off x="1041400" y="1748940"/>
            <a:ext cx="10287000" cy="4397860"/>
          </a:xfrm>
        </p:spPr>
        <p:txBody>
          <a:bodyPr>
            <a:normAutofit fontScale="92500" lnSpcReduction="20000"/>
          </a:bodyPr>
          <a:lstStyle/>
          <a:p>
            <a:pPr marL="342900" indent="-342900">
              <a:buFont typeface="Arial" panose="020B0604020202020204" pitchFamily="34" charset="0"/>
              <a:buChar char="•"/>
            </a:pPr>
            <a:r>
              <a:rPr lang="en-US" sz="2200" dirty="0"/>
              <a:t>Spousal maintenance is a financial order that can be made by the Federal Circuit and Family Court of Australia requiring a person to pay money to their former partner so that the partner can meet their reasonable financial needs.</a:t>
            </a:r>
            <a:br>
              <a:rPr lang="en-US" sz="2200" dirty="0"/>
            </a:br>
            <a:endParaRPr lang="en-US" sz="2200" dirty="0"/>
          </a:p>
          <a:p>
            <a:pPr marL="342900" indent="-342900">
              <a:buFont typeface="Arial" panose="020B0604020202020204" pitchFamily="34" charset="0"/>
              <a:buChar char="•"/>
            </a:pPr>
            <a:r>
              <a:rPr lang="en-US" sz="2200" dirty="0"/>
              <a:t>The order relates solely to the financial needs of the partner and not the financial needs of children.</a:t>
            </a:r>
            <a:br>
              <a:rPr lang="en-US" sz="2200" dirty="0"/>
            </a:br>
            <a:endParaRPr lang="en-US" sz="2200" dirty="0"/>
          </a:p>
          <a:p>
            <a:pPr marL="342900" indent="-342900">
              <a:buFont typeface="Arial" panose="020B0604020202020204" pitchFamily="34" charset="0"/>
              <a:buChar char="•"/>
            </a:pPr>
            <a:r>
              <a:rPr lang="en-US" sz="2200" dirty="0"/>
              <a:t>The orders sought must reflect the shortfall in the client’s expenses. Carefully prepare the financial statement first before drafting the orders sought in the Initiating Application.</a:t>
            </a:r>
          </a:p>
        </p:txBody>
      </p:sp>
    </p:spTree>
    <p:extLst>
      <p:ext uri="{BB962C8B-B14F-4D97-AF65-F5344CB8AC3E}">
        <p14:creationId xmlns:p14="http://schemas.microsoft.com/office/powerpoint/2010/main" val="356326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EFDE-CF6B-5B9A-050A-E98F8CA13C65}"/>
              </a:ext>
            </a:extLst>
          </p:cNvPr>
          <p:cNvSpPr>
            <a:spLocks noGrp="1"/>
          </p:cNvSpPr>
          <p:nvPr>
            <p:ph type="title"/>
          </p:nvPr>
        </p:nvSpPr>
        <p:spPr/>
        <p:txBody>
          <a:bodyPr>
            <a:normAutofit/>
          </a:bodyPr>
          <a:lstStyle/>
          <a:p>
            <a:r>
              <a:rPr lang="en-US" sz="4000" dirty="0"/>
              <a:t>Right to Spousal Maintenance</a:t>
            </a:r>
            <a:endParaRPr lang="en-AU" sz="4000" dirty="0"/>
          </a:p>
        </p:txBody>
      </p:sp>
      <p:sp>
        <p:nvSpPr>
          <p:cNvPr id="3" name="Text Placeholder 2">
            <a:extLst>
              <a:ext uri="{FF2B5EF4-FFF2-40B4-BE49-F238E27FC236}">
                <a16:creationId xmlns:a16="http://schemas.microsoft.com/office/drawing/2014/main" id="{778212F2-4297-7697-35A9-888DBF989A97}"/>
              </a:ext>
            </a:extLst>
          </p:cNvPr>
          <p:cNvSpPr>
            <a:spLocks noGrp="1"/>
          </p:cNvSpPr>
          <p:nvPr>
            <p:ph type="body" sz="quarter" idx="13"/>
          </p:nvPr>
        </p:nvSpPr>
        <p:spPr/>
        <p:txBody>
          <a:bodyPr>
            <a:normAutofit fontScale="55000" lnSpcReduction="20000"/>
          </a:bodyPr>
          <a:lstStyle/>
          <a:p>
            <a:pPr marL="0" indent="0">
              <a:buNone/>
            </a:pPr>
            <a:r>
              <a:rPr lang="en-US" b="1" i="0" dirty="0">
                <a:solidFill>
                  <a:schemeClr val="accent1">
                    <a:lumMod val="60000"/>
                    <a:lumOff val="40000"/>
                  </a:schemeClr>
                </a:solidFill>
                <a:effectLst/>
              </a:rPr>
              <a:t>Section 72 </a:t>
            </a:r>
            <a:r>
              <a:rPr lang="en-US" b="1" i="0" dirty="0">
                <a:solidFill>
                  <a:srgbClr val="333333"/>
                </a:solidFill>
                <a:effectLst/>
              </a:rPr>
              <a:t>Right of spouse to maintenance</a:t>
            </a:r>
          </a:p>
          <a:p>
            <a:pPr marL="0" indent="0" algn="l">
              <a:buNone/>
            </a:pPr>
            <a:r>
              <a:rPr lang="en-US" b="1" i="0" dirty="0">
                <a:solidFill>
                  <a:srgbClr val="333333"/>
                </a:solidFill>
                <a:effectLst/>
              </a:rPr>
              <a:t>72(1)</a:t>
            </a:r>
            <a:r>
              <a:rPr lang="en-US" b="0" i="0" dirty="0">
                <a:solidFill>
                  <a:srgbClr val="333333"/>
                </a:solidFill>
                <a:effectLst/>
              </a:rPr>
              <a:t> </a:t>
            </a:r>
            <a:r>
              <a:rPr lang="en-US" b="1" i="0" dirty="0">
                <a:solidFill>
                  <a:srgbClr val="333333"/>
                </a:solidFill>
                <a:effectLst/>
              </a:rPr>
              <a:t>A party to a marriage </a:t>
            </a:r>
            <a:r>
              <a:rPr lang="en-US" b="0" i="0" dirty="0">
                <a:solidFill>
                  <a:srgbClr val="333333"/>
                </a:solidFill>
                <a:effectLst/>
              </a:rPr>
              <a:t>is liable to maintain the other party, to the extent that the first-mentioned party is reasonably able to do so, if, and only if, that other party is unable to support herself or himself adequately whether:</a:t>
            </a:r>
          </a:p>
          <a:p>
            <a:pPr marL="0" indent="0" algn="l">
              <a:buNone/>
            </a:pPr>
            <a:r>
              <a:rPr lang="en-US" b="0" i="0" dirty="0">
                <a:solidFill>
                  <a:srgbClr val="333333"/>
                </a:solidFill>
                <a:effectLst/>
              </a:rPr>
              <a:t>	(a) by reason of having the care and control of a child of the marriage who has 	not attained the age of 18 years;</a:t>
            </a:r>
          </a:p>
          <a:p>
            <a:pPr marL="0" indent="0" algn="l">
              <a:buNone/>
            </a:pPr>
            <a:r>
              <a:rPr lang="en-US" b="0" i="0" dirty="0">
                <a:solidFill>
                  <a:srgbClr val="333333"/>
                </a:solidFill>
                <a:effectLst/>
              </a:rPr>
              <a:t>	(b) by reason of age or physical or mental incapacity for appropriate gainful 	employment; or</a:t>
            </a:r>
          </a:p>
          <a:p>
            <a:pPr marL="0" indent="0" algn="l">
              <a:buNone/>
            </a:pPr>
            <a:r>
              <a:rPr lang="en-US" b="0" i="0" dirty="0">
                <a:solidFill>
                  <a:srgbClr val="333333"/>
                </a:solidFill>
                <a:effectLst/>
              </a:rPr>
              <a:t>	(c) for any other adequate reason;</a:t>
            </a:r>
          </a:p>
          <a:p>
            <a:pPr marL="0" indent="0" algn="l">
              <a:buNone/>
            </a:pPr>
            <a:r>
              <a:rPr lang="en-US" dirty="0">
                <a:solidFill>
                  <a:srgbClr val="333333"/>
                </a:solidFill>
              </a:rPr>
              <a:t> </a:t>
            </a:r>
            <a:r>
              <a:rPr lang="en-US" b="0" i="0" dirty="0">
                <a:solidFill>
                  <a:srgbClr val="333333"/>
                </a:solidFill>
                <a:effectLst/>
              </a:rPr>
              <a:t>having regard to any relevant matter referred to in </a:t>
            </a:r>
            <a:r>
              <a:rPr lang="en-US" b="0" i="0" u="sng" dirty="0">
                <a:solidFill>
                  <a:schemeClr val="accent1">
                    <a:lumMod val="60000"/>
                    <a:lumOff val="40000"/>
                  </a:schemeClr>
                </a:solidFill>
                <a:effectLst/>
                <a:hlinkClick r:id="rId3">
                  <a:extLst>
                    <a:ext uri="{A12FA001-AC4F-418D-AE19-62706E023703}">
                      <ahyp:hlinkClr xmlns:ahyp="http://schemas.microsoft.com/office/drawing/2018/hyperlinkcolor" val="tx"/>
                    </a:ext>
                  </a:extLst>
                </a:hlinkClick>
              </a:rPr>
              <a:t>subsection 75(2).</a:t>
            </a:r>
            <a:endParaRPr lang="en-US" b="0" i="0" dirty="0">
              <a:solidFill>
                <a:schemeClr val="accent1">
                  <a:lumMod val="60000"/>
                  <a:lumOff val="40000"/>
                </a:schemeClr>
              </a:solidFill>
              <a:effectLst/>
            </a:endParaRPr>
          </a:p>
        </p:txBody>
      </p:sp>
    </p:spTree>
    <p:extLst>
      <p:ext uri="{BB962C8B-B14F-4D97-AF65-F5344CB8AC3E}">
        <p14:creationId xmlns:p14="http://schemas.microsoft.com/office/powerpoint/2010/main" val="309875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EFDE-CF6B-5B9A-050A-E98F8CA13C65}"/>
              </a:ext>
            </a:extLst>
          </p:cNvPr>
          <p:cNvSpPr>
            <a:spLocks noGrp="1"/>
          </p:cNvSpPr>
          <p:nvPr>
            <p:ph type="title"/>
          </p:nvPr>
        </p:nvSpPr>
        <p:spPr/>
        <p:txBody>
          <a:bodyPr>
            <a:normAutofit/>
          </a:bodyPr>
          <a:lstStyle/>
          <a:p>
            <a:r>
              <a:rPr lang="en-US" sz="4000" dirty="0"/>
              <a:t>Right to Spousal Maintenance</a:t>
            </a:r>
            <a:endParaRPr lang="en-AU" sz="4000" dirty="0"/>
          </a:p>
        </p:txBody>
      </p:sp>
      <p:sp>
        <p:nvSpPr>
          <p:cNvPr id="3" name="Text Placeholder 2">
            <a:extLst>
              <a:ext uri="{FF2B5EF4-FFF2-40B4-BE49-F238E27FC236}">
                <a16:creationId xmlns:a16="http://schemas.microsoft.com/office/drawing/2014/main" id="{778212F2-4297-7697-35A9-888DBF989A97}"/>
              </a:ext>
            </a:extLst>
          </p:cNvPr>
          <p:cNvSpPr>
            <a:spLocks noGrp="1"/>
          </p:cNvSpPr>
          <p:nvPr>
            <p:ph type="body" sz="quarter" idx="13"/>
          </p:nvPr>
        </p:nvSpPr>
        <p:spPr/>
        <p:txBody>
          <a:bodyPr>
            <a:normAutofit/>
          </a:bodyPr>
          <a:lstStyle/>
          <a:p>
            <a:pPr marL="0" indent="0" algn="l">
              <a:buNone/>
            </a:pPr>
            <a:r>
              <a:rPr lang="en-US" sz="2000" b="1" i="0" dirty="0">
                <a:solidFill>
                  <a:schemeClr val="accent1">
                    <a:lumMod val="60000"/>
                    <a:lumOff val="40000"/>
                  </a:schemeClr>
                </a:solidFill>
                <a:effectLst/>
              </a:rPr>
              <a:t>Section 72 </a:t>
            </a:r>
            <a:r>
              <a:rPr lang="en-US" sz="2000" b="1" i="0" dirty="0">
                <a:solidFill>
                  <a:srgbClr val="333333"/>
                </a:solidFill>
                <a:effectLst/>
              </a:rPr>
              <a:t>Right of spouse to maintenance</a:t>
            </a:r>
            <a:br>
              <a:rPr lang="en-US" sz="2000" b="1" i="0" dirty="0">
                <a:solidFill>
                  <a:srgbClr val="333333"/>
                </a:solidFill>
                <a:effectLst/>
              </a:rPr>
            </a:br>
            <a:endParaRPr lang="en-US" sz="2000" b="1" i="0" dirty="0">
              <a:solidFill>
                <a:srgbClr val="333333"/>
              </a:solidFill>
              <a:effectLst/>
            </a:endParaRPr>
          </a:p>
          <a:p>
            <a:pPr marL="0" indent="0" algn="l">
              <a:buNone/>
            </a:pPr>
            <a:r>
              <a:rPr lang="en-US" sz="2000" b="1" i="0" dirty="0">
                <a:solidFill>
                  <a:srgbClr val="333333"/>
                </a:solidFill>
                <a:effectLst/>
              </a:rPr>
              <a:t>72(2)</a:t>
            </a:r>
            <a:r>
              <a:rPr lang="en-US" sz="2000" b="0" i="0" dirty="0">
                <a:solidFill>
                  <a:srgbClr val="333333"/>
                </a:solidFill>
                <a:effectLst/>
              </a:rPr>
              <a:t> The liability under subsection (1) of a bankrupt party to a marriage to maintain the other party may be satisfied, in whole or in part, by way of the transfer of vested bankruptcy property in relation to the bankrupt party if the court makes an order under this Part for the transfer.</a:t>
            </a:r>
          </a:p>
        </p:txBody>
      </p:sp>
    </p:spTree>
    <p:extLst>
      <p:ext uri="{BB962C8B-B14F-4D97-AF65-F5344CB8AC3E}">
        <p14:creationId xmlns:p14="http://schemas.microsoft.com/office/powerpoint/2010/main" val="38488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0C62-75A9-5EEF-9A66-623C2204703A}"/>
              </a:ext>
            </a:extLst>
          </p:cNvPr>
          <p:cNvSpPr>
            <a:spLocks noGrp="1"/>
          </p:cNvSpPr>
          <p:nvPr>
            <p:ph type="title"/>
          </p:nvPr>
        </p:nvSpPr>
        <p:spPr/>
        <p:txBody>
          <a:bodyPr>
            <a:noAutofit/>
          </a:bodyPr>
          <a:lstStyle/>
          <a:p>
            <a:r>
              <a:rPr lang="en-US" sz="4000" dirty="0"/>
              <a:t>Must specify order attributable to </a:t>
            </a:r>
            <a:br>
              <a:rPr lang="en-US" sz="4000" dirty="0"/>
            </a:br>
            <a:r>
              <a:rPr lang="en-US" sz="4000" dirty="0"/>
              <a:t>Spousal Maintenance</a:t>
            </a:r>
            <a:endParaRPr lang="en-AU" sz="4000" dirty="0"/>
          </a:p>
        </p:txBody>
      </p:sp>
      <p:sp>
        <p:nvSpPr>
          <p:cNvPr id="3" name="Text Placeholder 2">
            <a:extLst>
              <a:ext uri="{FF2B5EF4-FFF2-40B4-BE49-F238E27FC236}">
                <a16:creationId xmlns:a16="http://schemas.microsoft.com/office/drawing/2014/main" id="{D3791A2D-979E-EAE3-3BB8-406062204560}"/>
              </a:ext>
            </a:extLst>
          </p:cNvPr>
          <p:cNvSpPr>
            <a:spLocks noGrp="1"/>
          </p:cNvSpPr>
          <p:nvPr>
            <p:ph type="body" sz="quarter" idx="13"/>
          </p:nvPr>
        </p:nvSpPr>
        <p:spPr>
          <a:xfrm>
            <a:off x="1041400" y="2103120"/>
            <a:ext cx="9976220" cy="4043680"/>
          </a:xfrm>
        </p:spPr>
        <p:txBody>
          <a:bodyPr>
            <a:noAutofit/>
          </a:bodyPr>
          <a:lstStyle/>
          <a:p>
            <a:pPr marL="0" indent="0" algn="l">
              <a:buNone/>
            </a:pPr>
            <a:r>
              <a:rPr lang="en-US" sz="1600" b="1" i="0" dirty="0">
                <a:solidFill>
                  <a:schemeClr val="accent1">
                    <a:lumMod val="60000"/>
                    <a:lumOff val="40000"/>
                  </a:schemeClr>
                </a:solidFill>
                <a:effectLst/>
              </a:rPr>
              <a:t>77A(1)</a:t>
            </a:r>
            <a:r>
              <a:rPr lang="en-US" sz="1600" b="0" i="0" dirty="0">
                <a:solidFill>
                  <a:srgbClr val="333333"/>
                </a:solidFill>
                <a:effectLst/>
              </a:rPr>
              <a:t> Where:  (See also </a:t>
            </a:r>
            <a:r>
              <a:rPr lang="en-US" sz="1600" b="0" i="0" dirty="0">
                <a:solidFill>
                  <a:schemeClr val="accent1">
                    <a:lumMod val="60000"/>
                    <a:lumOff val="40000"/>
                  </a:schemeClr>
                </a:solidFill>
                <a:effectLst/>
              </a:rPr>
              <a:t>90SH</a:t>
            </a:r>
            <a:r>
              <a:rPr lang="en-US" sz="1600" b="0" i="0" dirty="0">
                <a:solidFill>
                  <a:srgbClr val="333333"/>
                </a:solidFill>
                <a:effectLst/>
              </a:rPr>
              <a:t>)</a:t>
            </a:r>
          </a:p>
          <a:p>
            <a:pPr marL="0" indent="0" algn="l">
              <a:buNone/>
            </a:pPr>
            <a:r>
              <a:rPr lang="en-US" sz="1600" b="0" i="0" dirty="0">
                <a:solidFill>
                  <a:srgbClr val="333333"/>
                </a:solidFill>
                <a:effectLst/>
              </a:rPr>
              <a:t>(a) a court makes an order under this Act (whether or not the order is made in proceedings in relation to the maintenance of a party to a marriage, is made by consent or varies an earlier order), and the order has the effect of requiring:</a:t>
            </a:r>
          </a:p>
          <a:p>
            <a:pPr marL="0" indent="0" algn="l">
              <a:buNone/>
            </a:pPr>
            <a:r>
              <a:rPr lang="en-US" sz="1600" b="0" i="0" dirty="0">
                <a:solidFill>
                  <a:srgbClr val="333333"/>
                </a:solidFill>
                <a:effectLst/>
              </a:rPr>
              <a:t>	(</a:t>
            </a:r>
            <a:r>
              <a:rPr lang="en-US" sz="1600" b="0" i="0" dirty="0" err="1">
                <a:solidFill>
                  <a:srgbClr val="333333"/>
                </a:solidFill>
                <a:effectLst/>
              </a:rPr>
              <a:t>i</a:t>
            </a:r>
            <a:r>
              <a:rPr lang="en-US" sz="1600" b="0" i="0" dirty="0">
                <a:solidFill>
                  <a:srgbClr val="333333"/>
                </a:solidFill>
                <a:effectLst/>
              </a:rPr>
              <a:t>) payment of a lump sum, whether in one amount or by instalments; or</a:t>
            </a:r>
          </a:p>
          <a:p>
            <a:pPr marL="0" indent="0" algn="l">
              <a:buNone/>
            </a:pPr>
            <a:r>
              <a:rPr lang="en-US" sz="1600" b="0" i="0" dirty="0">
                <a:solidFill>
                  <a:srgbClr val="333333"/>
                </a:solidFill>
                <a:effectLst/>
              </a:rPr>
              <a:t>	(ii) the transfer or settlement of property; and</a:t>
            </a:r>
          </a:p>
          <a:p>
            <a:pPr marL="0" indent="0" algn="l">
              <a:buNone/>
            </a:pPr>
            <a:r>
              <a:rPr lang="en-US" sz="1600" b="0" i="0" dirty="0">
                <a:solidFill>
                  <a:srgbClr val="333333"/>
                </a:solidFill>
                <a:effectLst/>
              </a:rPr>
              <a:t>(b) the purpose, or one of the purposes, of the payment, transfer or settlement is to make provision for the maintenance of a party to a marriage;</a:t>
            </a:r>
          </a:p>
          <a:p>
            <a:pPr marL="0" indent="0" algn="l">
              <a:buNone/>
            </a:pPr>
            <a:r>
              <a:rPr lang="en-US" sz="1600" b="0" i="0" dirty="0">
                <a:solidFill>
                  <a:srgbClr val="333333"/>
                </a:solidFill>
                <a:effectLst/>
              </a:rPr>
              <a:t>the court shall:</a:t>
            </a:r>
          </a:p>
          <a:p>
            <a:pPr marL="0" indent="0" algn="l">
              <a:buNone/>
            </a:pPr>
            <a:r>
              <a:rPr lang="en-US" sz="1600" b="0" i="0" dirty="0">
                <a:solidFill>
                  <a:srgbClr val="333333"/>
                </a:solidFill>
                <a:effectLst/>
              </a:rPr>
              <a:t>(c) express the order to be an order to which this section applies; and</a:t>
            </a:r>
          </a:p>
          <a:p>
            <a:pPr marL="0" indent="0" algn="l">
              <a:buNone/>
            </a:pPr>
            <a:r>
              <a:rPr lang="en-US" sz="1600" b="0" i="0" dirty="0">
                <a:solidFill>
                  <a:srgbClr val="333333"/>
                </a:solidFill>
                <a:effectLst/>
              </a:rPr>
              <a:t>(d) specify the portion of the payment, or the value of the portion of the property, attributable to the provision of maintenance for the party.</a:t>
            </a:r>
          </a:p>
        </p:txBody>
      </p:sp>
    </p:spTree>
    <p:extLst>
      <p:ext uri="{BB962C8B-B14F-4D97-AF65-F5344CB8AC3E}">
        <p14:creationId xmlns:p14="http://schemas.microsoft.com/office/powerpoint/2010/main" val="3748634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D12F-BDE8-0C67-EC0D-0DD3A4C0D2F9}"/>
              </a:ext>
            </a:extLst>
          </p:cNvPr>
          <p:cNvSpPr>
            <a:spLocks noGrp="1"/>
          </p:cNvSpPr>
          <p:nvPr>
            <p:ph type="title"/>
          </p:nvPr>
        </p:nvSpPr>
        <p:spPr/>
        <p:txBody>
          <a:bodyPr>
            <a:normAutofit/>
          </a:bodyPr>
          <a:lstStyle/>
          <a:p>
            <a:r>
              <a:rPr lang="en-US" sz="4000" dirty="0"/>
              <a:t>Other relevant sections</a:t>
            </a:r>
            <a:endParaRPr lang="en-AU" sz="4000" dirty="0"/>
          </a:p>
        </p:txBody>
      </p:sp>
      <p:sp>
        <p:nvSpPr>
          <p:cNvPr id="3" name="Text Placeholder 2">
            <a:extLst>
              <a:ext uri="{FF2B5EF4-FFF2-40B4-BE49-F238E27FC236}">
                <a16:creationId xmlns:a16="http://schemas.microsoft.com/office/drawing/2014/main" id="{C7CDE911-CFBB-2D09-202C-84D10B2169A5}"/>
              </a:ext>
            </a:extLst>
          </p:cNvPr>
          <p:cNvSpPr>
            <a:spLocks noGrp="1"/>
          </p:cNvSpPr>
          <p:nvPr>
            <p:ph type="body" sz="quarter" idx="13"/>
          </p:nvPr>
        </p:nvSpPr>
        <p:spPr/>
        <p:txBody>
          <a:bodyPr>
            <a:normAutofit/>
          </a:bodyPr>
          <a:lstStyle/>
          <a:p>
            <a:pPr marL="0" indent="0">
              <a:buNone/>
            </a:pPr>
            <a:r>
              <a:rPr lang="en-US" sz="2000" dirty="0">
                <a:solidFill>
                  <a:schemeClr val="accent1">
                    <a:lumMod val="60000"/>
                    <a:lumOff val="40000"/>
                  </a:schemeClr>
                </a:solidFill>
              </a:rPr>
              <a:t>Section 74 (90SD) </a:t>
            </a:r>
            <a:r>
              <a:rPr lang="en-US" sz="2000" dirty="0"/>
              <a:t>Power of the Court in Spousal Maintenance Proceedings</a:t>
            </a:r>
          </a:p>
          <a:p>
            <a:pPr marL="0" indent="0">
              <a:buNone/>
            </a:pPr>
            <a:r>
              <a:rPr lang="en-US" sz="2000" dirty="0">
                <a:solidFill>
                  <a:schemeClr val="accent1">
                    <a:lumMod val="60000"/>
                    <a:lumOff val="40000"/>
                  </a:schemeClr>
                </a:solidFill>
              </a:rPr>
              <a:t>Section 75 (90SF) </a:t>
            </a:r>
            <a:r>
              <a:rPr lang="en-US" sz="2000" dirty="0"/>
              <a:t>Matters to be considered</a:t>
            </a:r>
          </a:p>
          <a:p>
            <a:pPr marL="0" indent="0">
              <a:buNone/>
            </a:pPr>
            <a:r>
              <a:rPr lang="en-US" sz="2000" dirty="0">
                <a:solidFill>
                  <a:schemeClr val="accent1">
                    <a:lumMod val="60000"/>
                    <a:lumOff val="40000"/>
                  </a:schemeClr>
                </a:solidFill>
              </a:rPr>
              <a:t>Section 77 (90SG) </a:t>
            </a:r>
            <a:r>
              <a:rPr lang="en-US" sz="2000" dirty="0"/>
              <a:t>Urgent spousal maintenance</a:t>
            </a:r>
          </a:p>
          <a:p>
            <a:pPr marL="0" indent="0">
              <a:buNone/>
            </a:pPr>
            <a:r>
              <a:rPr lang="en-US" sz="2000" dirty="0">
                <a:solidFill>
                  <a:schemeClr val="accent1">
                    <a:lumMod val="60000"/>
                    <a:lumOff val="40000"/>
                  </a:schemeClr>
                </a:solidFill>
              </a:rPr>
              <a:t>Section 82  (90SJ)</a:t>
            </a:r>
            <a:r>
              <a:rPr lang="en-US" sz="2000" dirty="0"/>
              <a:t> Ceases to have effect upon death of payer or payee</a:t>
            </a:r>
          </a:p>
          <a:p>
            <a:pPr marL="0" indent="0">
              <a:buNone/>
            </a:pPr>
            <a:r>
              <a:rPr lang="en-US" sz="2000" dirty="0">
                <a:solidFill>
                  <a:schemeClr val="accent1">
                    <a:lumMod val="60000"/>
                    <a:lumOff val="40000"/>
                  </a:schemeClr>
                </a:solidFill>
              </a:rPr>
              <a:t>Section 83 (90SI) </a:t>
            </a:r>
            <a:r>
              <a:rPr lang="en-US" sz="2000" dirty="0"/>
              <a:t>Modification of Spousal Maintenance Orders</a:t>
            </a:r>
          </a:p>
          <a:p>
            <a:pPr marL="0" indent="0">
              <a:buNone/>
            </a:pPr>
            <a:r>
              <a:rPr lang="en-US" sz="2000" dirty="0">
                <a:solidFill>
                  <a:schemeClr val="accent1">
                    <a:lumMod val="60000"/>
                    <a:lumOff val="40000"/>
                  </a:schemeClr>
                </a:solidFill>
              </a:rPr>
              <a:t>Section 90SD </a:t>
            </a:r>
            <a:r>
              <a:rPr lang="en-US" sz="2000" dirty="0"/>
              <a:t>Geographical requirement for de facto parties.</a:t>
            </a:r>
            <a:endParaRPr lang="en-AU" sz="2000" dirty="0"/>
          </a:p>
        </p:txBody>
      </p:sp>
    </p:spTree>
    <p:extLst>
      <p:ext uri="{BB962C8B-B14F-4D97-AF65-F5344CB8AC3E}">
        <p14:creationId xmlns:p14="http://schemas.microsoft.com/office/powerpoint/2010/main" val="349998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F1E3-ED91-6807-6439-6CBE55D61181}"/>
              </a:ext>
            </a:extLst>
          </p:cNvPr>
          <p:cNvSpPr>
            <a:spLocks noGrp="1"/>
          </p:cNvSpPr>
          <p:nvPr>
            <p:ph type="title"/>
          </p:nvPr>
        </p:nvSpPr>
        <p:spPr/>
        <p:txBody>
          <a:bodyPr>
            <a:normAutofit/>
          </a:bodyPr>
          <a:lstStyle/>
          <a:p>
            <a:r>
              <a:rPr lang="en-US" sz="4000" dirty="0"/>
              <a:t>Preparation of the Financial Statement</a:t>
            </a:r>
            <a:endParaRPr lang="en-AU" sz="4000" dirty="0"/>
          </a:p>
        </p:txBody>
      </p:sp>
      <p:sp>
        <p:nvSpPr>
          <p:cNvPr id="3" name="Text Placeholder 2">
            <a:extLst>
              <a:ext uri="{FF2B5EF4-FFF2-40B4-BE49-F238E27FC236}">
                <a16:creationId xmlns:a16="http://schemas.microsoft.com/office/drawing/2014/main" id="{CE732513-15F2-5CAF-4B1D-45F1210C149C}"/>
              </a:ext>
            </a:extLst>
          </p:cNvPr>
          <p:cNvSpPr>
            <a:spLocks noGrp="1"/>
          </p:cNvSpPr>
          <p:nvPr>
            <p:ph type="body" sz="quarter" idx="13"/>
          </p:nvPr>
        </p:nvSpPr>
        <p:spPr/>
        <p:txBody>
          <a:bodyPr/>
          <a:lstStyle/>
          <a:p>
            <a:pPr>
              <a:buFont typeface="Arial" panose="020B0604020202020204" pitchFamily="34" charset="0"/>
              <a:buChar char="•"/>
            </a:pPr>
            <a:r>
              <a:rPr lang="en-US" sz="2000" dirty="0"/>
              <a:t>Expenses are included in Part G and Part N of the Financial Statement.</a:t>
            </a:r>
          </a:p>
          <a:p>
            <a:pPr>
              <a:buFont typeface="Arial" panose="020B0604020202020204" pitchFamily="34" charset="0"/>
              <a:buChar char="•"/>
            </a:pPr>
            <a:r>
              <a:rPr lang="en-US" sz="2000" dirty="0"/>
              <a:t>Part N divides expenses as those of the party, children and other adults.</a:t>
            </a:r>
          </a:p>
          <a:p>
            <a:pPr>
              <a:buFont typeface="Arial" panose="020B0604020202020204" pitchFamily="34" charset="0"/>
              <a:buChar char="•"/>
            </a:pPr>
            <a:r>
              <a:rPr lang="en-US" sz="2000" dirty="0"/>
              <a:t>The spousal maintenance order sought should be (the total of Part G Expenses plus the ‘for you’ column in Part N) less (the total of Part D Income (excluding benefits from Centrelink) less maintenance/child support received).</a:t>
            </a:r>
          </a:p>
          <a:p>
            <a:pPr>
              <a:buFont typeface="Arial" panose="020B0604020202020204" pitchFamily="34" charset="0"/>
              <a:buChar char="•"/>
            </a:pPr>
            <a:r>
              <a:rPr lang="en-US" sz="2000" dirty="0"/>
              <a:t>Reasonable expenses must exceed income</a:t>
            </a:r>
            <a:r>
              <a:rPr lang="en-AU" sz="2000" dirty="0"/>
              <a:t>.</a:t>
            </a:r>
            <a:endParaRPr lang="en-US" sz="2000" dirty="0"/>
          </a:p>
        </p:txBody>
      </p:sp>
    </p:spTree>
    <p:extLst>
      <p:ext uri="{BB962C8B-B14F-4D97-AF65-F5344CB8AC3E}">
        <p14:creationId xmlns:p14="http://schemas.microsoft.com/office/powerpoint/2010/main" val="99303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a:bodyPr>
          <a:lstStyle/>
          <a:p>
            <a:endParaRPr lang="en-AU" dirty="0"/>
          </a:p>
          <a:p>
            <a:r>
              <a:rPr lang="en-AU" sz="2400" dirty="0"/>
              <a:t>Understanding financial abuse</a:t>
            </a:r>
          </a:p>
          <a:p>
            <a:r>
              <a:rPr lang="en-US" sz="2400" dirty="0">
                <a:latin typeface="Helvetica"/>
                <a:cs typeface="Helvetica"/>
              </a:rPr>
              <a:t>Pathways</a:t>
            </a:r>
          </a:p>
          <a:p>
            <a:r>
              <a:rPr lang="en-US" sz="2400" dirty="0">
                <a:latin typeface="Helvetica"/>
                <a:cs typeface="Helvetica"/>
              </a:rPr>
              <a:t>Family Law Act</a:t>
            </a:r>
          </a:p>
          <a:p>
            <a:r>
              <a:rPr lang="en-US" sz="2400" dirty="0">
                <a:latin typeface="Helvetica"/>
                <a:cs typeface="Helvetica"/>
              </a:rPr>
              <a:t>Spousal maintenance</a:t>
            </a:r>
          </a:p>
          <a:p>
            <a:r>
              <a:rPr lang="en-US" sz="2400" dirty="0">
                <a:latin typeface="Helvetica"/>
                <a:cs typeface="Helvetica"/>
              </a:rPr>
              <a:t>Affidavits</a:t>
            </a:r>
          </a:p>
          <a:p>
            <a:r>
              <a:rPr lang="en-US" sz="2400" dirty="0"/>
              <a:t>Questions; Financial Abuse Service (FAS) &amp; Redfern Legal Centre (RLC)</a:t>
            </a:r>
          </a:p>
          <a:p>
            <a:pPr marL="0" indent="0">
              <a:buNone/>
            </a:pPr>
            <a:endParaRPr lang="en-US" dirty="0">
              <a:latin typeface="Helvetica"/>
              <a:cs typeface="Helvetica"/>
            </a:endParaRPr>
          </a:p>
        </p:txBody>
      </p:sp>
      <p:sp>
        <p:nvSpPr>
          <p:cNvPr id="5" name="Text Placeholder 4">
            <a:extLst>
              <a:ext uri="{FF2B5EF4-FFF2-40B4-BE49-F238E27FC236}">
                <a16:creationId xmlns:a16="http://schemas.microsoft.com/office/drawing/2014/main" id="{A6C6EF4A-0D75-5A48-A1EB-8ABB8FB1C56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www.rlc.org.au/training/resources/financial-abuse</a:t>
            </a:r>
            <a:endParaRPr lang="en-US" sz="3200" dirty="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741E-5107-BAE7-92B7-8168CCBC6BE9}"/>
              </a:ext>
            </a:extLst>
          </p:cNvPr>
          <p:cNvSpPr>
            <a:spLocks noGrp="1"/>
          </p:cNvSpPr>
          <p:nvPr>
            <p:ph type="title"/>
          </p:nvPr>
        </p:nvSpPr>
        <p:spPr/>
        <p:txBody>
          <a:bodyPr>
            <a:normAutofit/>
          </a:bodyPr>
          <a:lstStyle/>
          <a:p>
            <a:r>
              <a:rPr lang="en-US" sz="4000" dirty="0"/>
              <a:t>Types of orders</a:t>
            </a:r>
            <a:endParaRPr lang="en-AU" sz="4000" dirty="0"/>
          </a:p>
        </p:txBody>
      </p:sp>
      <p:sp>
        <p:nvSpPr>
          <p:cNvPr id="3" name="Text Placeholder 2">
            <a:extLst>
              <a:ext uri="{FF2B5EF4-FFF2-40B4-BE49-F238E27FC236}">
                <a16:creationId xmlns:a16="http://schemas.microsoft.com/office/drawing/2014/main" id="{70D634E8-EF8D-0F66-A409-4485EB978D30}"/>
              </a:ext>
            </a:extLst>
          </p:cNvPr>
          <p:cNvSpPr>
            <a:spLocks noGrp="1"/>
          </p:cNvSpPr>
          <p:nvPr>
            <p:ph type="body" sz="quarter" idx="13"/>
          </p:nvPr>
        </p:nvSpPr>
        <p:spPr/>
        <p:txBody>
          <a:bodyPr>
            <a:normAutofit lnSpcReduction="10000"/>
          </a:bodyPr>
          <a:lstStyle/>
          <a:p>
            <a:pPr marL="0" indent="0">
              <a:buNone/>
            </a:pPr>
            <a:r>
              <a:rPr lang="en-US" sz="2000" dirty="0"/>
              <a:t>The Court can order a person to:</a:t>
            </a:r>
            <a:br>
              <a:rPr lang="en-US" sz="2000" dirty="0"/>
            </a:br>
            <a:endParaRPr lang="en-US" sz="2000" dirty="0"/>
          </a:p>
          <a:p>
            <a:pPr>
              <a:buAutoNum type="alphaLcParenBoth"/>
            </a:pPr>
            <a:r>
              <a:rPr lang="en-US" sz="2000" dirty="0"/>
              <a:t>Pay a periodic amount either on a weekly, fortnightly or monthly basis.</a:t>
            </a:r>
            <a:br>
              <a:rPr lang="en-US" sz="2000" dirty="0"/>
            </a:br>
            <a:endParaRPr lang="en-US" sz="2000" dirty="0"/>
          </a:p>
          <a:p>
            <a:pPr>
              <a:buAutoNum type="alphaLcParenBoth"/>
            </a:pPr>
            <a:r>
              <a:rPr lang="en-US" sz="2000" dirty="0"/>
              <a:t>Pay a lump sum amount.</a:t>
            </a:r>
            <a:br>
              <a:rPr lang="en-US" sz="2000" dirty="0"/>
            </a:br>
            <a:endParaRPr lang="en-US" sz="2000" dirty="0"/>
          </a:p>
          <a:p>
            <a:pPr>
              <a:buAutoNum type="alphaLcParenBoth"/>
            </a:pPr>
            <a:r>
              <a:rPr lang="en-US" sz="2000" dirty="0"/>
              <a:t>Payment of installments due on a mortgage or liability.</a:t>
            </a:r>
            <a:br>
              <a:rPr lang="en-US" sz="2000" dirty="0"/>
            </a:br>
            <a:endParaRPr lang="en-US" sz="2000" dirty="0"/>
          </a:p>
          <a:p>
            <a:pPr>
              <a:buAutoNum type="alphaLcParenBoth"/>
            </a:pPr>
            <a:r>
              <a:rPr lang="en-US" sz="2000" dirty="0"/>
              <a:t>Transfer a property.</a:t>
            </a:r>
          </a:p>
        </p:txBody>
      </p:sp>
    </p:spTree>
    <p:extLst>
      <p:ext uri="{BB962C8B-B14F-4D97-AF65-F5344CB8AC3E}">
        <p14:creationId xmlns:p14="http://schemas.microsoft.com/office/powerpoint/2010/main" val="81077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FC3AD5-8A20-4F13-2604-947D17CEC510}"/>
              </a:ext>
            </a:extLst>
          </p:cNvPr>
          <p:cNvSpPr>
            <a:spLocks noGrp="1"/>
          </p:cNvSpPr>
          <p:nvPr>
            <p:ph type="body" sz="quarter" idx="13"/>
          </p:nvPr>
        </p:nvSpPr>
        <p:spPr>
          <a:xfrm>
            <a:off x="316357" y="1532415"/>
            <a:ext cx="6326669" cy="4459190"/>
          </a:xfrm>
        </p:spPr>
        <p:txBody>
          <a:bodyPr>
            <a:normAutofit/>
          </a:bodyPr>
          <a:lstStyle/>
          <a:p>
            <a:pPr marL="0" marR="0" lvl="0" indent="0">
              <a:spcBef>
                <a:spcPts val="0"/>
              </a:spcBef>
              <a:spcAft>
                <a:spcPts val="0"/>
              </a:spcAft>
              <a:buNone/>
            </a:pPr>
            <a:endParaRPr lang="en-US" dirty="0"/>
          </a:p>
          <a:p>
            <a:pPr marL="0" marR="0" lvl="0" indent="0">
              <a:spcBef>
                <a:spcPts val="0"/>
              </a:spcBef>
              <a:spcAft>
                <a:spcPts val="0"/>
              </a:spcAft>
              <a:buNone/>
            </a:pPr>
            <a:r>
              <a:rPr lang="en-US" dirty="0"/>
              <a:t>The pre action procedures require persons to exchange relevant documents to the proceedings. </a:t>
            </a:r>
          </a:p>
          <a:p>
            <a:pPr marL="0" marR="0" lvl="0" indent="0">
              <a:spcBef>
                <a:spcPts val="0"/>
              </a:spcBef>
              <a:spcAft>
                <a:spcPts val="0"/>
              </a:spcAft>
              <a:buNone/>
            </a:pPr>
            <a:endParaRPr lang="en-US" dirty="0"/>
          </a:p>
          <a:p>
            <a:pPr marL="0" marR="0" lvl="0" indent="0">
              <a:spcBef>
                <a:spcPts val="0"/>
              </a:spcBef>
              <a:spcAft>
                <a:spcPts val="0"/>
              </a:spcAft>
              <a:buNone/>
            </a:pPr>
            <a:r>
              <a:rPr lang="en-US" dirty="0"/>
              <a:t>This includes </a:t>
            </a:r>
            <a:r>
              <a:rPr lang="en-AU" dirty="0">
                <a:effectLst/>
              </a:rPr>
              <a:t>a list of documents in the party’s possession or control that are relevant to the dispute.</a:t>
            </a:r>
          </a:p>
          <a:p>
            <a:pPr marL="0" marR="0" lvl="0" indent="0">
              <a:spcBef>
                <a:spcPts val="0"/>
              </a:spcBef>
              <a:spcAft>
                <a:spcPts val="0"/>
              </a:spcAft>
              <a:buNone/>
            </a:pPr>
            <a:endParaRPr lang="en-AU" dirty="0"/>
          </a:p>
          <a:p>
            <a:pPr marL="0" marR="0" lvl="0" indent="0">
              <a:spcBef>
                <a:spcPts val="0"/>
              </a:spcBef>
              <a:spcAft>
                <a:spcPts val="0"/>
              </a:spcAft>
              <a:buNone/>
            </a:pPr>
            <a:r>
              <a:rPr lang="en-AU" dirty="0">
                <a:effectLst/>
              </a:rPr>
              <a:t>May include a loan application that has been fraudulently signed, toll notices, personal loan documents, credit card applications and statements.</a:t>
            </a:r>
          </a:p>
          <a:p>
            <a:pPr marL="0" indent="0">
              <a:buNone/>
            </a:pPr>
            <a:endParaRPr lang="en-AU" dirty="0"/>
          </a:p>
        </p:txBody>
      </p:sp>
      <p:pic>
        <p:nvPicPr>
          <p:cNvPr id="11" name="Picture 4" descr="Piles of paper">
            <a:extLst>
              <a:ext uri="{FF2B5EF4-FFF2-40B4-BE49-F238E27FC236}">
                <a16:creationId xmlns:a16="http://schemas.microsoft.com/office/drawing/2014/main" id="{9AE71EB0-46DE-0933-4B88-3527FD1233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6EF9F7B0-783A-E2D9-A4FA-E6332F2F19AA}"/>
              </a:ext>
            </a:extLst>
          </p:cNvPr>
          <p:cNvSpPr>
            <a:spLocks noGrp="1"/>
          </p:cNvSpPr>
          <p:nvPr>
            <p:ph type="title"/>
          </p:nvPr>
        </p:nvSpPr>
        <p:spPr>
          <a:xfrm>
            <a:off x="316357" y="395066"/>
            <a:ext cx="6326669" cy="887360"/>
          </a:xfrm>
        </p:spPr>
        <p:txBody>
          <a:bodyPr anchor="t">
            <a:normAutofit/>
          </a:bodyPr>
          <a:lstStyle/>
          <a:p>
            <a:r>
              <a:rPr lang="en-US" sz="4000"/>
              <a:t>Disclosure obligation</a:t>
            </a:r>
            <a:endParaRPr lang="en-AU" sz="4000"/>
          </a:p>
        </p:txBody>
      </p:sp>
    </p:spTree>
    <p:extLst>
      <p:ext uri="{BB962C8B-B14F-4D97-AF65-F5344CB8AC3E}">
        <p14:creationId xmlns:p14="http://schemas.microsoft.com/office/powerpoint/2010/main" val="209723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B2955-6F51-55DF-F371-AAD1C20054E3}"/>
              </a:ext>
            </a:extLst>
          </p:cNvPr>
          <p:cNvSpPr>
            <a:spLocks noGrp="1"/>
          </p:cNvSpPr>
          <p:nvPr>
            <p:ph idx="1"/>
          </p:nvPr>
        </p:nvSpPr>
        <p:spPr/>
        <p:txBody>
          <a:bodyPr>
            <a:normAutofit fontScale="92500" lnSpcReduction="20000"/>
          </a:bodyPr>
          <a:lstStyle/>
          <a:p>
            <a:pPr marL="0" marR="0" algn="just">
              <a:lnSpc>
                <a:spcPct val="107000"/>
              </a:lnSpc>
              <a:spcBef>
                <a:spcPts val="0"/>
              </a:spcBef>
              <a:spcAft>
                <a:spcPts val="800"/>
              </a:spcAft>
            </a:pPr>
            <a:r>
              <a:rPr lang="en-US" sz="2200" dirty="0">
                <a:effectLst/>
                <a:ea typeface="Calibri" panose="020F0502020204030204" pitchFamily="34" charset="0"/>
              </a:rPr>
              <a:t>Under the National Credit Law, borrowers are entitled to request copies of:</a:t>
            </a:r>
            <a:endParaRPr lang="en-AU" sz="2200" dirty="0">
              <a:effectLst/>
              <a:ea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200" dirty="0">
                <a:effectLst/>
                <a:ea typeface="Calibri" panose="020F0502020204030204" pitchFamily="34" charset="0"/>
              </a:rPr>
              <a:t>Any loan contracts;</a:t>
            </a:r>
            <a:endParaRPr lang="en-AU" sz="2200" dirty="0">
              <a:effectLst/>
              <a:ea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200" dirty="0">
                <a:effectLst/>
                <a:ea typeface="Calibri" panose="020F0502020204030204" pitchFamily="34" charset="0"/>
              </a:rPr>
              <a:t>Any credit related insurance contracts;</a:t>
            </a:r>
            <a:endParaRPr lang="en-AU" sz="2200" dirty="0">
              <a:effectLst/>
              <a:ea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200" dirty="0">
                <a:effectLst/>
                <a:ea typeface="Calibri" panose="020F0502020204030204" pitchFamily="34" charset="0"/>
              </a:rPr>
              <a:t>Any notices the lender has issued under the National Credit Code, for example any default notices; and</a:t>
            </a:r>
            <a:endParaRPr lang="en-AU" sz="2200" dirty="0">
              <a:effectLst/>
              <a:ea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sz="2200" dirty="0">
                <a:effectLst/>
                <a:ea typeface="Calibri" panose="020F0502020204030204" pitchFamily="34" charset="0"/>
              </a:rPr>
              <a:t>Statements setting out the current balance of the loan account, any amounts credited or debited over the life of the loan and any overdue amounts (including information on when the amount became overdue, and the amount currently due).</a:t>
            </a:r>
            <a:endParaRPr lang="en-AU" sz="2200" dirty="0">
              <a:effectLst/>
              <a:ea typeface="Calibri" panose="020F0502020204030204" pitchFamily="34" charset="0"/>
            </a:endParaRPr>
          </a:p>
          <a:p>
            <a:pPr marL="0" marR="0" algn="just">
              <a:lnSpc>
                <a:spcPct val="107000"/>
              </a:lnSpc>
              <a:spcBef>
                <a:spcPts val="0"/>
              </a:spcBef>
              <a:spcAft>
                <a:spcPts val="800"/>
              </a:spcAft>
            </a:pPr>
            <a:r>
              <a:rPr lang="en-US" sz="2200" dirty="0">
                <a:effectLst/>
                <a:ea typeface="Calibri" panose="020F0502020204030204" pitchFamily="34" charset="0"/>
              </a:rPr>
              <a:t>Parties are also entitled to know the loan payout figure, including details of items that make up that amount such as fees and interest. </a:t>
            </a:r>
          </a:p>
          <a:p>
            <a:pPr marL="0" marR="0" algn="just">
              <a:lnSpc>
                <a:spcPct val="107000"/>
              </a:lnSpc>
              <a:spcBef>
                <a:spcPts val="0"/>
              </a:spcBef>
              <a:spcAft>
                <a:spcPts val="800"/>
              </a:spcAft>
            </a:pPr>
            <a:r>
              <a:rPr lang="en-US" sz="2200" dirty="0">
                <a:effectLst/>
                <a:ea typeface="Calibri" panose="020F0502020204030204" pitchFamily="34" charset="0"/>
              </a:rPr>
              <a:t>If a party entered into a credit contract in the last 12 months, the lender provide copies of documents within 14 days of the date of a request. If a party entered into the contract more than 1 year ago, the lender must provide documents within 30 days from the date of a request.  </a:t>
            </a:r>
            <a:endParaRPr lang="en-AU" sz="2200" dirty="0">
              <a:effectLst/>
              <a:ea typeface="Calibri" panose="020F0502020204030204" pitchFamily="34" charset="0"/>
            </a:endParaRPr>
          </a:p>
          <a:p>
            <a:pPr marL="0" marR="0" algn="just">
              <a:lnSpc>
                <a:spcPct val="107000"/>
              </a:lnSpc>
              <a:spcBef>
                <a:spcPts val="0"/>
              </a:spcBef>
              <a:spcAft>
                <a:spcPts val="800"/>
              </a:spcAft>
            </a:pPr>
            <a:r>
              <a:rPr lang="en-US" sz="2200" dirty="0">
                <a:effectLst/>
                <a:ea typeface="Calibri" panose="020F0502020204030204" pitchFamily="34" charset="0"/>
              </a:rPr>
              <a:t>A lender must provide a loan payout figure within 7 days of a request. </a:t>
            </a:r>
            <a:endParaRPr lang="en-AU" sz="2200" dirty="0">
              <a:effectLst/>
              <a:ea typeface="Calibri" panose="020F0502020204030204" pitchFamily="34" charset="0"/>
            </a:endParaRPr>
          </a:p>
        </p:txBody>
      </p:sp>
    </p:spTree>
    <p:extLst>
      <p:ext uri="{BB962C8B-B14F-4D97-AF65-F5344CB8AC3E}">
        <p14:creationId xmlns:p14="http://schemas.microsoft.com/office/powerpoint/2010/main" val="3116345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B301D48-4BD5-0355-EBC4-F0503330BF08}"/>
              </a:ext>
            </a:extLst>
          </p:cNvPr>
          <p:cNvSpPr>
            <a:spLocks noGrp="1"/>
          </p:cNvSpPr>
          <p:nvPr>
            <p:ph type="subTitle" idx="1"/>
          </p:nvPr>
        </p:nvSpPr>
        <p:spPr/>
        <p:txBody>
          <a:bodyPr/>
          <a:lstStyle/>
          <a:p>
            <a:r>
              <a:rPr lang="en-US" sz="5400" dirty="0"/>
              <a:t>Affidavits</a:t>
            </a:r>
            <a:endParaRPr lang="en-AU" sz="5400" dirty="0"/>
          </a:p>
        </p:txBody>
      </p:sp>
    </p:spTree>
    <p:extLst>
      <p:ext uri="{BB962C8B-B14F-4D97-AF65-F5344CB8AC3E}">
        <p14:creationId xmlns:p14="http://schemas.microsoft.com/office/powerpoint/2010/main" val="53572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9CC7-ADFD-8B7F-AA4F-D7F2A223298D}"/>
              </a:ext>
            </a:extLst>
          </p:cNvPr>
          <p:cNvSpPr>
            <a:spLocks noGrp="1"/>
          </p:cNvSpPr>
          <p:nvPr>
            <p:ph type="title"/>
          </p:nvPr>
        </p:nvSpPr>
        <p:spPr>
          <a:xfrm>
            <a:off x="706583" y="445866"/>
            <a:ext cx="10627956" cy="887360"/>
          </a:xfrm>
        </p:spPr>
        <p:txBody>
          <a:bodyPr anchor="t">
            <a:noAutofit/>
          </a:bodyPr>
          <a:lstStyle/>
          <a:p>
            <a:r>
              <a:rPr lang="en-US" sz="4000"/>
              <a:t>Requirements for a </a:t>
            </a:r>
            <a:br>
              <a:rPr lang="en-US" sz="4000"/>
            </a:br>
            <a:r>
              <a:rPr lang="en-US" sz="4000"/>
              <a:t>Spousal Maintenance Order</a:t>
            </a:r>
            <a:endParaRPr lang="en-AU" sz="4000"/>
          </a:p>
        </p:txBody>
      </p:sp>
      <p:graphicFrame>
        <p:nvGraphicFramePr>
          <p:cNvPr id="5" name="Text Placeholder 2">
            <a:extLst>
              <a:ext uri="{FF2B5EF4-FFF2-40B4-BE49-F238E27FC236}">
                <a16:creationId xmlns:a16="http://schemas.microsoft.com/office/drawing/2014/main" id="{BBE82F29-A02C-9466-933A-963A181A4623}"/>
              </a:ext>
            </a:extLst>
          </p:cNvPr>
          <p:cNvGraphicFramePr/>
          <p:nvPr>
            <p:extLst>
              <p:ext uri="{D42A27DB-BD31-4B8C-83A1-F6EECF244321}">
                <p14:modId xmlns:p14="http://schemas.microsoft.com/office/powerpoint/2010/main" val="477155960"/>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583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E0A26-24F5-FDB9-4B8E-B73A45E1114C}"/>
              </a:ext>
            </a:extLst>
          </p:cNvPr>
          <p:cNvSpPr>
            <a:spLocks noGrp="1"/>
          </p:cNvSpPr>
          <p:nvPr>
            <p:ph idx="1"/>
          </p:nvPr>
        </p:nvSpPr>
        <p:spPr>
          <a:xfrm>
            <a:off x="858983" y="1333226"/>
            <a:ext cx="10293926" cy="5039865"/>
          </a:xfrm>
        </p:spPr>
        <p:txBody>
          <a:bodyPr anchor="ctr">
            <a:normAutofit/>
          </a:bodyPr>
          <a:lstStyle/>
          <a:p>
            <a:r>
              <a:rPr lang="en-US" sz="2000" i="0" dirty="0">
                <a:solidFill>
                  <a:schemeClr val="tx1"/>
                </a:solidFill>
              </a:rPr>
              <a:t>Include:</a:t>
            </a:r>
          </a:p>
          <a:p>
            <a:pPr marL="457200" indent="-457200">
              <a:buFont typeface="Arial" panose="020B0604020202020204" pitchFamily="34" charset="0"/>
              <a:buChar char="•"/>
            </a:pPr>
            <a:r>
              <a:rPr lang="en-US" sz="2000" i="0" dirty="0">
                <a:solidFill>
                  <a:schemeClr val="tx1"/>
                </a:solidFill>
              </a:rPr>
              <a:t>details of financial abuse including its impact in all affidavit material.</a:t>
            </a:r>
          </a:p>
          <a:p>
            <a:pPr marL="457200" indent="-457200">
              <a:buFont typeface="Arial" panose="020B0604020202020204" pitchFamily="34" charset="0"/>
              <a:buChar char="•"/>
            </a:pPr>
            <a:r>
              <a:rPr lang="en-US" sz="2000" i="0" dirty="0">
                <a:solidFill>
                  <a:schemeClr val="tx1"/>
                </a:solidFill>
              </a:rPr>
              <a:t>Address details in </a:t>
            </a:r>
            <a:r>
              <a:rPr lang="en-US" sz="2000" i="0" dirty="0">
                <a:solidFill>
                  <a:schemeClr val="accent1">
                    <a:lumMod val="60000"/>
                    <a:lumOff val="40000"/>
                  </a:schemeClr>
                </a:solidFill>
              </a:rPr>
              <a:t>Sections 75(2) </a:t>
            </a:r>
            <a:r>
              <a:rPr lang="en-US" sz="2000" i="0" dirty="0">
                <a:solidFill>
                  <a:schemeClr val="tx1"/>
                </a:solidFill>
              </a:rPr>
              <a:t>or</a:t>
            </a:r>
            <a:r>
              <a:rPr lang="en-US" sz="2000" i="0" dirty="0">
                <a:solidFill>
                  <a:schemeClr val="accent1">
                    <a:lumMod val="60000"/>
                    <a:lumOff val="40000"/>
                  </a:schemeClr>
                </a:solidFill>
              </a:rPr>
              <a:t> 90SF(3).</a:t>
            </a:r>
          </a:p>
          <a:p>
            <a:pPr marL="457200" indent="-457200">
              <a:buFont typeface="Arial" panose="020B0604020202020204" pitchFamily="34" charset="0"/>
              <a:buChar char="•"/>
            </a:pPr>
            <a:endParaRPr lang="en-US" sz="2000" i="0" dirty="0">
              <a:solidFill>
                <a:schemeClr val="accent1">
                  <a:lumMod val="60000"/>
                  <a:lumOff val="40000"/>
                </a:schemeClr>
              </a:solidFill>
            </a:endParaRPr>
          </a:p>
          <a:p>
            <a:r>
              <a:rPr lang="en-US" sz="2000" i="0" dirty="0">
                <a:solidFill>
                  <a:schemeClr val="tx1"/>
                </a:solidFill>
              </a:rPr>
              <a:t>Include all relevant financial and non-financial contributions including homemaker role.</a:t>
            </a:r>
            <a:endParaRPr lang="en-AU" sz="2000" i="0" dirty="0">
              <a:solidFill>
                <a:schemeClr val="tx1"/>
              </a:solidFill>
            </a:endParaRPr>
          </a:p>
        </p:txBody>
      </p:sp>
      <p:sp>
        <p:nvSpPr>
          <p:cNvPr id="3" name="Title 2">
            <a:extLst>
              <a:ext uri="{FF2B5EF4-FFF2-40B4-BE49-F238E27FC236}">
                <a16:creationId xmlns:a16="http://schemas.microsoft.com/office/drawing/2014/main" id="{6A9BB566-AE62-99FF-E9FC-911D35FD2623}"/>
              </a:ext>
            </a:extLst>
          </p:cNvPr>
          <p:cNvSpPr>
            <a:spLocks noGrp="1"/>
          </p:cNvSpPr>
          <p:nvPr>
            <p:ph type="title"/>
          </p:nvPr>
        </p:nvSpPr>
        <p:spPr>
          <a:xfrm>
            <a:off x="858983" y="445866"/>
            <a:ext cx="10293926" cy="887360"/>
          </a:xfrm>
        </p:spPr>
        <p:txBody>
          <a:bodyPr anchor="t">
            <a:normAutofit/>
          </a:bodyPr>
          <a:lstStyle/>
          <a:p>
            <a:r>
              <a:rPr lang="en-US" sz="4000" dirty="0"/>
              <a:t>Affidavits</a:t>
            </a:r>
            <a:endParaRPr lang="en-AU" sz="4000" dirty="0"/>
          </a:p>
        </p:txBody>
      </p:sp>
    </p:spTree>
    <p:extLst>
      <p:ext uri="{BB962C8B-B14F-4D97-AF65-F5344CB8AC3E}">
        <p14:creationId xmlns:p14="http://schemas.microsoft.com/office/powerpoint/2010/main" val="2870560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5B169FE-A2EB-9FA5-C0C4-A5E6DC9AC712}"/>
              </a:ext>
            </a:extLst>
          </p:cNvPr>
          <p:cNvSpPr>
            <a:spLocks noGrp="1"/>
          </p:cNvSpPr>
          <p:nvPr>
            <p:ph type="title"/>
          </p:nvPr>
        </p:nvSpPr>
        <p:spPr>
          <a:xfrm>
            <a:off x="706583" y="445866"/>
            <a:ext cx="10627956" cy="887360"/>
          </a:xfrm>
        </p:spPr>
        <p:txBody>
          <a:bodyPr anchor="t">
            <a:normAutofit/>
          </a:bodyPr>
          <a:lstStyle/>
          <a:p>
            <a:r>
              <a:rPr lang="en-US" sz="4000" dirty="0"/>
              <a:t>Matters to be considered #1</a:t>
            </a:r>
          </a:p>
        </p:txBody>
      </p:sp>
      <p:graphicFrame>
        <p:nvGraphicFramePr>
          <p:cNvPr id="5" name="Text Placeholder 2">
            <a:extLst>
              <a:ext uri="{FF2B5EF4-FFF2-40B4-BE49-F238E27FC236}">
                <a16:creationId xmlns:a16="http://schemas.microsoft.com/office/drawing/2014/main" id="{B0D2DEBF-C7A8-C0E8-980B-2352EF0A8FEA}"/>
              </a:ext>
            </a:extLst>
          </p:cNvPr>
          <p:cNvGraphicFramePr/>
          <p:nvPr>
            <p:extLst>
              <p:ext uri="{D42A27DB-BD31-4B8C-83A1-F6EECF244321}">
                <p14:modId xmlns:p14="http://schemas.microsoft.com/office/powerpoint/2010/main" val="91055553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77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21D1401-122D-208E-7FA2-331767824BBD}"/>
              </a:ext>
            </a:extLst>
          </p:cNvPr>
          <p:cNvSpPr>
            <a:spLocks noGrp="1"/>
          </p:cNvSpPr>
          <p:nvPr>
            <p:ph type="title"/>
          </p:nvPr>
        </p:nvSpPr>
        <p:spPr>
          <a:xfrm>
            <a:off x="858983" y="445866"/>
            <a:ext cx="10293926" cy="887360"/>
          </a:xfrm>
        </p:spPr>
        <p:txBody>
          <a:bodyPr anchor="t">
            <a:normAutofit/>
          </a:bodyPr>
          <a:lstStyle/>
          <a:p>
            <a:r>
              <a:rPr lang="en-US" sz="3600" dirty="0"/>
              <a:t>Matters to be considered #2</a:t>
            </a:r>
            <a:endParaRPr lang="en-US" sz="3400" dirty="0"/>
          </a:p>
        </p:txBody>
      </p:sp>
      <p:graphicFrame>
        <p:nvGraphicFramePr>
          <p:cNvPr id="5" name="Text Placeholder 2">
            <a:extLst>
              <a:ext uri="{FF2B5EF4-FFF2-40B4-BE49-F238E27FC236}">
                <a16:creationId xmlns:a16="http://schemas.microsoft.com/office/drawing/2014/main" id="{9590D862-C9AE-92E0-2B7F-A9799E6C4A02}"/>
              </a:ext>
            </a:extLst>
          </p:cNvPr>
          <p:cNvGraphicFramePr/>
          <p:nvPr>
            <p:extLst>
              <p:ext uri="{D42A27DB-BD31-4B8C-83A1-F6EECF244321}">
                <p14:modId xmlns:p14="http://schemas.microsoft.com/office/powerpoint/2010/main" val="2309235188"/>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493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DB48-DF13-DE46-7876-8135BDED1B09}"/>
              </a:ext>
            </a:extLst>
          </p:cNvPr>
          <p:cNvSpPr>
            <a:spLocks noGrp="1"/>
          </p:cNvSpPr>
          <p:nvPr>
            <p:ph type="title"/>
          </p:nvPr>
        </p:nvSpPr>
        <p:spPr>
          <a:xfrm>
            <a:off x="858983" y="445866"/>
            <a:ext cx="10293926" cy="887360"/>
          </a:xfrm>
        </p:spPr>
        <p:txBody>
          <a:bodyPr anchor="t">
            <a:normAutofit/>
          </a:bodyPr>
          <a:lstStyle/>
          <a:p>
            <a:r>
              <a:rPr lang="en-US" sz="3600" dirty="0"/>
              <a:t>Matters to be considered #3</a:t>
            </a:r>
            <a:endParaRPr lang="en-AU" sz="3400"/>
          </a:p>
        </p:txBody>
      </p:sp>
      <p:graphicFrame>
        <p:nvGraphicFramePr>
          <p:cNvPr id="5" name="Text Placeholder 2">
            <a:extLst>
              <a:ext uri="{FF2B5EF4-FFF2-40B4-BE49-F238E27FC236}">
                <a16:creationId xmlns:a16="http://schemas.microsoft.com/office/drawing/2014/main" id="{7A5DC784-1276-D153-09A0-5221FFDF9968}"/>
              </a:ext>
            </a:extLst>
          </p:cNvPr>
          <p:cNvGraphicFramePr/>
          <p:nvPr>
            <p:extLst>
              <p:ext uri="{D42A27DB-BD31-4B8C-83A1-F6EECF244321}">
                <p14:modId xmlns:p14="http://schemas.microsoft.com/office/powerpoint/2010/main" val="583188770"/>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26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00-72D2-7866-0AAE-DD806A2EF716}"/>
              </a:ext>
            </a:extLst>
          </p:cNvPr>
          <p:cNvSpPr>
            <a:spLocks noGrp="1"/>
          </p:cNvSpPr>
          <p:nvPr>
            <p:ph type="title"/>
          </p:nvPr>
        </p:nvSpPr>
        <p:spPr/>
        <p:txBody>
          <a:bodyPr>
            <a:normAutofit/>
          </a:bodyPr>
          <a:lstStyle/>
          <a:p>
            <a:r>
              <a:rPr lang="en-US" sz="4000" dirty="0"/>
              <a:t>Enforcement</a:t>
            </a:r>
            <a:endParaRPr lang="en-AU" sz="4000" dirty="0"/>
          </a:p>
        </p:txBody>
      </p:sp>
      <p:sp>
        <p:nvSpPr>
          <p:cNvPr id="3" name="Text Placeholder 2">
            <a:extLst>
              <a:ext uri="{FF2B5EF4-FFF2-40B4-BE49-F238E27FC236}">
                <a16:creationId xmlns:a16="http://schemas.microsoft.com/office/drawing/2014/main" id="{D36C1A94-55AE-859B-DB47-B2D1889B5F1B}"/>
              </a:ext>
            </a:extLst>
          </p:cNvPr>
          <p:cNvSpPr>
            <a:spLocks noGrp="1"/>
          </p:cNvSpPr>
          <p:nvPr>
            <p:ph type="body" sz="quarter" idx="13"/>
          </p:nvPr>
        </p:nvSpPr>
        <p:spPr/>
        <p:txBody>
          <a:bodyPr>
            <a:normAutofit/>
          </a:bodyPr>
          <a:lstStyle/>
          <a:p>
            <a:pPr marL="0" indent="0">
              <a:buNone/>
            </a:pPr>
            <a:r>
              <a:rPr lang="en-US" sz="2000" dirty="0"/>
              <a:t>A spousal maintenance order can be registered </a:t>
            </a:r>
            <a:br>
              <a:rPr lang="en-US" sz="2000" dirty="0"/>
            </a:br>
            <a:r>
              <a:rPr lang="en-US" sz="2000" dirty="0"/>
              <a:t>with Services Australia for collection</a:t>
            </a:r>
            <a:r>
              <a:rPr lang="en-AU" sz="2000" dirty="0"/>
              <a:t>.</a:t>
            </a:r>
            <a:endParaRPr lang="en-US" sz="2000" dirty="0"/>
          </a:p>
          <a:p>
            <a:endParaRPr lang="en-US" dirty="0"/>
          </a:p>
          <a:p>
            <a:endParaRPr lang="en-AU" dirty="0"/>
          </a:p>
        </p:txBody>
      </p:sp>
    </p:spTree>
    <p:extLst>
      <p:ext uri="{BB962C8B-B14F-4D97-AF65-F5344CB8AC3E}">
        <p14:creationId xmlns:p14="http://schemas.microsoft.com/office/powerpoint/2010/main" val="271488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financial abuse</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00-72D2-7866-0AAE-DD806A2EF716}"/>
              </a:ext>
            </a:extLst>
          </p:cNvPr>
          <p:cNvSpPr>
            <a:spLocks noGrp="1"/>
          </p:cNvSpPr>
          <p:nvPr>
            <p:ph type="title"/>
          </p:nvPr>
        </p:nvSpPr>
        <p:spPr/>
        <p:txBody>
          <a:bodyPr>
            <a:normAutofit/>
          </a:bodyPr>
          <a:lstStyle/>
          <a:p>
            <a:r>
              <a:rPr lang="en-US" sz="4000" dirty="0"/>
              <a:t>Childbearing expenses</a:t>
            </a:r>
            <a:endParaRPr lang="en-AU" sz="4000" dirty="0"/>
          </a:p>
        </p:txBody>
      </p:sp>
      <p:sp>
        <p:nvSpPr>
          <p:cNvPr id="3" name="Text Placeholder 2">
            <a:extLst>
              <a:ext uri="{FF2B5EF4-FFF2-40B4-BE49-F238E27FC236}">
                <a16:creationId xmlns:a16="http://schemas.microsoft.com/office/drawing/2014/main" id="{D36C1A94-55AE-859B-DB47-B2D1889B5F1B}"/>
              </a:ext>
            </a:extLst>
          </p:cNvPr>
          <p:cNvSpPr>
            <a:spLocks noGrp="1"/>
          </p:cNvSpPr>
          <p:nvPr>
            <p:ph type="body" sz="quarter" idx="13"/>
          </p:nvPr>
        </p:nvSpPr>
        <p:spPr/>
        <p:txBody>
          <a:bodyPr>
            <a:normAutofit/>
          </a:bodyPr>
          <a:lstStyle/>
          <a:p>
            <a:pPr marL="0" indent="0">
              <a:buNone/>
            </a:pPr>
            <a:endParaRPr lang="en-US" sz="2000" dirty="0"/>
          </a:p>
          <a:p>
            <a:pPr marL="0" indent="0">
              <a:buNone/>
            </a:pPr>
            <a:r>
              <a:rPr lang="en-US" sz="2000" dirty="0"/>
              <a:t>A person can seek maintenance during pregnancy for the period two months before birth and three months after birth if the parties were not married. They can seek a periodic amount, lump sum amount, payment of expenses and set up costs for the baby.</a:t>
            </a:r>
          </a:p>
          <a:p>
            <a:endParaRPr lang="en-US" sz="2000" dirty="0"/>
          </a:p>
          <a:p>
            <a:endParaRPr lang="en-US" dirty="0"/>
          </a:p>
          <a:p>
            <a:endParaRPr lang="en-AU" dirty="0"/>
          </a:p>
        </p:txBody>
      </p:sp>
    </p:spTree>
    <p:extLst>
      <p:ext uri="{BB962C8B-B14F-4D97-AF65-F5344CB8AC3E}">
        <p14:creationId xmlns:p14="http://schemas.microsoft.com/office/powerpoint/2010/main" val="1978982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sz="5400">
                <a:cs typeface="Arial"/>
              </a:rPr>
              <a:t>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1059098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2" y="2093338"/>
            <a:ext cx="6313431" cy="3891826"/>
          </a:xfrm>
        </p:spPr>
        <p:txBody>
          <a:bodyPr anchor="ctr">
            <a:noAutofit/>
          </a:bodyPr>
          <a:lstStyle/>
          <a:p>
            <a:pPr marL="571500" indent="-571500">
              <a:buFont typeface="Arial" panose="020B0604020202020204" pitchFamily="34" charset="0"/>
              <a:buChar char="•"/>
            </a:pPr>
            <a:r>
              <a:rPr lang="en-US" sz="2000" b="0">
                <a:latin typeface="Helvetica"/>
                <a:cs typeface="Helvetica"/>
              </a:rPr>
              <a:t>Credit, Debt &amp; Consumer Law</a:t>
            </a:r>
          </a:p>
          <a:p>
            <a:pPr marL="571500" indent="-571500">
              <a:buFont typeface="Arial" panose="020B0604020202020204" pitchFamily="34" charset="0"/>
              <a:buChar char="•"/>
            </a:pPr>
            <a:r>
              <a:rPr lang="en-US" sz="2000" b="0">
                <a:latin typeface="Helvetica"/>
                <a:cs typeface="Helvetica"/>
              </a:rPr>
              <a:t>Inner Sydney Tenants’ Advice &amp; Advocacy Service</a:t>
            </a:r>
          </a:p>
          <a:p>
            <a:pPr marL="571500" indent="-571500">
              <a:buFont typeface="Arial" panose="020B0604020202020204" pitchFamily="34" charset="0"/>
              <a:buChar char="•"/>
            </a:pPr>
            <a:r>
              <a:rPr lang="en-US" sz="2000" b="0">
                <a:latin typeface="Helvetica"/>
                <a:cs typeface="Helvetica"/>
              </a:rPr>
              <a:t>Employment Law</a:t>
            </a:r>
          </a:p>
          <a:p>
            <a:pPr marL="571500" indent="-571500">
              <a:buFont typeface="Arial" panose="020B0604020202020204" pitchFamily="34" charset="0"/>
              <a:buChar char="•"/>
            </a:pPr>
            <a:r>
              <a:rPr lang="en-US" sz="2000" b="0">
                <a:latin typeface="Helvetica"/>
                <a:cs typeface="Helvetica"/>
              </a:rPr>
              <a:t>Police &amp; Government Complaints</a:t>
            </a:r>
          </a:p>
          <a:p>
            <a:pPr marL="571500" indent="-571500">
              <a:buFont typeface="Arial" panose="020B0604020202020204" pitchFamily="34" charset="0"/>
              <a:buChar char="•"/>
            </a:pPr>
            <a:r>
              <a:rPr lang="en-US" sz="2000" b="0">
                <a:latin typeface="Helvetica"/>
                <a:cs typeface="Helvetica"/>
              </a:rPr>
              <a:t>International Student Legal Service NSW</a:t>
            </a:r>
          </a:p>
          <a:p>
            <a:pPr marL="571500" indent="-571500">
              <a:buFont typeface="Arial" panose="020B0604020202020204" pitchFamily="34" charset="0"/>
              <a:buChar char="•"/>
            </a:pPr>
            <a:r>
              <a:rPr lang="en-US" sz="2000" b="0">
                <a:latin typeface="Helvetica"/>
                <a:cs typeface="Helvetica"/>
              </a:rPr>
              <a:t>Health Justice Partnership</a:t>
            </a:r>
          </a:p>
          <a:p>
            <a:pPr marL="571500" indent="-571500">
              <a:buFont typeface="Arial" panose="020B0604020202020204" pitchFamily="34" charset="0"/>
              <a:buChar char="•"/>
            </a:pPr>
            <a:r>
              <a:rPr lang="en-US" sz="2000" b="0">
                <a:latin typeface="Helvetica"/>
                <a:cs typeface="Helvetica"/>
              </a:rPr>
              <a:t>Financial Abuse Service NSW</a:t>
            </a:r>
            <a:endParaRPr lang="en-US" sz="20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141894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a:t>Structure</a:t>
            </a:r>
            <a:endParaRPr lang="en-US" sz="4000" b="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a:bodyPr>
          <a:lstStyle/>
          <a:p>
            <a:pPr marL="514350" indent="-514350">
              <a:buAutoNum type="arabicPeriod"/>
            </a:pPr>
            <a:r>
              <a:rPr lang="en-US" sz="2400" dirty="0"/>
              <a:t>State-wide legal assistance</a:t>
            </a:r>
          </a:p>
          <a:p>
            <a:pPr marL="514350" indent="-514350">
              <a:buAutoNum type="arabicPeriod"/>
            </a:pPr>
            <a:r>
              <a:rPr lang="en-US" sz="2400" dirty="0"/>
              <a:t>Training &amp; resources for community workers</a:t>
            </a:r>
          </a:p>
          <a:p>
            <a:pPr marL="514350" indent="-514350">
              <a:buAutoNum type="arabicPeriod"/>
            </a:pPr>
            <a:r>
              <a:rPr lang="en-US" sz="2400" dirty="0"/>
              <a:t>Systemic change through policy &amp; law reform</a:t>
            </a:r>
          </a:p>
        </p:txBody>
      </p:sp>
    </p:spTree>
    <p:extLst>
      <p:ext uri="{BB962C8B-B14F-4D97-AF65-F5344CB8AC3E}">
        <p14:creationId xmlns:p14="http://schemas.microsoft.com/office/powerpoint/2010/main" val="2173604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a:xfrm>
            <a:off x="1041400" y="1748940"/>
            <a:ext cx="10797248" cy="4397860"/>
          </a:xfrm>
        </p:spPr>
        <p:txBody>
          <a:bodyPr>
            <a:noAutofit/>
          </a:bodyPr>
          <a:lstStyle/>
          <a:p>
            <a:pPr marL="457200" indent="-457200">
              <a:buFont typeface="Arial" panose="020B0604020202020204" pitchFamily="34" charset="0"/>
              <a:buChar char="•"/>
            </a:pPr>
            <a:r>
              <a:rPr lang="en-US" sz="2000" dirty="0"/>
              <a:t>Free, confidential legal advice (via telephone, Zoom, face-to-face)</a:t>
            </a:r>
          </a:p>
          <a:p>
            <a:pPr marL="457200" indent="-457200">
              <a:buFont typeface="Arial" panose="020B0604020202020204" pitchFamily="34" charset="0"/>
              <a:buChar char="•"/>
            </a:pPr>
            <a:r>
              <a:rPr lang="en-US" sz="2000" dirty="0"/>
              <a:t>Co-advice appointments with experts in family law &amp; credit / debt / consumer law</a:t>
            </a:r>
          </a:p>
          <a:p>
            <a:pPr marL="457200" indent="-457200">
              <a:buFont typeface="Arial" panose="020B0604020202020204" pitchFamily="34" charset="0"/>
              <a:buChar char="•"/>
            </a:pPr>
            <a:r>
              <a:rPr lang="en-US" sz="2000" dirty="0"/>
              <a:t>Representation in eligible cases</a:t>
            </a:r>
          </a:p>
          <a:p>
            <a:pPr marL="457200" indent="-457200">
              <a:buFont typeface="Arial" panose="020B0604020202020204" pitchFamily="34" charset="0"/>
              <a:buChar char="•"/>
            </a:pPr>
            <a:r>
              <a:rPr lang="en-US" sz="2000" dirty="0"/>
              <a:t>Available to all people in NSW who have experienced financial abuse in an intimate partner relationship</a:t>
            </a:r>
          </a:p>
          <a:p>
            <a:pPr marL="457200" indent="-457200">
              <a:buFont typeface="Arial" panose="020B0604020202020204" pitchFamily="34" charset="0"/>
              <a:buChar char="•"/>
            </a:pPr>
            <a:r>
              <a:rPr lang="en-US" sz="2000" dirty="0"/>
              <a:t>Lawyers are trauma informed, understand safety risks and the complexities of abusive relationships</a:t>
            </a:r>
          </a:p>
          <a:p>
            <a:pPr marL="457200" indent="-457200">
              <a:buFont typeface="Arial" panose="020B0604020202020204" pitchFamily="34" charset="0"/>
              <a:buChar char="•"/>
            </a:pPr>
            <a:r>
              <a:rPr lang="en-US" sz="2000" dirty="0"/>
              <a:t>Non-legal needs and social support referrals</a:t>
            </a:r>
          </a:p>
        </p:txBody>
      </p:sp>
    </p:spTree>
    <p:extLst>
      <p:ext uri="{BB962C8B-B14F-4D97-AF65-F5344CB8AC3E}">
        <p14:creationId xmlns:p14="http://schemas.microsoft.com/office/powerpoint/2010/main" val="155005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000" dirty="0"/>
              <a:t>Property Settlement</a:t>
            </a:r>
          </a:p>
          <a:p>
            <a:pPr marL="571500" indent="-571500">
              <a:buFont typeface="Arial" panose="020B0604020202020204" pitchFamily="34" charset="0"/>
              <a:buChar char="•"/>
            </a:pPr>
            <a:r>
              <a:rPr lang="en-US" sz="2000" dirty="0"/>
              <a:t>Spousal Maintenance</a:t>
            </a:r>
          </a:p>
          <a:p>
            <a:pPr marL="571500" indent="-571500">
              <a:buFont typeface="Arial" panose="020B0604020202020204" pitchFamily="34" charset="0"/>
              <a:buChar char="•"/>
            </a:pPr>
            <a:r>
              <a:rPr lang="en-US" sz="2000" dirty="0"/>
              <a:t>Child Support</a:t>
            </a:r>
          </a:p>
          <a:p>
            <a:pPr marL="571500" indent="-571500">
              <a:buFont typeface="Arial" panose="020B0604020202020204" pitchFamily="34" charset="0"/>
              <a:buChar char="•"/>
            </a:pPr>
            <a:r>
              <a:rPr lang="en-US" sz="2000" dirty="0"/>
              <a:t>10 steps to follow when separating</a:t>
            </a:r>
          </a:p>
          <a:p>
            <a:pPr marL="571500" indent="-571500">
              <a:buFont typeface="Arial" panose="020B0604020202020204" pitchFamily="34" charset="0"/>
              <a:buChar char="•"/>
            </a:pPr>
            <a:r>
              <a:rPr lang="en-US" sz="2000" dirty="0"/>
              <a:t>The court process</a:t>
            </a:r>
          </a:p>
          <a:p>
            <a:pPr marL="571500" indent="-571500">
              <a:buFont typeface="Arial" panose="020B0604020202020204" pitchFamily="34" charset="0"/>
              <a:buChar char="•"/>
            </a:pPr>
            <a:r>
              <a:rPr lang="en-US" sz="2000" dirty="0"/>
              <a:t>Children &amp; parenting</a:t>
            </a:r>
          </a:p>
          <a:p>
            <a:pPr marL="571500" indent="-571500">
              <a:buFont typeface="Arial" panose="020B0604020202020204" pitchFamily="34" charset="0"/>
              <a:buChar char="•"/>
            </a:pPr>
            <a:r>
              <a:rPr lang="en-US" sz="2000" dirty="0"/>
              <a:t>What is family violence?</a:t>
            </a:r>
            <a:endParaRPr lang="en-AU" sz="20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54609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Autofit/>
          </a:bodyPr>
          <a:lstStyle/>
          <a:p>
            <a:r>
              <a:rPr lang="en-US" sz="4000" dirty="0"/>
              <a:t>How to contact the </a:t>
            </a:r>
            <a:br>
              <a:rPr lang="en-US" sz="4000" dirty="0"/>
            </a:br>
            <a:r>
              <a:rPr lang="en-US" sz="4000" dirty="0"/>
              <a:t>Financial Abuse Service NSW</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000" dirty="0"/>
              <a:t>Website, including online form: </a:t>
            </a:r>
            <a:r>
              <a:rPr lang="en-US" sz="2000" dirty="0">
                <a:hlinkClick r:id="rId2"/>
              </a:rPr>
              <a:t>https://rlc.org.au/fas</a:t>
            </a:r>
            <a:endParaRPr lang="en-US" sz="2000" dirty="0"/>
          </a:p>
          <a:p>
            <a:pPr marL="514350" indent="-514350">
              <a:buAutoNum type="arabicPeriod"/>
            </a:pPr>
            <a:r>
              <a:rPr lang="en-US" sz="2000" dirty="0"/>
              <a:t>Call: 0481 730 344</a:t>
            </a:r>
          </a:p>
          <a:p>
            <a:pPr marL="514350" indent="-514350">
              <a:buAutoNum type="arabicPeriod"/>
            </a:pPr>
            <a:r>
              <a:rPr lang="en-US" sz="2000" dirty="0"/>
              <a:t>Email: </a:t>
            </a:r>
            <a:r>
              <a:rPr lang="en-US" sz="2000" dirty="0">
                <a:hlinkClick r:id="rId3"/>
              </a:rPr>
              <a:t>falsintake@rlc.org.au</a:t>
            </a:r>
            <a:r>
              <a:rPr lang="en-US" sz="2000" dirty="0"/>
              <a:t> </a:t>
            </a:r>
          </a:p>
        </p:txBody>
      </p:sp>
    </p:spTree>
    <p:extLst>
      <p:ext uri="{BB962C8B-B14F-4D97-AF65-F5344CB8AC3E}">
        <p14:creationId xmlns:p14="http://schemas.microsoft.com/office/powerpoint/2010/main" val="1600268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000" dirty="0">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857756" y="1748940"/>
            <a:ext cx="10608658" cy="4397860"/>
          </a:xfrm>
        </p:spPr>
        <p:txBody>
          <a:bodyPr>
            <a:noAutofit/>
          </a:bodyPr>
          <a:lstStyle/>
          <a:p>
            <a:pPr marL="457200" indent="-457200">
              <a:buFont typeface="Arial" panose="020B0604020202020204" pitchFamily="34" charset="0"/>
              <a:buChar char="•"/>
            </a:pPr>
            <a:r>
              <a:rPr lang="en-US" sz="2000" b="1" dirty="0">
                <a:latin typeface="Helvetica"/>
                <a:cs typeface="Helvetica"/>
              </a:rPr>
              <a:t>Elder abuse</a:t>
            </a:r>
            <a:r>
              <a:rPr lang="en-US" sz="2000" dirty="0">
                <a:latin typeface="Helvetica"/>
                <a:cs typeface="Helvetica"/>
              </a:rPr>
              <a:t> or financial abuse outside of intimate partner relationships – refer to the National Debt Helpline </a:t>
            </a:r>
            <a:r>
              <a:rPr lang="en-AU" sz="2000" dirty="0">
                <a:latin typeface="Helvetica"/>
                <a:cs typeface="Helvetica"/>
                <a:hlinkClick r:id="rId2"/>
              </a:rPr>
              <a:t>https://ndh.org.au</a:t>
            </a:r>
            <a:r>
              <a:rPr lang="en-AU" sz="2000" dirty="0">
                <a:latin typeface="Helvetica"/>
                <a:cs typeface="Helvetica"/>
              </a:rPr>
              <a:t> </a:t>
            </a:r>
            <a:r>
              <a:rPr lang="en-AU" sz="2000" b="1" dirty="0">
                <a:latin typeface="Helvetica"/>
                <a:cs typeface="Helvetica"/>
              </a:rPr>
              <a:t>1800 007 007 </a:t>
            </a:r>
            <a:r>
              <a:rPr lang="en-AU" sz="2000" dirty="0">
                <a:latin typeface="Helvetica"/>
                <a:cs typeface="Helvetica"/>
              </a:rPr>
              <a:t>or</a:t>
            </a:r>
            <a:r>
              <a:rPr lang="en-AU" sz="2000" b="1" dirty="0">
                <a:latin typeface="Helvetica"/>
                <a:cs typeface="Helvetica"/>
              </a:rPr>
              <a:t> </a:t>
            </a:r>
            <a:r>
              <a:rPr lang="en-AU" sz="2000" dirty="0">
                <a:latin typeface="Helvetica"/>
                <a:cs typeface="Helvetica"/>
              </a:rPr>
              <a:t>the Seniors Rights Service https://seniorsrightsservice.org.au.</a:t>
            </a:r>
          </a:p>
          <a:p>
            <a:pPr marL="457200" indent="-457200">
              <a:buFont typeface="Arial" panose="020B0604020202020204" pitchFamily="34" charset="0"/>
              <a:buChar char="•"/>
            </a:pPr>
            <a:r>
              <a:rPr lang="en-AU" sz="2000" dirty="0">
                <a:latin typeface="Helvetica"/>
                <a:cs typeface="Helvetica"/>
              </a:rPr>
              <a:t>Credit, debt and consumer law problems that are </a:t>
            </a:r>
            <a:r>
              <a:rPr lang="en-AU" sz="2000" b="1" dirty="0">
                <a:latin typeface="Helvetica"/>
                <a:cs typeface="Helvetica"/>
              </a:rPr>
              <a:t>not connected </a:t>
            </a:r>
            <a:r>
              <a:rPr lang="en-AU" sz="2000" dirty="0">
                <a:latin typeface="Helvetica"/>
                <a:cs typeface="Helvetica"/>
              </a:rPr>
              <a:t>to the client’s experience of financial abuse – local community legal centre or Legal Aid.</a:t>
            </a:r>
          </a:p>
          <a:p>
            <a:pPr marL="457200" indent="-457200">
              <a:buFont typeface="Arial" panose="020B0604020202020204" pitchFamily="34" charset="0"/>
              <a:buChar char="•"/>
            </a:pPr>
            <a:r>
              <a:rPr lang="en-AU" sz="2000" b="1" dirty="0">
                <a:latin typeface="Helvetica"/>
                <a:cs typeface="Helvetica"/>
              </a:rPr>
              <a:t>Family law issues </a:t>
            </a:r>
            <a:r>
              <a:rPr lang="en-AU" sz="2000" dirty="0">
                <a:latin typeface="Helvetica"/>
                <a:cs typeface="Helvetica"/>
              </a:rPr>
              <a:t>where there are </a:t>
            </a:r>
            <a:r>
              <a:rPr lang="en-AU" sz="2000" b="1" dirty="0">
                <a:latin typeface="Helvetica"/>
                <a:cs typeface="Helvetica"/>
              </a:rPr>
              <a:t>no interconnected </a:t>
            </a:r>
            <a:r>
              <a:rPr lang="en-AU" sz="2000" dirty="0">
                <a:latin typeface="Helvetica"/>
                <a:cs typeface="Helvetica"/>
              </a:rPr>
              <a:t>credit and debt issues – refer to local community legal centre or Legal Aid.</a:t>
            </a:r>
          </a:p>
        </p:txBody>
      </p:sp>
    </p:spTree>
    <p:extLst>
      <p:ext uri="{BB962C8B-B14F-4D97-AF65-F5344CB8AC3E}">
        <p14:creationId xmlns:p14="http://schemas.microsoft.com/office/powerpoint/2010/main" val="3036141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RLC’s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a:bodyPr>
          <a:lstStyle/>
          <a:p>
            <a:pPr marL="0" indent="0" algn="ctr">
              <a:buNone/>
            </a:pPr>
            <a:r>
              <a:rPr lang="en-US" sz="2400" dirty="0"/>
              <a:t>Sign up for our </a:t>
            </a:r>
            <a:r>
              <a:rPr lang="en-US" sz="2400" dirty="0" err="1"/>
              <a:t>eBulletin</a:t>
            </a:r>
            <a:endParaRPr lang="en-US" sz="2400" dirty="0"/>
          </a:p>
          <a:p>
            <a:pPr marL="0" indent="0" algn="ctr">
              <a:buNone/>
            </a:pPr>
            <a:r>
              <a:rPr lang="en-US" sz="2400" b="1" dirty="0" err="1">
                <a:solidFill>
                  <a:srgbClr val="229CD0"/>
                </a:solidFill>
              </a:rPr>
              <a:t>www.rlc.org.au</a:t>
            </a:r>
            <a:r>
              <a:rPr lang="en-US" sz="2400" b="1" dirty="0">
                <a:solidFill>
                  <a:srgbClr val="229CD0"/>
                </a:solidFill>
              </a:rPr>
              <a:t> </a:t>
            </a:r>
          </a:p>
          <a:p>
            <a:pPr marL="0" indent="0" algn="ctr">
              <a:buNone/>
            </a:pPr>
            <a:endParaRPr lang="en-US" sz="2400" dirty="0"/>
          </a:p>
          <a:p>
            <a:pPr marL="0" indent="0" algn="ctr">
              <a:buNone/>
            </a:pPr>
            <a:r>
              <a:rPr lang="en-US" sz="2400" dirty="0"/>
              <a:t>Follow us</a:t>
            </a:r>
          </a:p>
          <a:p>
            <a:pPr marL="0" indent="0" algn="ctr">
              <a:buNone/>
            </a:pPr>
            <a:r>
              <a:rPr lang="en-US" sz="2400" b="1" dirty="0">
                <a:solidFill>
                  <a:srgbClr val="229CD0"/>
                </a:solidFill>
              </a:rPr>
              <a:t>Facebook (@</a:t>
            </a:r>
            <a:r>
              <a:rPr lang="en-US" sz="2400" b="1" dirty="0" err="1">
                <a:solidFill>
                  <a:srgbClr val="229CD0"/>
                </a:solidFill>
              </a:rPr>
              <a:t>redfernlegal</a:t>
            </a:r>
            <a:r>
              <a:rPr lang="en-US" sz="2400" b="1" dirty="0">
                <a:solidFill>
                  <a:srgbClr val="229CD0"/>
                </a:solidFill>
              </a:rPr>
              <a:t>)</a:t>
            </a:r>
          </a:p>
          <a:p>
            <a:pPr marL="0" indent="0" algn="ctr">
              <a:buNone/>
            </a:pPr>
            <a:r>
              <a:rPr lang="en-US" sz="2400" b="1" dirty="0">
                <a:solidFill>
                  <a:srgbClr val="229CD0"/>
                </a:solidFill>
              </a:rPr>
              <a:t>Twitter (@RLC_CEO)</a:t>
            </a:r>
          </a:p>
          <a:p>
            <a:pPr marL="0" indent="0" algn="ctr">
              <a:buNone/>
            </a:pPr>
            <a:r>
              <a:rPr lang="en-US" sz="2400" b="1" dirty="0">
                <a:solidFill>
                  <a:srgbClr val="229CD0"/>
                </a:solidFill>
              </a:rPr>
              <a:t>Instagram (@</a:t>
            </a:r>
            <a:r>
              <a:rPr lang="en-US" sz="2400" b="1" dirty="0" err="1">
                <a:solidFill>
                  <a:srgbClr val="229CD0"/>
                </a:solidFill>
              </a:rPr>
              <a:t>teamRLC</a:t>
            </a:r>
            <a:r>
              <a:rPr lang="en-US" sz="2400" b="1" dirty="0">
                <a:solidFill>
                  <a:srgbClr val="229CD0"/>
                </a:solidFill>
              </a:rPr>
              <a:t>)</a:t>
            </a:r>
          </a:p>
        </p:txBody>
      </p:sp>
    </p:spTree>
    <p:extLst>
      <p:ext uri="{BB962C8B-B14F-4D97-AF65-F5344CB8AC3E}">
        <p14:creationId xmlns:p14="http://schemas.microsoft.com/office/powerpoint/2010/main" val="398526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a:t>What is financial abuse?</a:t>
            </a:r>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000"/>
              <a:t>Financial or economic abuse is a form of domestic violence where an abuser uses money to gain power and to control their partner.</a:t>
            </a:r>
            <a:br>
              <a:rPr lang="en-US" sz="2000"/>
            </a:br>
            <a:endParaRPr lang="en-US" sz="2000"/>
          </a:p>
          <a:p>
            <a:pPr marL="457200" indent="-457200">
              <a:lnSpc>
                <a:spcPct val="140000"/>
              </a:lnSpc>
              <a:buFont typeface="Arial" panose="020B0604020202020204" pitchFamily="34" charset="0"/>
              <a:buChar char="•"/>
            </a:pPr>
            <a:r>
              <a:rPr lang="en-AU" sz="2000"/>
              <a:t>Domestic violence is “a pattern of abusive behaviour in an intimate relationship or other type of family relationship where one person assumes a position of power over another and causes fear… It is often referred to as a pattern of coercion and control.” (1800RESPECT)</a:t>
            </a:r>
            <a:br>
              <a:rPr lang="en-AU" sz="2000"/>
            </a:br>
            <a:endParaRPr lang="en-US" sz="2000"/>
          </a:p>
          <a:p>
            <a:pPr marL="457200" indent="-457200">
              <a:lnSpc>
                <a:spcPct val="140000"/>
              </a:lnSpc>
              <a:buFont typeface="Arial" panose="020B0604020202020204" pitchFamily="34" charset="0"/>
              <a:buChar char="•"/>
            </a:pPr>
            <a:r>
              <a:rPr lang="en-US" sz="2000"/>
              <a:t>There is no single agreed </a:t>
            </a:r>
            <a:r>
              <a:rPr lang="en-US" sz="2000" i="1"/>
              <a:t>legal </a:t>
            </a:r>
            <a:r>
              <a:rPr lang="en-US" sz="2000"/>
              <a:t>definition of domestic violence in Australia.</a:t>
            </a:r>
          </a:p>
        </p:txBody>
      </p:sp>
    </p:spTree>
    <p:extLst>
      <p:ext uri="{BB962C8B-B14F-4D97-AF65-F5344CB8AC3E}">
        <p14:creationId xmlns:p14="http://schemas.microsoft.com/office/powerpoint/2010/main" val="127168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1570718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lnSpcReduction="10000"/>
          </a:bodyPr>
          <a:lstStyle/>
          <a:p>
            <a:r>
              <a:rPr lang="en-AU" sz="2000" dirty="0"/>
              <a:t>Control over day-to-day household finances &amp; material wellbeing</a:t>
            </a:r>
          </a:p>
          <a:p>
            <a:r>
              <a:rPr lang="en-AU" sz="2000" dirty="0"/>
              <a:t>Denying accumulation of personal assets or eroding those assets</a:t>
            </a:r>
          </a:p>
          <a:p>
            <a:r>
              <a:rPr lang="en-AU" sz="2000" dirty="0"/>
              <a:t>Manipulating credit and debt to the abused partner’s disadvantage</a:t>
            </a:r>
          </a:p>
          <a:p>
            <a:r>
              <a:rPr lang="en-AU" sz="2000" dirty="0"/>
              <a:t>Blocking access to social and economic participation</a:t>
            </a:r>
          </a:p>
          <a:p>
            <a:r>
              <a:rPr lang="en-AU" sz="2000" dirty="0"/>
              <a:t>Financially monitoring, over-controlling and scrutinising their partner</a:t>
            </a:r>
          </a:p>
          <a:p>
            <a:r>
              <a:rPr lang="en-AU" sz="2000" dirty="0"/>
              <a:t>Refusing to contribute</a:t>
            </a:r>
          </a:p>
          <a:p>
            <a:r>
              <a:rPr lang="en-AU" sz="2000" dirty="0"/>
              <a:t>Exploiting women sexually in exchange for money</a:t>
            </a:r>
          </a:p>
          <a:p>
            <a:pPr marL="0" indent="0">
              <a:buNone/>
            </a:pPr>
            <a:br>
              <a:rPr lang="en-US" sz="1600" dirty="0"/>
            </a:br>
            <a:r>
              <a:rPr lang="en-US" sz="1600" dirty="0"/>
              <a:t>SOURCE: </a:t>
            </a:r>
            <a:r>
              <a:rPr lang="en-US" sz="1600" b="1" i="1" dirty="0"/>
              <a:t>Restoring Financial Safety: Legal Responses to Economic Abuse</a:t>
            </a:r>
            <a:r>
              <a:rPr lang="en-US" sz="1600" dirty="0"/>
              <a:t> (see Resources)</a:t>
            </a:r>
          </a:p>
        </p:txBody>
      </p:sp>
    </p:spTree>
    <p:extLst>
      <p:ext uri="{BB962C8B-B14F-4D97-AF65-F5344CB8AC3E}">
        <p14:creationId xmlns:p14="http://schemas.microsoft.com/office/powerpoint/2010/main" val="34647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DB36-27F4-A74A-A32C-80182C4A846C}"/>
              </a:ext>
            </a:extLst>
          </p:cNvPr>
          <p:cNvSpPr>
            <a:spLocks noGrp="1"/>
          </p:cNvSpPr>
          <p:nvPr>
            <p:ph type="title"/>
          </p:nvPr>
        </p:nvSpPr>
        <p:spPr>
          <a:xfrm>
            <a:off x="316357" y="631033"/>
            <a:ext cx="11408408" cy="1421051"/>
          </a:xfrm>
        </p:spPr>
        <p:txBody>
          <a:bodyPr>
            <a:normAutofit/>
          </a:bodyPr>
          <a:lstStyle/>
          <a:p>
            <a:r>
              <a:rPr lang="en-US" sz="4000" dirty="0"/>
              <a:t>Financial abuse behaviours </a:t>
            </a:r>
            <a:br>
              <a:rPr lang="en-US" sz="4000" dirty="0"/>
            </a:br>
            <a:r>
              <a:rPr lang="en-US" sz="4000" dirty="0"/>
              <a:t>relating to spousal maintenance</a:t>
            </a:r>
          </a:p>
        </p:txBody>
      </p:sp>
      <p:sp>
        <p:nvSpPr>
          <p:cNvPr id="3" name="Text Placeholder 2">
            <a:extLst>
              <a:ext uri="{FF2B5EF4-FFF2-40B4-BE49-F238E27FC236}">
                <a16:creationId xmlns:a16="http://schemas.microsoft.com/office/drawing/2014/main" id="{996FEA4D-742E-724B-A4D2-293BA6E0A7AE}"/>
              </a:ext>
            </a:extLst>
          </p:cNvPr>
          <p:cNvSpPr>
            <a:spLocks noGrp="1"/>
          </p:cNvSpPr>
          <p:nvPr>
            <p:ph type="body" sz="quarter" idx="13"/>
          </p:nvPr>
        </p:nvSpPr>
        <p:spPr>
          <a:xfrm>
            <a:off x="1041400" y="2052083"/>
            <a:ext cx="10449560" cy="4391247"/>
          </a:xfrm>
        </p:spPr>
        <p:txBody>
          <a:bodyPr>
            <a:noAutofit/>
          </a:bodyPr>
          <a:lstStyle/>
          <a:p>
            <a:r>
              <a:rPr lang="en-AU" sz="2000" dirty="0">
                <a:latin typeface="Helvetica"/>
                <a:cs typeface="Helvetica"/>
              </a:rPr>
              <a:t>Behaviour may include:</a:t>
            </a:r>
          </a:p>
          <a:p>
            <a:pPr marL="457200" indent="-457200">
              <a:buFont typeface="Arial" panose="020B0604020202020204" pitchFamily="34" charset="0"/>
              <a:buChar char="•"/>
            </a:pPr>
            <a:r>
              <a:rPr lang="en-AU" sz="2000" dirty="0">
                <a:latin typeface="Helvetica"/>
                <a:cs typeface="Helvetica"/>
              </a:rPr>
              <a:t>Denying access to money such that the person is unable to meet their financial needs</a:t>
            </a:r>
          </a:p>
          <a:p>
            <a:pPr marL="457200" indent="-457200">
              <a:buFont typeface="Arial" panose="020B0604020202020204" pitchFamily="34" charset="0"/>
              <a:buChar char="•"/>
            </a:pPr>
            <a:r>
              <a:rPr lang="en-AU" sz="2000" dirty="0">
                <a:latin typeface="Helvetica"/>
                <a:cs typeface="Helvetica"/>
              </a:rPr>
              <a:t>Partner denying access to bank accounts, credit cards and/or redraw facilities</a:t>
            </a:r>
          </a:p>
          <a:p>
            <a:pPr marL="457200" indent="-457200">
              <a:buFont typeface="Arial" panose="020B0604020202020204" pitchFamily="34" charset="0"/>
              <a:buChar char="•"/>
            </a:pPr>
            <a:r>
              <a:rPr lang="en-AU" sz="2000" dirty="0">
                <a:latin typeface="Helvetica"/>
                <a:cs typeface="Helvetica"/>
              </a:rPr>
              <a:t>Partner maintaining control over money so that person is financially dependant</a:t>
            </a:r>
          </a:p>
          <a:p>
            <a:pPr marL="457200" indent="-457200">
              <a:buFont typeface="Arial" panose="020B0604020202020204" pitchFamily="34" charset="0"/>
              <a:buChar char="•"/>
            </a:pPr>
            <a:r>
              <a:rPr lang="en-US" sz="2000" dirty="0">
                <a:latin typeface="Helvetica"/>
                <a:cs typeface="Helvetica"/>
              </a:rPr>
              <a:t>Partner failing to lodge taxation returns so lower income is used to assess child support</a:t>
            </a:r>
            <a:endParaRPr lang="en-AU" sz="2000" dirty="0">
              <a:latin typeface="Helvetica"/>
              <a:cs typeface="Helvetica"/>
            </a:endParaRPr>
          </a:p>
          <a:p>
            <a:pPr marL="457200" indent="-457200">
              <a:buFont typeface="Arial" panose="020B0604020202020204" pitchFamily="34" charset="0"/>
              <a:buChar char="•"/>
            </a:pPr>
            <a:r>
              <a:rPr lang="en-US" sz="2000" dirty="0">
                <a:latin typeface="Helvetica"/>
                <a:cs typeface="Helvetica"/>
              </a:rPr>
              <a:t>Partner changing employment or using business to reduce income to avoid spousal maintenance</a:t>
            </a:r>
          </a:p>
        </p:txBody>
      </p:sp>
    </p:spTree>
    <p:extLst>
      <p:ext uri="{BB962C8B-B14F-4D97-AF65-F5344CB8AC3E}">
        <p14:creationId xmlns:p14="http://schemas.microsoft.com/office/powerpoint/2010/main" val="202391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4BA-B42C-9136-F945-C36EF7425081}"/>
              </a:ext>
            </a:extLst>
          </p:cNvPr>
          <p:cNvSpPr>
            <a:spLocks noGrp="1"/>
          </p:cNvSpPr>
          <p:nvPr>
            <p:ph type="title"/>
          </p:nvPr>
        </p:nvSpPr>
        <p:spPr/>
        <p:txBody>
          <a:bodyPr>
            <a:normAutofit/>
          </a:bodyPr>
          <a:lstStyle/>
          <a:p>
            <a:r>
              <a:rPr lang="en-US" sz="4000" dirty="0"/>
              <a:t>Behaviour (continued)</a:t>
            </a:r>
            <a:endParaRPr lang="en-AU" sz="4000" dirty="0"/>
          </a:p>
        </p:txBody>
      </p:sp>
      <p:sp>
        <p:nvSpPr>
          <p:cNvPr id="3" name="Text Placeholder 2">
            <a:extLst>
              <a:ext uri="{FF2B5EF4-FFF2-40B4-BE49-F238E27FC236}">
                <a16:creationId xmlns:a16="http://schemas.microsoft.com/office/drawing/2014/main" id="{66749EBC-1344-51F3-D855-9898B45EB753}"/>
              </a:ext>
            </a:extLst>
          </p:cNvPr>
          <p:cNvSpPr>
            <a:spLocks noGrp="1"/>
          </p:cNvSpPr>
          <p:nvPr>
            <p:ph type="body" sz="quarter" idx="13"/>
          </p:nvPr>
        </p:nvSpPr>
        <p:spPr>
          <a:xfrm>
            <a:off x="1041400" y="1748940"/>
            <a:ext cx="10642600" cy="4397860"/>
          </a:xfrm>
        </p:spPr>
        <p:txBody>
          <a:bodyPr>
            <a:noAutofit/>
          </a:bodyPr>
          <a:lstStyle/>
          <a:p>
            <a:pPr marL="457200" indent="-457200">
              <a:buFont typeface="Arial" panose="020B0604020202020204" pitchFamily="34" charset="0"/>
              <a:buChar char="•"/>
            </a:pPr>
            <a:r>
              <a:rPr lang="en-US" sz="2000" dirty="0">
                <a:latin typeface="Helvetica"/>
                <a:cs typeface="Helvetica"/>
              </a:rPr>
              <a:t>Partner refusing to make mortgage instalments or partner placing pressure on person to contribute to mortgage even though person has left the home</a:t>
            </a:r>
          </a:p>
          <a:p>
            <a:pPr marL="457200" indent="-457200">
              <a:buFont typeface="Arial" panose="020B0604020202020204" pitchFamily="34" charset="0"/>
              <a:buChar char="•"/>
            </a:pPr>
            <a:r>
              <a:rPr lang="en-US" sz="2000" dirty="0"/>
              <a:t>Partner removing person from health insurance</a:t>
            </a:r>
          </a:p>
          <a:p>
            <a:pPr marL="457200" indent="-457200">
              <a:buFont typeface="Arial" panose="020B0604020202020204" pitchFamily="34" charset="0"/>
              <a:buChar char="•"/>
            </a:pPr>
            <a:r>
              <a:rPr lang="en-US" sz="2000" dirty="0">
                <a:latin typeface="Helvetica"/>
                <a:cs typeface="Helvetica"/>
              </a:rPr>
              <a:t>Partner cutting access to Foxtel, Netflix, internet</a:t>
            </a:r>
          </a:p>
          <a:p>
            <a:pPr marL="457200" indent="-457200">
              <a:buFont typeface="Arial" panose="020B0604020202020204" pitchFamily="34" charset="0"/>
              <a:buChar char="•"/>
            </a:pPr>
            <a:r>
              <a:rPr lang="en-US" sz="2000" dirty="0">
                <a:latin typeface="Helvetica"/>
                <a:cs typeface="Helvetica"/>
              </a:rPr>
              <a:t>Partner cutting off any essential services that benefit the person</a:t>
            </a:r>
          </a:p>
          <a:p>
            <a:pPr marL="457200" indent="-457200">
              <a:buFont typeface="Arial" panose="020B0604020202020204" pitchFamily="34" charset="0"/>
              <a:buChar char="•"/>
            </a:pPr>
            <a:r>
              <a:rPr lang="en-US" sz="2000" dirty="0">
                <a:latin typeface="Helvetica"/>
                <a:cs typeface="Helvetica"/>
              </a:rPr>
              <a:t>Forcing a person to enter into a personal loan, credit card, mortgage or provide a guarantee</a:t>
            </a:r>
          </a:p>
          <a:p>
            <a:pPr marL="457200" indent="-457200">
              <a:buFont typeface="Arial" panose="020B0604020202020204" pitchFamily="34" charset="0"/>
              <a:buChar char="•"/>
            </a:pPr>
            <a:r>
              <a:rPr lang="en-US" sz="2000" dirty="0">
                <a:latin typeface="Helvetica"/>
                <a:cs typeface="Helvetica"/>
              </a:rPr>
              <a:t>Forcing a person to take out social security.</a:t>
            </a:r>
          </a:p>
        </p:txBody>
      </p:sp>
    </p:spTree>
    <p:extLst>
      <p:ext uri="{BB962C8B-B14F-4D97-AF65-F5344CB8AC3E}">
        <p14:creationId xmlns:p14="http://schemas.microsoft.com/office/powerpoint/2010/main" val="96095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F1709C-AC76-B4BE-63A6-8FA93FC3A6B1}"/>
              </a:ext>
            </a:extLst>
          </p:cNvPr>
          <p:cNvSpPr>
            <a:spLocks noGrp="1"/>
          </p:cNvSpPr>
          <p:nvPr>
            <p:ph type="body" sz="quarter" idx="13"/>
          </p:nvPr>
        </p:nvSpPr>
        <p:spPr>
          <a:xfrm>
            <a:off x="316357" y="1532415"/>
            <a:ext cx="6326669" cy="4459190"/>
          </a:xfrm>
        </p:spPr>
        <p:txBody>
          <a:bodyPr>
            <a:normAutofit/>
          </a:bodyPr>
          <a:lstStyle/>
          <a:p>
            <a:pPr marL="0" indent="0">
              <a:buNone/>
            </a:pPr>
            <a:endParaRPr lang="en-US" dirty="0"/>
          </a:p>
          <a:p>
            <a:pPr marL="0" indent="0">
              <a:buNone/>
            </a:pPr>
            <a:r>
              <a:rPr lang="en-US" dirty="0"/>
              <a:t>A person refusing to contribute to joint liabilities post- separation is a frequent complaint in family law proceedings. </a:t>
            </a:r>
          </a:p>
          <a:p>
            <a:pPr marL="0" indent="0">
              <a:buNone/>
            </a:pPr>
            <a:endParaRPr lang="en-US" dirty="0"/>
          </a:p>
          <a:p>
            <a:pPr marL="0" indent="0">
              <a:buNone/>
            </a:pPr>
            <a:r>
              <a:rPr lang="en-US" dirty="0"/>
              <a:t>Consider the behaviour during cohabitation also to establish a pattern of coercive controlling behaviour. </a:t>
            </a:r>
            <a:endParaRPr lang="en-AU" dirty="0"/>
          </a:p>
        </p:txBody>
      </p:sp>
      <p:pic>
        <p:nvPicPr>
          <p:cNvPr id="6" name="Picture 4" descr="Domino effect white cut-outs and one blue cutout">
            <a:extLst>
              <a:ext uri="{FF2B5EF4-FFF2-40B4-BE49-F238E27FC236}">
                <a16:creationId xmlns:a16="http://schemas.microsoft.com/office/drawing/2014/main" id="{4ACB30CD-6D00-FD28-FCFA-B9F5F3A36A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A4027F60-D9F3-69F8-5084-BAA664DE0C4C}"/>
              </a:ext>
            </a:extLst>
          </p:cNvPr>
          <p:cNvSpPr>
            <a:spLocks noGrp="1"/>
          </p:cNvSpPr>
          <p:nvPr>
            <p:ph type="title"/>
          </p:nvPr>
        </p:nvSpPr>
        <p:spPr>
          <a:xfrm>
            <a:off x="316357" y="395066"/>
            <a:ext cx="6326669" cy="887360"/>
          </a:xfrm>
        </p:spPr>
        <p:txBody>
          <a:bodyPr anchor="t">
            <a:noAutofit/>
          </a:bodyPr>
          <a:lstStyle/>
          <a:p>
            <a:r>
              <a:rPr lang="en-US" sz="4000"/>
              <a:t>Behaviour pre- or post-separation</a:t>
            </a:r>
            <a:endParaRPr lang="en-AU" sz="4000"/>
          </a:p>
        </p:txBody>
      </p:sp>
      <p:sp>
        <p:nvSpPr>
          <p:cNvPr id="7" name="Slide Number Placeholder 4">
            <a:extLst>
              <a:ext uri="{FF2B5EF4-FFF2-40B4-BE49-F238E27FC236}">
                <a16:creationId xmlns:a16="http://schemas.microsoft.com/office/drawing/2014/main" id="{3D81038C-FB11-CFF6-46BE-FAACCEE95A92}"/>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9</a:t>
            </a:fld>
            <a:endParaRPr lang="en-AU" noProof="0"/>
          </a:p>
        </p:txBody>
      </p:sp>
    </p:spTree>
    <p:extLst>
      <p:ext uri="{BB962C8B-B14F-4D97-AF65-F5344CB8AC3E}">
        <p14:creationId xmlns:p14="http://schemas.microsoft.com/office/powerpoint/2010/main" val="3167531033"/>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2.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7985</TotalTime>
  <Words>3377</Words>
  <Application>Microsoft Macintosh PowerPoint</Application>
  <PresentationFormat>Widescreen</PresentationFormat>
  <Paragraphs>340</Paragraphs>
  <Slides>51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Avenir Book</vt:lpstr>
      <vt:lpstr>Calibri</vt:lpstr>
      <vt:lpstr>Courier New</vt:lpstr>
      <vt:lpstr>Helvetica</vt:lpstr>
      <vt:lpstr>Symbol</vt:lpstr>
      <vt:lpstr>Times New Roman</vt:lpstr>
      <vt:lpstr>University of Melbourne</vt:lpstr>
      <vt:lpstr>PowerPoint Presentation</vt:lpstr>
      <vt:lpstr>PowerPoint Presentation</vt:lpstr>
      <vt:lpstr>Outline</vt:lpstr>
      <vt:lpstr>PowerPoint Presentation</vt:lpstr>
      <vt:lpstr>What is financial abuse?</vt:lpstr>
      <vt:lpstr>Common behaviours</vt:lpstr>
      <vt:lpstr>Financial abuse behaviours  relating to spousal maintenance</vt:lpstr>
      <vt:lpstr>Behaviour (continued)</vt:lpstr>
      <vt:lpstr>Behaviour pre- or post-separation</vt:lpstr>
      <vt:lpstr>How prevalent is financial abuse in Australia?</vt:lpstr>
      <vt:lpstr>PowerPoint Presentation</vt:lpstr>
      <vt:lpstr>Informed decisions</vt:lpstr>
      <vt:lpstr>Potential complaints</vt:lpstr>
      <vt:lpstr>Credit, debt and consumer law  pathways #1</vt:lpstr>
      <vt:lpstr>Credit, debt and consumer law  pathways #2</vt:lpstr>
      <vt:lpstr>Potential outcomes</vt:lpstr>
      <vt:lpstr>Who can help</vt:lpstr>
      <vt:lpstr>PowerPoint Presentation</vt:lpstr>
      <vt:lpstr>Definition of Family Violence</vt:lpstr>
      <vt:lpstr>Section 4AB</vt:lpstr>
      <vt:lpstr>PowerPoint Presentation</vt:lpstr>
      <vt:lpstr>PowerPoint Presentation</vt:lpstr>
      <vt:lpstr>PowerPoint Presentation</vt:lpstr>
      <vt:lpstr>Spousal Maintenance</vt:lpstr>
      <vt:lpstr>Right to Spousal Maintenance</vt:lpstr>
      <vt:lpstr>Right to Spousal Maintenance</vt:lpstr>
      <vt:lpstr>Must specify order attributable to  Spousal Maintenance</vt:lpstr>
      <vt:lpstr>Other relevant sections</vt:lpstr>
      <vt:lpstr>Preparation of the Financial Statement</vt:lpstr>
      <vt:lpstr>Types of orders</vt:lpstr>
      <vt:lpstr>Disclosure obligation</vt:lpstr>
      <vt:lpstr>PowerPoint Presentation</vt:lpstr>
      <vt:lpstr>PowerPoint Presentation</vt:lpstr>
      <vt:lpstr>Requirements for a  Spousal Maintenance Order</vt:lpstr>
      <vt:lpstr>Affidavits</vt:lpstr>
      <vt:lpstr>Matters to be considered #1</vt:lpstr>
      <vt:lpstr>Matters to be considered #2</vt:lpstr>
      <vt:lpstr>Matters to be considered #3</vt:lpstr>
      <vt:lpstr>Enforcement</vt:lpstr>
      <vt:lpstr>Childbearing expenses</vt:lpstr>
      <vt:lpstr>PowerPoint Presentation</vt:lpstr>
      <vt:lpstr>Redfern Legal Centre</vt:lpstr>
      <vt:lpstr>FINANCIAL ABUSE SERVICE NSW</vt:lpstr>
      <vt:lpstr>Structure</vt:lpstr>
      <vt:lpstr>How we assist</vt:lpstr>
      <vt:lpstr>Fact Sheets</vt:lpstr>
      <vt:lpstr>How to contact the  Financial Abuse Service NSW</vt:lpstr>
      <vt:lpstr>When we can’t assist</vt:lpstr>
      <vt:lpstr>Learn more about RLC’s work</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390</cp:revision>
  <dcterms:created xsi:type="dcterms:W3CDTF">2018-04-17T12:20:22Z</dcterms:created>
  <dcterms:modified xsi:type="dcterms:W3CDTF">2023-03-07T22:36:10Z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