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4" r:id="rId5"/>
  </p:sldMasterIdLst>
  <p:notesMasterIdLst>
    <p:notesMasterId r:id="rId31"/>
  </p:notesMasterIdLst>
  <p:sldIdLst>
    <p:sldId id="650" r:id="rId6"/>
    <p:sldId id="651" r:id="rId7"/>
    <p:sldId id="295" r:id="rId8"/>
    <p:sldId id="419" r:id="rId9"/>
    <p:sldId id="717" r:id="rId10"/>
    <p:sldId id="312" r:id="rId11"/>
    <p:sldId id="725" r:id="rId12"/>
    <p:sldId id="407" r:id="rId13"/>
    <p:sldId id="718" r:id="rId14"/>
    <p:sldId id="727" r:id="rId15"/>
    <p:sldId id="406" r:id="rId16"/>
    <p:sldId id="387" r:id="rId17"/>
    <p:sldId id="726" r:id="rId18"/>
    <p:sldId id="719" r:id="rId19"/>
    <p:sldId id="378" r:id="rId20"/>
    <p:sldId id="720" r:id="rId21"/>
    <p:sldId id="724" r:id="rId22"/>
    <p:sldId id="721" r:id="rId23"/>
    <p:sldId id="723" r:id="rId24"/>
    <p:sldId id="728" r:id="rId25"/>
    <p:sldId id="722" r:id="rId26"/>
    <p:sldId id="415" r:id="rId27"/>
    <p:sldId id="442" r:id="rId28"/>
    <p:sldId id="362" r:id="rId29"/>
    <p:sldId id="3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p:restoredTop sz="68708"/>
  </p:normalViewPr>
  <p:slideViewPr>
    <p:cSldViewPr snapToGrid="0" snapToObjects="1">
      <p:cViewPr varScale="1">
        <p:scale>
          <a:sx n="88" d="100"/>
          <a:sy n="88" d="100"/>
        </p:scale>
        <p:origin x="2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D108D-6F89-7F4D-AD7C-540C7FE30AA9}" type="datetimeFigureOut">
              <a:rPr lang="en-US" smtClean="0"/>
              <a:t>12/21/22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EDDBD-0407-D640-9915-B7DFB3D9D652}" type="slidenum">
              <a:rPr lang="en-US" smtClean="0"/>
              <a:t>‹#›</a:t>
            </a:fld>
            <a:endParaRPr lang="en-US"/>
          </a:p>
        </p:txBody>
      </p:sp>
    </p:spTree>
    <p:extLst>
      <p:ext uri="{BB962C8B-B14F-4D97-AF65-F5344CB8AC3E}">
        <p14:creationId xmlns:p14="http://schemas.microsoft.com/office/powerpoint/2010/main" val="314720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a:p>
        </p:txBody>
      </p:sp>
    </p:spTree>
    <p:extLst>
      <p:ext uri="{BB962C8B-B14F-4D97-AF65-F5344CB8AC3E}">
        <p14:creationId xmlns:p14="http://schemas.microsoft.com/office/powerpoint/2010/main" val="271340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12</a:t>
            </a:fld>
            <a:endParaRPr lang="en-US"/>
          </a:p>
        </p:txBody>
      </p:sp>
    </p:spTree>
    <p:extLst>
      <p:ext uri="{BB962C8B-B14F-4D97-AF65-F5344CB8AC3E}">
        <p14:creationId xmlns:p14="http://schemas.microsoft.com/office/powerpoint/2010/main" val="2217792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13</a:t>
            </a:fld>
            <a:endParaRPr lang="en-US"/>
          </a:p>
        </p:txBody>
      </p:sp>
    </p:spTree>
    <p:extLst>
      <p:ext uri="{BB962C8B-B14F-4D97-AF65-F5344CB8AC3E}">
        <p14:creationId xmlns:p14="http://schemas.microsoft.com/office/powerpoint/2010/main" val="332458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14</a:t>
            </a:fld>
            <a:endParaRPr lang="en-US"/>
          </a:p>
        </p:txBody>
      </p:sp>
    </p:spTree>
    <p:extLst>
      <p:ext uri="{BB962C8B-B14F-4D97-AF65-F5344CB8AC3E}">
        <p14:creationId xmlns:p14="http://schemas.microsoft.com/office/powerpoint/2010/main" val="322600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0CEDDBD-0407-D640-9915-B7DFB3D9D652}" type="slidenum">
              <a:rPr lang="en-US" smtClean="0"/>
              <a:t>15</a:t>
            </a:fld>
            <a:endParaRPr lang="en-US"/>
          </a:p>
        </p:txBody>
      </p:sp>
    </p:spTree>
    <p:extLst>
      <p:ext uri="{BB962C8B-B14F-4D97-AF65-F5344CB8AC3E}">
        <p14:creationId xmlns:p14="http://schemas.microsoft.com/office/powerpoint/2010/main" val="109741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0CEDDBD-0407-D640-9915-B7DFB3D9D652}" type="slidenum">
              <a:rPr lang="en-US" smtClean="0"/>
              <a:t>16</a:t>
            </a:fld>
            <a:endParaRPr lang="en-US"/>
          </a:p>
        </p:txBody>
      </p:sp>
    </p:spTree>
    <p:extLst>
      <p:ext uri="{BB962C8B-B14F-4D97-AF65-F5344CB8AC3E}">
        <p14:creationId xmlns:p14="http://schemas.microsoft.com/office/powerpoint/2010/main" val="216419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Calibri"/>
            </a:endParaRPr>
          </a:p>
        </p:txBody>
      </p:sp>
      <p:sp>
        <p:nvSpPr>
          <p:cNvPr id="4" name="Slide Number Placeholder 3"/>
          <p:cNvSpPr>
            <a:spLocks noGrp="1"/>
          </p:cNvSpPr>
          <p:nvPr>
            <p:ph type="sldNum" sz="quarter" idx="5"/>
          </p:nvPr>
        </p:nvSpPr>
        <p:spPr/>
        <p:txBody>
          <a:bodyPr/>
          <a:lstStyle/>
          <a:p>
            <a:fld id="{A0CEDDBD-0407-D640-9915-B7DFB3D9D652}" type="slidenum">
              <a:rPr lang="en-US" smtClean="0"/>
              <a:t>17</a:t>
            </a:fld>
            <a:endParaRPr lang="en-US"/>
          </a:p>
        </p:txBody>
      </p:sp>
    </p:spTree>
    <p:extLst>
      <p:ext uri="{BB962C8B-B14F-4D97-AF65-F5344CB8AC3E}">
        <p14:creationId xmlns:p14="http://schemas.microsoft.com/office/powerpoint/2010/main" val="270925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19</a:t>
            </a:fld>
            <a:endParaRPr lang="en-US"/>
          </a:p>
        </p:txBody>
      </p:sp>
    </p:spTree>
    <p:extLst>
      <p:ext uri="{BB962C8B-B14F-4D97-AF65-F5344CB8AC3E}">
        <p14:creationId xmlns:p14="http://schemas.microsoft.com/office/powerpoint/2010/main" val="371180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20</a:t>
            </a:fld>
            <a:endParaRPr lang="en-US"/>
          </a:p>
        </p:txBody>
      </p:sp>
    </p:spTree>
    <p:extLst>
      <p:ext uri="{BB962C8B-B14F-4D97-AF65-F5344CB8AC3E}">
        <p14:creationId xmlns:p14="http://schemas.microsoft.com/office/powerpoint/2010/main" val="345337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A0CEDDBD-0407-D640-9915-B7DFB3D9D652}" type="slidenum">
              <a:rPr lang="en-US" smtClean="0"/>
              <a:t>21</a:t>
            </a:fld>
            <a:endParaRPr lang="en-US"/>
          </a:p>
        </p:txBody>
      </p:sp>
    </p:spTree>
    <p:extLst>
      <p:ext uri="{BB962C8B-B14F-4D97-AF65-F5344CB8AC3E}">
        <p14:creationId xmlns:p14="http://schemas.microsoft.com/office/powerpoint/2010/main" val="270925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22</a:t>
            </a:fld>
            <a:endParaRPr lang="en-AU"/>
          </a:p>
        </p:txBody>
      </p:sp>
    </p:spTree>
    <p:extLst>
      <p:ext uri="{BB962C8B-B14F-4D97-AF65-F5344CB8AC3E}">
        <p14:creationId xmlns:p14="http://schemas.microsoft.com/office/powerpoint/2010/main" val="389033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10998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23</a:t>
            </a:fld>
            <a:endParaRPr lang="en-AU"/>
          </a:p>
        </p:txBody>
      </p:sp>
    </p:spTree>
    <p:extLst>
      <p:ext uri="{BB962C8B-B14F-4D97-AF65-F5344CB8AC3E}">
        <p14:creationId xmlns:p14="http://schemas.microsoft.com/office/powerpoint/2010/main" val="136837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24</a:t>
            </a:fld>
            <a:endParaRPr lang="en-US"/>
          </a:p>
        </p:txBody>
      </p:sp>
    </p:spTree>
    <p:extLst>
      <p:ext uri="{BB962C8B-B14F-4D97-AF65-F5344CB8AC3E}">
        <p14:creationId xmlns:p14="http://schemas.microsoft.com/office/powerpoint/2010/main" val="65147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0CEDDBD-0407-D640-9915-B7DFB3D9D652}" type="slidenum">
              <a:rPr lang="en-US" smtClean="0"/>
              <a:t>4</a:t>
            </a:fld>
            <a:endParaRPr lang="en-US"/>
          </a:p>
        </p:txBody>
      </p:sp>
    </p:spTree>
    <p:extLst>
      <p:ext uri="{BB962C8B-B14F-4D97-AF65-F5344CB8AC3E}">
        <p14:creationId xmlns:p14="http://schemas.microsoft.com/office/powerpoint/2010/main" val="375946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EDDBD-0407-D640-9915-B7DFB3D9D652}" type="slidenum">
              <a:rPr lang="en-US" smtClean="0"/>
              <a:t>5</a:t>
            </a:fld>
            <a:endParaRPr lang="en-US"/>
          </a:p>
        </p:txBody>
      </p:sp>
    </p:spTree>
    <p:extLst>
      <p:ext uri="{BB962C8B-B14F-4D97-AF65-F5344CB8AC3E}">
        <p14:creationId xmlns:p14="http://schemas.microsoft.com/office/powerpoint/2010/main" val="129241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7</a:t>
            </a:fld>
            <a:endParaRPr lang="en-US"/>
          </a:p>
        </p:txBody>
      </p:sp>
    </p:spTree>
    <p:extLst>
      <p:ext uri="{BB962C8B-B14F-4D97-AF65-F5344CB8AC3E}">
        <p14:creationId xmlns:p14="http://schemas.microsoft.com/office/powerpoint/2010/main" val="360446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9</a:t>
            </a:fld>
            <a:endParaRPr lang="en-US"/>
          </a:p>
        </p:txBody>
      </p:sp>
    </p:spTree>
    <p:extLst>
      <p:ext uri="{BB962C8B-B14F-4D97-AF65-F5344CB8AC3E}">
        <p14:creationId xmlns:p14="http://schemas.microsoft.com/office/powerpoint/2010/main" val="288376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A0CEDDBD-0407-D640-9915-B7DFB3D9D652}" type="slidenum">
              <a:rPr lang="en-US" smtClean="0"/>
              <a:t>10</a:t>
            </a:fld>
            <a:endParaRPr lang="en-US"/>
          </a:p>
        </p:txBody>
      </p:sp>
    </p:spTree>
    <p:extLst>
      <p:ext uri="{BB962C8B-B14F-4D97-AF65-F5344CB8AC3E}">
        <p14:creationId xmlns:p14="http://schemas.microsoft.com/office/powerpoint/2010/main" val="11798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A6FE-7A97-CF44-90D3-2DEC663C1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9D2309-B2D8-7340-84FA-72DFEAA2C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873D6-1F41-7D45-B696-C80C42B74102}"/>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2E535113-4B57-F64F-B4F1-0704D1BC2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C7FBB-FA9E-3447-8E4F-19B0931495E1}"/>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27863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F39B-0D3C-404F-A345-CF10EC94E0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480B1-EB26-C64C-8E97-5F07A31AFC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D4F61-C455-5942-90ED-F3B9D01742C7}"/>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B2E74869-CC6F-7043-B919-CA1919945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727EB-8833-FD4B-ABFF-BF5DD637C53B}"/>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58876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E0487-69C7-9E43-BC12-84B5E815E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C4B09-CB8C-334A-9616-2940089340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11C0F-E700-9345-9275-E1E96432C7BB}"/>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10DFBBB0-1A93-1044-9F54-FBC9740D2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C3C30-BDA7-3F42-ABA0-C52CC9A091B9}"/>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52462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0" i="0">
                <a:solidFill>
                  <a:schemeClr val="bg1"/>
                </a:solidFill>
                <a:latin typeface="Avenir Book" panose="02000503020000020003"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290521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5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57424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b="0" i="0" dirty="0">
                <a:latin typeface="Avenir Book" panose="02000503020000020003" pitchFamily="2" charset="0"/>
              </a:rPr>
              <a:t>Acknowledgement</a:t>
            </a:r>
          </a:p>
          <a:p>
            <a:r>
              <a:rPr lang="en-AU" b="0" i="0" dirty="0">
                <a:latin typeface="Avenir Book" panose="02000503020000020003" pitchFamily="2" charset="0"/>
              </a:rPr>
              <a:t>Of Country </a:t>
            </a:r>
          </a:p>
        </p:txBody>
      </p:sp>
    </p:spTree>
    <p:extLst>
      <p:ext uri="{BB962C8B-B14F-4D97-AF65-F5344CB8AC3E}">
        <p14:creationId xmlns:p14="http://schemas.microsoft.com/office/powerpoint/2010/main" val="343589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baseline="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15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a:t>Presenter Name</a:t>
            </a:r>
            <a:endParaRPr lang="en-AU"/>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a:t>Presenter Title or Description</a:t>
            </a:r>
          </a:p>
          <a:p>
            <a:pPr lvl="0"/>
            <a:r>
              <a:rPr lang="en-US"/>
              <a:t>Presenter </a:t>
            </a:r>
            <a:r>
              <a:rPr lang="en-US" err="1"/>
              <a:t>Organisation</a:t>
            </a: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96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0" i="0">
                <a:solidFill>
                  <a:schemeClr val="bg1"/>
                </a:solidFill>
                <a:latin typeface="Avenir Book" panose="02000503020000020003"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174583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0" i="0" dirty="0">
                <a:solidFill>
                  <a:srgbClr val="229CD0"/>
                </a:solidFill>
                <a:latin typeface="Avenir Book" panose="02000503020000020003"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2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1EBC-CEA8-F545-9724-C7DFBECA7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15EFA-6A99-514A-99F2-B9BB7220BB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8066D-7998-524E-BD70-8BBD6D2C2D8B}"/>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00F0D992-45A2-2348-94CB-6A742DAE4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20927-CBAA-684E-A0D4-173963C0BB6E}"/>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263878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b="0" i="0" dirty="0">
                <a:latin typeface="Avenir Book" panose="02000503020000020003" pitchFamily="2" charset="0"/>
              </a:rPr>
              <a:t>Acknowledgement</a:t>
            </a:r>
          </a:p>
          <a:p>
            <a:r>
              <a:rPr lang="en-AU" b="0" i="0" dirty="0">
                <a:latin typeface="Avenir Book" panose="02000503020000020003" pitchFamily="2" charset="0"/>
              </a:rPr>
              <a:t>Of Country </a:t>
            </a:r>
          </a:p>
        </p:txBody>
      </p:sp>
    </p:spTree>
    <p:extLst>
      <p:ext uri="{BB962C8B-B14F-4D97-AF65-F5344CB8AC3E}">
        <p14:creationId xmlns:p14="http://schemas.microsoft.com/office/powerpoint/2010/main" val="834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b="0" i="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0" i="0">
                <a:solidFill>
                  <a:schemeClr val="bg1"/>
                </a:solidFill>
                <a:latin typeface="Avenir Book" panose="02000503020000020003"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122283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baseline="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845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b="0" i="0">
                <a:solidFill>
                  <a:schemeClr val="tx1">
                    <a:lumMod val="50000"/>
                    <a:lumOff val="50000"/>
                  </a:schemeClr>
                </a:solidFill>
                <a:latin typeface="Avenir Book" panose="02000503020000020003" pitchFamily="2" charset="0"/>
              </a:defRPr>
            </a:lvl1pPr>
          </a:lstStyle>
          <a:p>
            <a:r>
              <a:rPr lang="en-US" noProof="0" dirty="0"/>
              <a:t>Click icon to add picture</a:t>
            </a:r>
            <a:endParaRPr lang="en-AU" noProof="0" dirty="0"/>
          </a:p>
        </p:txBody>
      </p:sp>
    </p:spTree>
    <p:extLst>
      <p:ext uri="{BB962C8B-B14F-4D97-AF65-F5344CB8AC3E}">
        <p14:creationId xmlns:p14="http://schemas.microsoft.com/office/powerpoint/2010/main" val="256483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b="0" i="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317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0" i="0" baseline="0">
                <a:solidFill>
                  <a:srgbClr val="229CD0"/>
                </a:solidFill>
                <a:latin typeface="Avenir Book" panose="02000503020000020003"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a:t>First level bullet </a:t>
            </a:r>
          </a:p>
          <a:p>
            <a:pPr lvl="2"/>
            <a:r>
              <a:rPr lang="en-AU" noProof="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18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Avenir Book" panose="02000503020000020003"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a:t>Basic Slide</a:t>
            </a:r>
          </a:p>
        </p:txBody>
      </p:sp>
    </p:spTree>
    <p:extLst>
      <p:ext uri="{BB962C8B-B14F-4D97-AF65-F5344CB8AC3E}">
        <p14:creationId xmlns:p14="http://schemas.microsoft.com/office/powerpoint/2010/main" val="95316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0" baseline="0">
                <a:solidFill>
                  <a:schemeClr val="tx1">
                    <a:lumMod val="50000"/>
                    <a:lumOff val="50000"/>
                  </a:schemeClr>
                </a:solidFill>
                <a:latin typeface="Avenir Book" panose="02000503020000020003"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a:t>Case Study</a:t>
            </a:r>
          </a:p>
        </p:txBody>
      </p:sp>
    </p:spTree>
    <p:extLst>
      <p:ext uri="{BB962C8B-B14F-4D97-AF65-F5344CB8AC3E}">
        <p14:creationId xmlns:p14="http://schemas.microsoft.com/office/powerpoint/2010/main" val="113398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a:t>Single sentence slide (can run over multiple lines of text)</a:t>
            </a:r>
            <a:endParaRPr lang="en-US"/>
          </a:p>
        </p:txBody>
      </p:sp>
    </p:spTree>
    <p:extLst>
      <p:ext uri="{BB962C8B-B14F-4D97-AF65-F5344CB8AC3E}">
        <p14:creationId xmlns:p14="http://schemas.microsoft.com/office/powerpoint/2010/main" val="3447476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b="0" i="0" baseline="0">
                <a:solidFill>
                  <a:schemeClr val="tx1">
                    <a:lumMod val="95000"/>
                    <a:lumOff val="5000"/>
                  </a:schemeClr>
                </a:solidFill>
                <a:latin typeface="Avenir Book" panose="02000503020000020003"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Avenir Book" panose="02000503020000020003"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0" i="0">
                <a:solidFill>
                  <a:srgbClr val="229CD0"/>
                </a:solidFill>
                <a:latin typeface="Avenir Book" panose="02000503020000020003" pitchFamily="2" charset="0"/>
              </a:defRPr>
            </a:lvl1pPr>
          </a:lstStyle>
          <a:p>
            <a:r>
              <a:rPr lang="en-AU" noProof="0" dirty="0"/>
              <a:t>Split Layout Slide</a:t>
            </a:r>
          </a:p>
        </p:txBody>
      </p:sp>
    </p:spTree>
    <p:extLst>
      <p:ext uri="{BB962C8B-B14F-4D97-AF65-F5344CB8AC3E}">
        <p14:creationId xmlns:p14="http://schemas.microsoft.com/office/powerpoint/2010/main" val="28814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A100-0922-2F48-BA30-16E351A14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5B1B2-B59A-B94E-A3E4-73E8749D9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B93D78-378C-9B48-8D87-6135F4E73EAA}"/>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DDE97AD3-196A-584A-AB0E-91500B304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FF5FF-3CA2-744C-8829-449D345E206F}"/>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05672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b="0" i="0" dirty="0">
                <a:latin typeface="Avenir Book" panose="02000503020000020003" pitchFamily="2" charset="0"/>
              </a:rPr>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0" i="0" dirty="0">
                <a:solidFill>
                  <a:srgbClr val="229CD0"/>
                </a:solidFill>
                <a:latin typeface="Avenir Book" panose="02000503020000020003"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a:t>
            </a:r>
            <a:r>
              <a:rPr lang="en-AU" dirty="0" err="1"/>
              <a:t>presentere</a:t>
            </a:r>
            <a:endParaRPr lang="en-AU" dirty="0"/>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0" i="0">
                <a:latin typeface="Avenir Book" panose="02000503020000020003" pitchFamily="2" charset="0"/>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478282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b="0" i="0" dirty="0">
                <a:latin typeface="Avenir Book" panose="02000503020000020003" pitchFamily="2" charset="0"/>
              </a:rPr>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0" i="0" dirty="0">
                <a:solidFill>
                  <a:srgbClr val="229CD0"/>
                </a:solidFill>
                <a:latin typeface="Avenir Book" panose="02000503020000020003"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a:t>
            </a:r>
            <a:r>
              <a:rPr lang="en-AU" dirty="0" err="1"/>
              <a:t>presentere</a:t>
            </a:r>
            <a:endParaRPr lang="en-AU" dirty="0"/>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Avenir Book" panose="02000503020000020003"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extLst>
      <p:ext uri="{BB962C8B-B14F-4D97-AF65-F5344CB8AC3E}">
        <p14:creationId xmlns:p14="http://schemas.microsoft.com/office/powerpoint/2010/main" val="2835679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rgbClr val="229CD0"/>
                </a:solidFill>
                <a:latin typeface="Avenir Book" panose="02000503020000020003" pitchFamily="2" charset="0"/>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0" i="0" dirty="0">
                <a:solidFill>
                  <a:schemeClr val="tx1">
                    <a:lumMod val="90000"/>
                    <a:lumOff val="10000"/>
                  </a:schemeClr>
                </a:solidFill>
                <a:latin typeface="Avenir Book" panose="02000503020000020003" pitchFamily="2" charset="0"/>
                <a:ea typeface="Helvetica" charset="0"/>
                <a:cs typeface="Helvetica" charset="0"/>
              </a:rPr>
              <a:t>Resources for this workshop:</a:t>
            </a:r>
          </a:p>
        </p:txBody>
      </p:sp>
    </p:spTree>
    <p:extLst>
      <p:ext uri="{BB962C8B-B14F-4D97-AF65-F5344CB8AC3E}">
        <p14:creationId xmlns:p14="http://schemas.microsoft.com/office/powerpoint/2010/main" val="2305830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a:t>
            </a:r>
            <a:r>
              <a:rPr lang="en-AU" dirty="0" err="1"/>
              <a:t>spresentere</a:t>
            </a:r>
            <a:endParaRPr lang="en-AU" dirty="0"/>
          </a:p>
        </p:txBody>
      </p:sp>
      <p:sp>
        <p:nvSpPr>
          <p:cNvPr id="3" name="Title 2"/>
          <p:cNvSpPr>
            <a:spLocks noGrp="1"/>
          </p:cNvSpPr>
          <p:nvPr>
            <p:ph type="title" hasCustomPrompt="1"/>
          </p:nvPr>
        </p:nvSpPr>
        <p:spPr>
          <a:xfrm>
            <a:off x="935301" y="814835"/>
            <a:ext cx="10296000" cy="887360"/>
          </a:xfrm>
        </p:spPr>
        <p:txBody>
          <a:bodyPr/>
          <a:lstStyle/>
          <a:p>
            <a:r>
              <a:rPr lang="en-US"/>
              <a:t>Before You Go</a:t>
            </a:r>
          </a:p>
        </p:txBody>
      </p:sp>
    </p:spTree>
    <p:extLst>
      <p:ext uri="{BB962C8B-B14F-4D97-AF65-F5344CB8AC3E}">
        <p14:creationId xmlns:p14="http://schemas.microsoft.com/office/powerpoint/2010/main" val="406344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a:t>
            </a:r>
            <a:r>
              <a:rPr lang="en-AU" dirty="0" err="1"/>
              <a:t>spresentere</a:t>
            </a:r>
            <a:endParaRPr lang="en-AU" dirty="0"/>
          </a:p>
        </p:txBody>
      </p:sp>
    </p:spTree>
    <p:extLst>
      <p:ext uri="{BB962C8B-B14F-4D97-AF65-F5344CB8AC3E}">
        <p14:creationId xmlns:p14="http://schemas.microsoft.com/office/powerpoint/2010/main" val="3637508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0" i="0" kern="1200" dirty="0">
                <a:solidFill>
                  <a:schemeClr val="bg1"/>
                </a:solidFill>
                <a:latin typeface="Avenir Book" panose="02000503020000020003" pitchFamily="2"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extLst>
      <p:ext uri="{BB962C8B-B14F-4D97-AF65-F5344CB8AC3E}">
        <p14:creationId xmlns:p14="http://schemas.microsoft.com/office/powerpoint/2010/main" val="3504227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0" i="0">
                <a:solidFill>
                  <a:schemeClr val="bg1"/>
                </a:solidFill>
                <a:latin typeface="Avenir Book" panose="02000503020000020003"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b="0" i="0">
                <a:solidFill>
                  <a:schemeClr val="bg1"/>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167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0" i="0">
                <a:solidFill>
                  <a:schemeClr val="bg1"/>
                </a:solidFill>
                <a:latin typeface="Avenir Book" panose="02000503020000020003"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b="0" i="0">
                <a:solidFill>
                  <a:schemeClr val="bg1"/>
                </a:solidFill>
                <a:latin typeface="Avenir Book" panose="02000503020000020003"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942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0" i="0">
                <a:solidFill>
                  <a:srgbClr val="229CD0"/>
                </a:solidFill>
                <a:latin typeface="Avenir Book" panose="02000503020000020003"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Avenir Book" panose="02000503020000020003"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Avenir Book" panose="02000503020000020003"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2029476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b="0" i="0">
                <a:latin typeface="Avenir Book" panose="02000503020000020003"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157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4E36-806D-634D-A9D9-8872502F5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20842-E5FF-334C-8E18-82A4FB2DC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07338-8895-3749-A41C-69531C2D23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353CF-17FC-DE43-9863-69D65BE35A49}"/>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6" name="Footer Placeholder 5">
            <a:extLst>
              <a:ext uri="{FF2B5EF4-FFF2-40B4-BE49-F238E27FC236}">
                <a16:creationId xmlns:a16="http://schemas.microsoft.com/office/drawing/2014/main" id="{08E4EBFF-ACB4-7B48-ACAC-CBFA87D50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81B3-87B9-9944-8F2B-EC8675F1186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3353711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Avenir Book" panose="02000503020000020003" pitchFamily="2" charset="0"/>
              </a:defRPr>
            </a:lvl1pPr>
            <a:lvl2pPr>
              <a:defRPr sz="2800" b="0" i="0">
                <a:latin typeface="Avenir Book" panose="02000503020000020003" pitchFamily="2" charset="0"/>
              </a:defRPr>
            </a:lvl2pPr>
            <a:lvl3pPr>
              <a:defRPr sz="2800" b="0" i="0">
                <a:latin typeface="Avenir Book" panose="02000503020000020003" pitchFamily="2" charset="0"/>
              </a:defRPr>
            </a:lvl3pPr>
            <a:lvl4pPr>
              <a:defRPr sz="2800" b="0" i="0">
                <a:latin typeface="Avenir Book" panose="02000503020000020003" pitchFamily="2" charset="0"/>
              </a:defRPr>
            </a:lvl4pPr>
            <a:lvl5pPr>
              <a:defRPr sz="2800" b="0" i="0">
                <a:latin typeface="Avenir Book" panose="02000503020000020003"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1225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b="0" i="0">
                <a:solidFill>
                  <a:schemeClr val="tx1">
                    <a:lumMod val="50000"/>
                    <a:lumOff val="50000"/>
                  </a:schemeClr>
                </a:solidFill>
                <a:latin typeface="Avenir Book" panose="02000503020000020003" pitchFamily="2" charset="0"/>
              </a:defRPr>
            </a:lvl1pPr>
          </a:lstStyle>
          <a:p>
            <a:r>
              <a:rPr lang="en-US" noProof="0" dirty="0"/>
              <a:t>Click icon to add picture</a:t>
            </a:r>
            <a:endParaRPr lang="en-AU" noProof="0" dirty="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0" i="0">
                <a:solidFill>
                  <a:srgbClr val="229CD0"/>
                </a:solidFill>
                <a:latin typeface="Avenir Book" panose="02000503020000020003"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4130555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b="0" i="0">
                <a:solidFill>
                  <a:schemeClr val="tx1">
                    <a:lumMod val="50000"/>
                    <a:lumOff val="50000"/>
                  </a:schemeClr>
                </a:solidFill>
                <a:latin typeface="Avenir Book" panose="02000503020000020003" pitchFamily="2" charset="0"/>
              </a:defRPr>
            </a:lvl1pPr>
          </a:lstStyle>
          <a:p>
            <a:r>
              <a:rPr lang="en-US" noProof="0" dirty="0"/>
              <a:t>Click icon to add picture</a:t>
            </a:r>
            <a:endParaRPr lang="en-AU" noProof="0" dirty="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0" i="0">
                <a:solidFill>
                  <a:schemeClr val="bg1"/>
                </a:solidFill>
                <a:latin typeface="Avenir Book" panose="02000503020000020003"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299542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a:t>Slide Title</a:t>
            </a:r>
            <a:endParaRPr lang="en-AU"/>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21/12/22</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1904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21/12/22</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29089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21/12/22</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76502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lvl1pPr>
              <a:defRPr b="0" i="0">
                <a:latin typeface="Avenir Book" panose="02000503020000020003" pitchFamily="2" charset="0"/>
              </a:defRPr>
            </a:lvl1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21/12/22</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567415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b="0" i="0">
                <a:solidFill>
                  <a:schemeClr val="tx1">
                    <a:lumMod val="50000"/>
                    <a:lumOff val="50000"/>
                  </a:schemeClr>
                </a:solidFill>
                <a:latin typeface="Avenir Book" panose="02000503020000020003" pitchFamily="2" charset="0"/>
              </a:defRPr>
            </a:lvl1pPr>
          </a:lstStyle>
          <a:p>
            <a:r>
              <a:rPr lang="en-US" dirty="0"/>
              <a:t>Click icon to add picture</a:t>
            </a:r>
            <a:endParaRPr lang="en-AU" dirty="0"/>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0" i="0">
                <a:solidFill>
                  <a:schemeClr val="bg1"/>
                </a:solidFill>
                <a:latin typeface="Avenir Book" panose="02000503020000020003" pitchFamily="2" charset="0"/>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i="0">
                <a:solidFill>
                  <a:schemeClr val="bg1"/>
                </a:solidFill>
                <a:latin typeface="Avenir Book" panose="02000503020000020003" pitchFamily="2" charset="0"/>
              </a:defRPr>
            </a:lvl6pPr>
            <a:lvl7pPr>
              <a:defRPr sz="2000" b="0" i="0">
                <a:solidFill>
                  <a:schemeClr val="bg1"/>
                </a:solidFill>
                <a:latin typeface="Avenir Book" panose="02000503020000020003" pitchFamily="2" charset="0"/>
              </a:defRPr>
            </a:lvl7pPr>
            <a:lvl8pPr>
              <a:defRPr sz="2000" b="0" i="0">
                <a:solidFill>
                  <a:schemeClr val="bg1"/>
                </a:solidFill>
                <a:latin typeface="Avenir Book" panose="02000503020000020003" pitchFamily="2" charset="0"/>
              </a:defRPr>
            </a:lvl8pPr>
            <a:lvl9pPr>
              <a:defRPr sz="2000" b="0" i="0">
                <a:solidFill>
                  <a:schemeClr val="bg1"/>
                </a:solidFill>
                <a:latin typeface="Avenir Book" panose="02000503020000020003" pitchFamily="2" charset="0"/>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0" i="0">
                <a:solidFill>
                  <a:schemeClr val="tx2"/>
                </a:solidFill>
                <a:latin typeface="Avenir Book" panose="02000503020000020003" pitchFamily="2" charset="0"/>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i="0">
                <a:solidFill>
                  <a:schemeClr val="tx2"/>
                </a:solidFill>
                <a:latin typeface="Avenir Book" panose="02000503020000020003" pitchFamily="2" charset="0"/>
              </a:defRPr>
            </a:lvl6pPr>
            <a:lvl7pPr>
              <a:defRPr sz="2000" b="0" i="0">
                <a:solidFill>
                  <a:schemeClr val="tx2"/>
                </a:solidFill>
                <a:latin typeface="Avenir Book" panose="02000503020000020003" pitchFamily="2" charset="0"/>
              </a:defRPr>
            </a:lvl7pPr>
            <a:lvl8pPr>
              <a:defRPr sz="2000" b="0" i="0">
                <a:solidFill>
                  <a:schemeClr val="tx2"/>
                </a:solidFill>
                <a:latin typeface="Avenir Book" panose="02000503020000020003" pitchFamily="2" charset="0"/>
              </a:defRPr>
            </a:lvl8pPr>
            <a:lvl9pPr>
              <a:defRPr sz="2000" b="0" i="0">
                <a:solidFill>
                  <a:schemeClr val="tx2"/>
                </a:solidFill>
                <a:latin typeface="Avenir Book" panose="02000503020000020003" pitchFamily="2" charset="0"/>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338255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E2EB-EC72-974D-A180-F2B1638BD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4445F6-A5A3-BF4B-ACD1-D070B2D14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661D35-56C4-2045-A4B5-577DDCD77D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3E3973-B403-FF4E-ADF2-238A89972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D475FF-9192-4B4B-8853-642CBE93E6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76713-FDB5-9C49-B3D9-C25BBA98F2C1}"/>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8" name="Footer Placeholder 7">
            <a:extLst>
              <a:ext uri="{FF2B5EF4-FFF2-40B4-BE49-F238E27FC236}">
                <a16:creationId xmlns:a16="http://schemas.microsoft.com/office/drawing/2014/main" id="{1B5571C2-3940-FC42-ADA0-E331E2789F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2B91A-FBFE-9449-81A1-CE5B5BA540E7}"/>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229704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9FF-22B9-6748-A5CF-C8E436ACA8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DCD9A-1F51-9249-87AE-BCCA71438BC8}"/>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4" name="Footer Placeholder 3">
            <a:extLst>
              <a:ext uri="{FF2B5EF4-FFF2-40B4-BE49-F238E27FC236}">
                <a16:creationId xmlns:a16="http://schemas.microsoft.com/office/drawing/2014/main" id="{0FFB62A4-725E-E343-999F-A352E0A1F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1979BF-B85E-B54D-95A5-C5C171C5033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410437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35312-B4F1-9249-A0B4-EC8057D0F383}"/>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3" name="Footer Placeholder 2">
            <a:extLst>
              <a:ext uri="{FF2B5EF4-FFF2-40B4-BE49-F238E27FC236}">
                <a16:creationId xmlns:a16="http://schemas.microsoft.com/office/drawing/2014/main" id="{2254BFC8-F28E-674D-907A-429AE2E72C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696203-0B55-814B-8A44-120A0BF34E03}"/>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1668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69BE-8B1D-CE45-8050-DCEAC7E83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F4586-675B-8145-BF55-0B3E50CF2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93753-F283-644E-8F2A-B2E38CDBA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30CC18-19D1-BD45-84FF-E6E15C58EC8B}"/>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6" name="Footer Placeholder 5">
            <a:extLst>
              <a:ext uri="{FF2B5EF4-FFF2-40B4-BE49-F238E27FC236}">
                <a16:creationId xmlns:a16="http://schemas.microsoft.com/office/drawing/2014/main" id="{30969123-4FED-6546-886A-6189D65CE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7191B-CDA9-D844-9D25-A432D15BB0A4}"/>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398546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D816-E7AA-B54F-9A36-2DB979068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A2860-3115-784D-8D41-A7A03F51E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B1D0BB-720B-0342-9A10-1DBD7EE72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A28010-5659-9D49-A8E1-B371D4EDE3D4}"/>
              </a:ext>
            </a:extLst>
          </p:cNvPr>
          <p:cNvSpPr>
            <a:spLocks noGrp="1"/>
          </p:cNvSpPr>
          <p:nvPr>
            <p:ph type="dt" sz="half" idx="10"/>
          </p:nvPr>
        </p:nvSpPr>
        <p:spPr/>
        <p:txBody>
          <a:bodyPr/>
          <a:lstStyle/>
          <a:p>
            <a:fld id="{6122662E-597D-9749-A6CA-4982C8278E36}" type="datetimeFigureOut">
              <a:rPr lang="en-US" smtClean="0"/>
              <a:t>12/21/22</a:t>
            </a:fld>
            <a:endParaRPr lang="en-US"/>
          </a:p>
        </p:txBody>
      </p:sp>
      <p:sp>
        <p:nvSpPr>
          <p:cNvPr id="6" name="Footer Placeholder 5">
            <a:extLst>
              <a:ext uri="{FF2B5EF4-FFF2-40B4-BE49-F238E27FC236}">
                <a16:creationId xmlns:a16="http://schemas.microsoft.com/office/drawing/2014/main" id="{4BC8AD64-2E40-0840-8CC9-4AA39C62C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92AEA-5E58-664B-984D-4972D4D073DE}"/>
              </a:ext>
            </a:extLst>
          </p:cNvPr>
          <p:cNvSpPr>
            <a:spLocks noGrp="1"/>
          </p:cNvSpPr>
          <p:nvPr>
            <p:ph type="sldNum" sz="quarter" idx="12"/>
          </p:nvPr>
        </p:nvSpPr>
        <p:spPr/>
        <p:txBody>
          <a:bodyPr/>
          <a:lstStyle/>
          <a:p>
            <a:fld id="{BC6D35E8-EACA-D74B-A171-E8DA9C228F6C}" type="slidenum">
              <a:rPr lang="en-US" smtClean="0"/>
              <a:t>‹#›</a:t>
            </a:fld>
            <a:endParaRPr lang="en-US"/>
          </a:p>
        </p:txBody>
      </p:sp>
    </p:spTree>
    <p:extLst>
      <p:ext uri="{BB962C8B-B14F-4D97-AF65-F5344CB8AC3E}">
        <p14:creationId xmlns:p14="http://schemas.microsoft.com/office/powerpoint/2010/main" val="423907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64865-48B6-F146-8ABA-DE76E70DB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0DF49-D0F9-7548-B3A6-84F23FF7D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B885D-616A-4C40-BCAB-BC0B4EF4C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2662E-597D-9749-A6CA-4982C8278E36}" type="datetimeFigureOut">
              <a:rPr lang="en-US" smtClean="0"/>
              <a:t>12/21/22</a:t>
            </a:fld>
            <a:endParaRPr lang="en-US"/>
          </a:p>
        </p:txBody>
      </p:sp>
      <p:sp>
        <p:nvSpPr>
          <p:cNvPr id="5" name="Footer Placeholder 4">
            <a:extLst>
              <a:ext uri="{FF2B5EF4-FFF2-40B4-BE49-F238E27FC236}">
                <a16:creationId xmlns:a16="http://schemas.microsoft.com/office/drawing/2014/main" id="{728DD851-26E3-A040-8867-AFEB04323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4BF638-FEF0-3F45-AE44-8A32D1D74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35E8-EACA-D74B-A171-E8DA9C228F6C}" type="slidenum">
              <a:rPr lang="en-US" smtClean="0"/>
              <a:t>‹#›</a:t>
            </a:fld>
            <a:endParaRPr lang="en-US"/>
          </a:p>
        </p:txBody>
      </p:sp>
    </p:spTree>
    <p:extLst>
      <p:ext uri="{BB962C8B-B14F-4D97-AF65-F5344CB8AC3E}">
        <p14:creationId xmlns:p14="http://schemas.microsoft.com/office/powerpoint/2010/main" val="193514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71" r:id="rId14"/>
    <p:sldLayoutId id="2147483705" r:id="rId15"/>
    <p:sldLayoutId id="2147483706" r:id="rId16"/>
    <p:sldLayoutId id="214748370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29508160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Lst>
  <p:hf hdr="0" ftr="0" dt="0"/>
  <p:txStyles>
    <p:titleStyle>
      <a:lvl1pPr algn="ctr" defTabSz="914400" rtl="0" eaLnBrk="1" latinLnBrk="0" hangingPunct="1">
        <a:lnSpc>
          <a:spcPct val="90000"/>
        </a:lnSpc>
        <a:spcBef>
          <a:spcPct val="0"/>
        </a:spcBef>
        <a:buNone/>
        <a:defRPr sz="5400" b="0" i="0" kern="1200">
          <a:solidFill>
            <a:srgbClr val="229CD0"/>
          </a:solidFill>
          <a:latin typeface="Avenir Book" panose="02000503020000020003" pitchFamily="2" charset="0"/>
          <a:ea typeface="Avenir Book" panose="02000503020000020003" pitchFamily="2" charset="0"/>
          <a:cs typeface="Avenir Book" panose="02000503020000020003" pitchFamily="2"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Avenir Book" panose="02000503020000020003" pitchFamily="2" charset="0"/>
          <a:ea typeface="Avenir Book" panose="02000503020000020003" pitchFamily="2" charset="0"/>
          <a:cs typeface="Avenir Book" panose="02000503020000020003" pitchFamily="2"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Avenir Book" panose="02000503020000020003" pitchFamily="2" charset="0"/>
          <a:ea typeface="Avenir Book" panose="02000503020000020003" pitchFamily="2" charset="0"/>
          <a:cs typeface="Avenir Book" panose="02000503020000020003" pitchFamily="2"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rlc.org.au/training/women-work/"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hyperlink" Target="http://www.erls.org.au/"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legalaid.nsw.gov.au/contact-us/legal-aid-nsw-offi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rlc.org.au/training/women-work/"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EED-DD08-EF44-8C8D-81F1056BBFC2}"/>
              </a:ext>
            </a:extLst>
          </p:cNvPr>
          <p:cNvSpPr>
            <a:spLocks noGrp="1"/>
          </p:cNvSpPr>
          <p:nvPr>
            <p:ph type="subTitle" idx="1"/>
          </p:nvPr>
        </p:nvSpPr>
        <p:spPr/>
        <p:txBody>
          <a:bodyPr/>
          <a:lstStyle/>
          <a:p>
            <a:r>
              <a:rPr lang="en-AU" sz="4800" b="1" dirty="0">
                <a:cs typeface="Arial"/>
              </a:rPr>
              <a:t>Women @ Work</a:t>
            </a:r>
          </a:p>
        </p:txBody>
      </p:sp>
    </p:spTree>
    <p:extLst>
      <p:ext uri="{BB962C8B-B14F-4D97-AF65-F5344CB8AC3E}">
        <p14:creationId xmlns:p14="http://schemas.microsoft.com/office/powerpoint/2010/main" val="232509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a:xfrm>
            <a:off x="316357" y="369598"/>
            <a:ext cx="11408408" cy="1117907"/>
          </a:xfrm>
        </p:spPr>
        <p:txBody>
          <a:bodyPr>
            <a:normAutofit/>
          </a:bodyPr>
          <a:lstStyle/>
          <a:p>
            <a:r>
              <a:rPr lang="en-US" sz="4800" dirty="0">
                <a:latin typeface="Avenir Book" panose="02000503020000020003" pitchFamily="2" charset="0"/>
              </a:rPr>
              <a:t>Meet Antonia #2</a:t>
            </a:r>
          </a:p>
        </p:txBody>
      </p:sp>
      <p:sp>
        <p:nvSpPr>
          <p:cNvPr id="5" name="Text Placeholder 4">
            <a:extLst>
              <a:ext uri="{FF2B5EF4-FFF2-40B4-BE49-F238E27FC236}">
                <a16:creationId xmlns:a16="http://schemas.microsoft.com/office/drawing/2014/main" id="{CF5CD637-AF6E-4AB7-9B32-88C5E844B8A4}"/>
              </a:ext>
            </a:extLst>
          </p:cNvPr>
          <p:cNvSpPr>
            <a:spLocks noGrp="1"/>
          </p:cNvSpPr>
          <p:nvPr>
            <p:ph type="body" sz="quarter" idx="13"/>
          </p:nvPr>
        </p:nvSpPr>
        <p:spPr>
          <a:xfrm>
            <a:off x="467235" y="928552"/>
            <a:ext cx="11283330" cy="5840548"/>
          </a:xfrm>
        </p:spPr>
        <p:txBody>
          <a:bodyPr anchor="t">
            <a:normAutofit/>
          </a:bodyPr>
          <a:lstStyle/>
          <a:p>
            <a:endParaRPr lang="en-AU" sz="2000" dirty="0"/>
          </a:p>
          <a:p>
            <a:r>
              <a:rPr lang="en-AU" sz="2000" dirty="0"/>
              <a:t>The next day Antonia wrote to HR at the business to tell them of the interaction. </a:t>
            </a:r>
          </a:p>
          <a:p>
            <a:r>
              <a:rPr lang="en-AU" sz="2000" dirty="0"/>
              <a:t>HR replied and gave Antonia a link to Beyond Blue. </a:t>
            </a:r>
          </a:p>
          <a:p>
            <a:r>
              <a:rPr lang="en-AU" sz="2000" dirty="0"/>
              <a:t>Since June 2022, Antonia has had to continue working with Steve and feels uncomfortable near him. He continues to sit very close to her and most recently, asked her if she will be buying anything special for her wedding night.</a:t>
            </a:r>
          </a:p>
          <a:p>
            <a:r>
              <a:rPr lang="en-AU" sz="2000" dirty="0"/>
              <a:t>Antonia has seen a doctor and been diagnosed with anxiety. She has typed up her resignation.  </a:t>
            </a:r>
          </a:p>
        </p:txBody>
      </p:sp>
      <p:pic>
        <p:nvPicPr>
          <p:cNvPr id="7" name="Picture 6">
            <a:extLst>
              <a:ext uri="{FF2B5EF4-FFF2-40B4-BE49-F238E27FC236}">
                <a16:creationId xmlns:a16="http://schemas.microsoft.com/office/drawing/2014/main" id="{28564DC3-E8EC-274E-86D3-774D3C4D7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493" y="646608"/>
            <a:ext cx="1773207" cy="1182138"/>
          </a:xfrm>
          <a:prstGeom prst="rect">
            <a:avLst/>
          </a:prstGeom>
        </p:spPr>
      </p:pic>
    </p:spTree>
    <p:extLst>
      <p:ext uri="{BB962C8B-B14F-4D97-AF65-F5344CB8AC3E}">
        <p14:creationId xmlns:p14="http://schemas.microsoft.com/office/powerpoint/2010/main" val="931128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3</a:t>
            </a:r>
            <a:r>
              <a:rPr lang="en-US" b="0" dirty="0">
                <a:latin typeface="Avenir Book" panose="02000503020000020003" pitchFamily="2" charset="0"/>
              </a:rPr>
              <a:t>. What is </a:t>
            </a:r>
            <a:r>
              <a:rPr lang="en-US" dirty="0"/>
              <a:t>sexual harassment?</a:t>
            </a:r>
            <a:endParaRPr lang="en-US" b="0" dirty="0">
              <a:latin typeface="Avenir Book" panose="02000503020000020003" pitchFamily="2" charset="0"/>
            </a:endParaRPr>
          </a:p>
        </p:txBody>
      </p:sp>
      <p:sp>
        <p:nvSpPr>
          <p:cNvPr id="5" name="Picture Placeholder 4">
            <a:extLst>
              <a:ext uri="{FF2B5EF4-FFF2-40B4-BE49-F238E27FC236}">
                <a16:creationId xmlns:a16="http://schemas.microsoft.com/office/drawing/2014/main" id="{A20BA579-FEDD-2940-91AD-4342D4B41538}"/>
              </a:ext>
            </a:extLst>
          </p:cNvPr>
          <p:cNvSpPr>
            <a:spLocks noGrp="1"/>
          </p:cNvSpPr>
          <p:nvPr>
            <p:ph type="pic" sz="quarter" idx="13"/>
          </p:nvPr>
        </p:nvSpPr>
        <p:spPr/>
      </p:sp>
      <p:pic>
        <p:nvPicPr>
          <p:cNvPr id="6" name="Picture Placeholder 11">
            <a:extLst>
              <a:ext uri="{FF2B5EF4-FFF2-40B4-BE49-F238E27FC236}">
                <a16:creationId xmlns:a16="http://schemas.microsoft.com/office/drawing/2014/main" id="{CCBFD796-A13A-6146-9E89-68F262FBE31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573315" y="1118613"/>
            <a:ext cx="4620771" cy="4620771"/>
          </a:xfrm>
          <a:prstGeom prst="ellipse">
            <a:avLst/>
          </a:prstGeom>
          <a:solidFill>
            <a:schemeClr val="bg1">
              <a:lumMod val="85000"/>
            </a:schemeClr>
          </a:solidFill>
        </p:spPr>
      </p:pic>
    </p:spTree>
    <p:extLst>
      <p:ext uri="{BB962C8B-B14F-4D97-AF65-F5344CB8AC3E}">
        <p14:creationId xmlns:p14="http://schemas.microsoft.com/office/powerpoint/2010/main" val="314273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p:txBody>
          <a:bodyPr>
            <a:normAutofit/>
          </a:bodyPr>
          <a:lstStyle/>
          <a:p>
            <a:r>
              <a:rPr lang="en-US" sz="4800" dirty="0">
                <a:latin typeface="Avenir Book" panose="02000503020000020003" pitchFamily="2" charset="0"/>
              </a:rPr>
              <a:t>Sexual harassment defined</a:t>
            </a:r>
          </a:p>
        </p:txBody>
      </p:sp>
      <p:sp>
        <p:nvSpPr>
          <p:cNvPr id="3" name="Text Placeholder 2">
            <a:extLst>
              <a:ext uri="{FF2B5EF4-FFF2-40B4-BE49-F238E27FC236}">
                <a16:creationId xmlns:a16="http://schemas.microsoft.com/office/drawing/2014/main" id="{8610D790-4AE6-9D4B-9558-60FB48D24968}"/>
              </a:ext>
            </a:extLst>
          </p:cNvPr>
          <p:cNvSpPr>
            <a:spLocks noGrp="1"/>
          </p:cNvSpPr>
          <p:nvPr>
            <p:ph type="body" sz="quarter" idx="13"/>
          </p:nvPr>
        </p:nvSpPr>
        <p:spPr>
          <a:xfrm>
            <a:off x="618727" y="1511546"/>
            <a:ext cx="11202754" cy="3118895"/>
          </a:xfrm>
        </p:spPr>
        <p:txBody>
          <a:bodyPr anchor="t">
            <a:noAutofit/>
          </a:bodyPr>
          <a:lstStyle/>
          <a:p>
            <a:r>
              <a:rPr lang="en-AU" sz="2400" dirty="0"/>
              <a:t>Sexual harassment is defined* as:</a:t>
            </a:r>
          </a:p>
          <a:p>
            <a:pPr marL="971550" lvl="1" indent="-514350">
              <a:buFont typeface="+mj-lt"/>
              <a:buAutoNum type="alphaLcParenR"/>
            </a:pPr>
            <a:r>
              <a:rPr lang="en-AU" sz="2400" dirty="0">
                <a:solidFill>
                  <a:schemeClr val="tx1"/>
                </a:solidFill>
                <a:latin typeface="Helvetica" pitchFamily="2" charset="0"/>
              </a:rPr>
              <a:t>“Unwelcome</a:t>
            </a:r>
            <a:r>
              <a:rPr lang="en-AU" sz="2400" dirty="0">
                <a:latin typeface="Helvetica" pitchFamily="2" charset="0"/>
              </a:rPr>
              <a:t> sexual advance or unwelcome request for sexual favours; or </a:t>
            </a:r>
          </a:p>
          <a:p>
            <a:pPr marL="971550" lvl="1" indent="-514350">
              <a:buFont typeface="+mj-lt"/>
              <a:buAutoNum type="alphaLcParenR"/>
            </a:pPr>
            <a:r>
              <a:rPr lang="en-AU" sz="2400" dirty="0">
                <a:latin typeface="Helvetica" pitchFamily="2" charset="0"/>
              </a:rPr>
              <a:t>Engages in other </a:t>
            </a:r>
            <a:r>
              <a:rPr lang="en-AU" sz="2400" b="1" i="1" dirty="0">
                <a:solidFill>
                  <a:srgbClr val="FF0000"/>
                </a:solidFill>
                <a:latin typeface="Helvetica" pitchFamily="2" charset="0"/>
              </a:rPr>
              <a:t>unwelcome</a:t>
            </a:r>
            <a:r>
              <a:rPr lang="en-AU" sz="2400" b="1" i="1" dirty="0">
                <a:latin typeface="Helvetica" pitchFamily="2" charset="0"/>
              </a:rPr>
              <a:t> </a:t>
            </a:r>
            <a:r>
              <a:rPr lang="en-AU" sz="2400" dirty="0">
                <a:latin typeface="Helvetica" pitchFamily="2" charset="0"/>
              </a:rPr>
              <a:t>conduct of a sexual nature </a:t>
            </a:r>
          </a:p>
          <a:p>
            <a:r>
              <a:rPr lang="en-US" sz="2400" dirty="0"/>
              <a:t>in circumstances in which </a:t>
            </a:r>
            <a:r>
              <a:rPr lang="en-US" sz="2400" b="1" dirty="0"/>
              <a:t>a reasonable person</a:t>
            </a:r>
            <a:r>
              <a:rPr lang="en-US" sz="2400" dirty="0"/>
              <a:t>, having regard to all the circumstances, would have anticipated the possibility that the person harassed would be offended, humiliated or intimidated.”</a:t>
            </a:r>
          </a:p>
          <a:p>
            <a:r>
              <a:rPr lang="en-AU" sz="2400" dirty="0"/>
              <a:t>*</a:t>
            </a:r>
            <a:r>
              <a:rPr lang="en-AU" sz="2400" i="1" dirty="0"/>
              <a:t>Sex Discrimination Act 1984 </a:t>
            </a:r>
            <a:r>
              <a:rPr lang="en-AU" sz="2400" dirty="0"/>
              <a:t>(</a:t>
            </a:r>
            <a:r>
              <a:rPr lang="en-AU" sz="2400" dirty="0" err="1"/>
              <a:t>Commonwealth</a:t>
            </a:r>
            <a:r>
              <a:rPr lang="en-AU" sz="2400" dirty="0"/>
              <a:t>)  - “the SDA”</a:t>
            </a:r>
            <a:endParaRPr lang="en-US" sz="2400" b="1" i="1" dirty="0">
              <a:latin typeface="Avenir Book" panose="02000503020000020003" pitchFamily="2" charset="0"/>
            </a:endParaRPr>
          </a:p>
        </p:txBody>
      </p:sp>
    </p:spTree>
    <p:extLst>
      <p:ext uri="{BB962C8B-B14F-4D97-AF65-F5344CB8AC3E}">
        <p14:creationId xmlns:p14="http://schemas.microsoft.com/office/powerpoint/2010/main" val="171245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p:txBody>
          <a:bodyPr>
            <a:normAutofit/>
          </a:bodyPr>
          <a:lstStyle/>
          <a:p>
            <a:r>
              <a:rPr lang="en-US" sz="4800" dirty="0">
                <a:latin typeface="Avenir Book" panose="02000503020000020003" pitchFamily="2" charset="0"/>
              </a:rPr>
              <a:t>Sexual harassment described</a:t>
            </a:r>
          </a:p>
        </p:txBody>
      </p:sp>
      <p:sp>
        <p:nvSpPr>
          <p:cNvPr id="3" name="Text Placeholder 2">
            <a:extLst>
              <a:ext uri="{FF2B5EF4-FFF2-40B4-BE49-F238E27FC236}">
                <a16:creationId xmlns:a16="http://schemas.microsoft.com/office/drawing/2014/main" id="{8610D790-4AE6-9D4B-9558-60FB48D24968}"/>
              </a:ext>
            </a:extLst>
          </p:cNvPr>
          <p:cNvSpPr>
            <a:spLocks noGrp="1"/>
          </p:cNvSpPr>
          <p:nvPr>
            <p:ph type="body" sz="quarter" idx="13"/>
          </p:nvPr>
        </p:nvSpPr>
        <p:spPr>
          <a:xfrm>
            <a:off x="522011" y="2434740"/>
            <a:ext cx="11202754" cy="3118895"/>
          </a:xfrm>
        </p:spPr>
        <p:txBody>
          <a:bodyPr>
            <a:noAutofit/>
          </a:bodyPr>
          <a:lstStyle/>
          <a:p>
            <a:r>
              <a:rPr lang="en-US" sz="2400" i="1" dirty="0">
                <a:latin typeface="Avenir Book" panose="02000503020000020003" pitchFamily="2" charset="0"/>
              </a:rPr>
              <a:t>🚩🚩🚩 </a:t>
            </a:r>
          </a:p>
          <a:p>
            <a:r>
              <a:rPr lang="en-US" sz="2400"/>
              <a:t>unwelcome touching, kissing or hugging, staring, leering, sending sexually explicit pictures, unwelcome invitations to date or have sex, questions about private life, sexual comments or jokes, sexually explicit texts</a:t>
            </a:r>
            <a:endParaRPr lang="en-AU" sz="2400"/>
          </a:p>
          <a:p>
            <a:r>
              <a:rPr lang="en-US" sz="2400" i="1" dirty="0">
                <a:latin typeface="Avenir Book" panose="02000503020000020003" pitchFamily="2" charset="0"/>
              </a:rPr>
              <a:t>🚩🚩🚩</a:t>
            </a:r>
          </a:p>
        </p:txBody>
      </p:sp>
    </p:spTree>
    <p:extLst>
      <p:ext uri="{BB962C8B-B14F-4D97-AF65-F5344CB8AC3E}">
        <p14:creationId xmlns:p14="http://schemas.microsoft.com/office/powerpoint/2010/main" val="318403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4. What’s new in the law?</a:t>
            </a:r>
          </a:p>
        </p:txBody>
      </p:sp>
      <p:pic>
        <p:nvPicPr>
          <p:cNvPr id="4" name="Picture Placeholder 3">
            <a:extLst>
              <a:ext uri="{FF2B5EF4-FFF2-40B4-BE49-F238E27FC236}">
                <a16:creationId xmlns:a16="http://schemas.microsoft.com/office/drawing/2014/main" id="{8560CB05-16B2-1949-8574-23AD6529AAE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267575" y="887413"/>
            <a:ext cx="4621213" cy="4619625"/>
          </a:xfrm>
        </p:spPr>
      </p:pic>
    </p:spTree>
    <p:extLst>
      <p:ext uri="{BB962C8B-B14F-4D97-AF65-F5344CB8AC3E}">
        <p14:creationId xmlns:p14="http://schemas.microsoft.com/office/powerpoint/2010/main" val="417074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96D5-BCE8-4246-AD1E-26C5462B7FF6}"/>
              </a:ext>
            </a:extLst>
          </p:cNvPr>
          <p:cNvSpPr>
            <a:spLocks noGrp="1"/>
          </p:cNvSpPr>
          <p:nvPr>
            <p:ph type="title"/>
          </p:nvPr>
        </p:nvSpPr>
        <p:spPr/>
        <p:txBody>
          <a:bodyPr>
            <a:normAutofit/>
          </a:bodyPr>
          <a:lstStyle/>
          <a:p>
            <a:r>
              <a:rPr lang="en-US" sz="4800" dirty="0"/>
              <a:t>So what’s new in the SDA*</a:t>
            </a:r>
          </a:p>
        </p:txBody>
      </p:sp>
      <p:sp>
        <p:nvSpPr>
          <p:cNvPr id="3" name="Text Placeholder 2">
            <a:extLst>
              <a:ext uri="{FF2B5EF4-FFF2-40B4-BE49-F238E27FC236}">
                <a16:creationId xmlns:a16="http://schemas.microsoft.com/office/drawing/2014/main" id="{4FD924A2-C5BD-E841-894D-D197398937A1}"/>
              </a:ext>
            </a:extLst>
          </p:cNvPr>
          <p:cNvSpPr>
            <a:spLocks noGrp="1"/>
          </p:cNvSpPr>
          <p:nvPr>
            <p:ph type="body" sz="quarter" idx="13"/>
          </p:nvPr>
        </p:nvSpPr>
        <p:spPr>
          <a:xfrm>
            <a:off x="711200" y="2391508"/>
            <a:ext cx="10756900" cy="4199791"/>
          </a:xfrm>
        </p:spPr>
        <p:txBody>
          <a:bodyPr>
            <a:noAutofit/>
          </a:bodyPr>
          <a:lstStyle/>
          <a:p>
            <a:pPr marL="342900" indent="-342900">
              <a:buFont typeface="Arial" panose="020B0604020202020204" pitchFamily="34" charset="0"/>
              <a:buChar char="•"/>
            </a:pPr>
            <a:r>
              <a:rPr lang="en-US" sz="2400" dirty="0"/>
              <a:t>Persons who cause, instruct, induce, aid or permit sexual harassment and sex based harassment may be personally liable under the SDA. </a:t>
            </a:r>
          </a:p>
          <a:p>
            <a:pPr marL="342900" indent="-342900">
              <a:buFont typeface="Arial" panose="020B0604020202020204" pitchFamily="34" charset="0"/>
              <a:buChar char="•"/>
            </a:pPr>
            <a:r>
              <a:rPr lang="en-US" sz="2400" dirty="0"/>
              <a:t>Workplace participants are protected: employees, contractors, interns and volunteers</a:t>
            </a:r>
          </a:p>
          <a:p>
            <a:pPr marL="342900" indent="-342900">
              <a:buFont typeface="Arial" panose="020B0604020202020204" pitchFamily="34" charset="0"/>
              <a:buChar char="•"/>
            </a:pPr>
            <a:r>
              <a:rPr lang="en-US" sz="2400" dirty="0">
                <a:solidFill>
                  <a:srgbClr val="FF0000"/>
                </a:solidFill>
              </a:rPr>
              <a:t>2 years to make a claim under the SDA</a:t>
            </a:r>
          </a:p>
          <a:p>
            <a:pPr marL="342900" indent="-342900">
              <a:buFont typeface="Arial" panose="020B0604020202020204" pitchFamily="34" charset="0"/>
              <a:buChar char="•"/>
            </a:pPr>
            <a:r>
              <a:rPr lang="en-US" sz="2400" dirty="0"/>
              <a:t>Sex based harassment is unlawful – </a:t>
            </a:r>
            <a:r>
              <a:rPr lang="en-US" sz="2400" dirty="0" err="1"/>
              <a:t>ie</a:t>
            </a:r>
            <a:r>
              <a:rPr lang="en-US" sz="2400" dirty="0"/>
              <a:t> conduct of a seriously demeaning nature by reason of a person’s sex</a:t>
            </a:r>
          </a:p>
          <a:p>
            <a:r>
              <a:rPr lang="en-AU" sz="1800" dirty="0"/>
              <a:t>*</a:t>
            </a:r>
            <a:r>
              <a:rPr lang="en-AU" sz="1800" i="1" dirty="0"/>
              <a:t>Sex Discrimination Act 1984 </a:t>
            </a:r>
            <a:r>
              <a:rPr lang="en-AU" sz="1800" dirty="0"/>
              <a:t>(</a:t>
            </a:r>
            <a:r>
              <a:rPr lang="en-AU" sz="1800" dirty="0" err="1"/>
              <a:t>Commonwealth</a:t>
            </a:r>
            <a:r>
              <a:rPr lang="en-AU" sz="1800" dirty="0"/>
              <a:t>)  - “the SDA”</a:t>
            </a:r>
            <a:endParaRPr lang="en-US" sz="1800" b="1" i="1" dirty="0">
              <a:latin typeface="Avenir Book" panose="02000503020000020003" pitchFamily="2"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22602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96D5-BCE8-4246-AD1E-26C5462B7FF6}"/>
              </a:ext>
            </a:extLst>
          </p:cNvPr>
          <p:cNvSpPr>
            <a:spLocks noGrp="1"/>
          </p:cNvSpPr>
          <p:nvPr>
            <p:ph type="title"/>
          </p:nvPr>
        </p:nvSpPr>
        <p:spPr/>
        <p:txBody>
          <a:bodyPr>
            <a:normAutofit/>
          </a:bodyPr>
          <a:lstStyle/>
          <a:p>
            <a:r>
              <a:rPr lang="en-US" sz="4800" dirty="0"/>
              <a:t>And what’s new in the Fair Work Act?</a:t>
            </a:r>
          </a:p>
        </p:txBody>
      </p:sp>
      <p:sp>
        <p:nvSpPr>
          <p:cNvPr id="3" name="Text Placeholder 2">
            <a:extLst>
              <a:ext uri="{FF2B5EF4-FFF2-40B4-BE49-F238E27FC236}">
                <a16:creationId xmlns:a16="http://schemas.microsoft.com/office/drawing/2014/main" id="{4FD924A2-C5BD-E841-894D-D197398937A1}"/>
              </a:ext>
            </a:extLst>
          </p:cNvPr>
          <p:cNvSpPr>
            <a:spLocks noGrp="1"/>
          </p:cNvSpPr>
          <p:nvPr>
            <p:ph type="body" sz="quarter" idx="13"/>
          </p:nvPr>
        </p:nvSpPr>
        <p:spPr>
          <a:xfrm>
            <a:off x="711200" y="1371600"/>
            <a:ext cx="9976220" cy="5219700"/>
          </a:xfrm>
        </p:spPr>
        <p:txBody>
          <a:bodyPr>
            <a:noAutofit/>
          </a:bodyPr>
          <a:lstStyle/>
          <a:p>
            <a:pPr marL="342900" indent="-342900">
              <a:buFont typeface="Arial" panose="020B0604020202020204" pitchFamily="34" charset="0"/>
              <a:buChar char="•"/>
            </a:pPr>
            <a:r>
              <a:rPr lang="en-US" sz="2400" dirty="0"/>
              <a:t>Miscarriage leave (2 days of paid or unpaid for casuals)</a:t>
            </a:r>
          </a:p>
          <a:p>
            <a:pPr marL="342900" indent="-342900">
              <a:buFont typeface="Arial" panose="020B0604020202020204" pitchFamily="34" charset="0"/>
              <a:buChar char="•"/>
            </a:pPr>
            <a:r>
              <a:rPr lang="en-US" sz="2400" dirty="0"/>
              <a:t>Stop sexual harassment orders </a:t>
            </a:r>
          </a:p>
          <a:p>
            <a:pPr marL="342900" indent="-342900">
              <a:buFont typeface="Arial" panose="020B0604020202020204" pitchFamily="34" charset="0"/>
              <a:buChar char="•"/>
            </a:pPr>
            <a:r>
              <a:rPr lang="en-US" sz="2400" dirty="0"/>
              <a:t>Sexual harassment now considered serious misconduct</a:t>
            </a:r>
          </a:p>
          <a:p>
            <a:pPr marL="342900" indent="-342900">
              <a:buFont typeface="Arial" panose="020B0604020202020204" pitchFamily="34" charset="0"/>
              <a:buChar char="•"/>
            </a:pPr>
            <a:r>
              <a:rPr lang="en-US" sz="2400" dirty="0">
                <a:solidFill>
                  <a:srgbClr val="FF0000"/>
                </a:solidFill>
              </a:rPr>
              <a:t>Proposed change:</a:t>
            </a:r>
            <a:r>
              <a:rPr lang="en-US" sz="2400" dirty="0"/>
              <a:t> </a:t>
            </a:r>
            <a:r>
              <a:rPr lang="en-US" sz="2400" b="1" dirty="0"/>
              <a:t>10 days paid</a:t>
            </a:r>
            <a:r>
              <a:rPr lang="en-US" sz="2400" dirty="0"/>
              <a:t> family and domestic violence leave (currently </a:t>
            </a:r>
            <a:r>
              <a:rPr lang="en-US" sz="2400" b="1" dirty="0"/>
              <a:t>5 days unpaid</a:t>
            </a:r>
            <a:r>
              <a:rPr lang="en-US" sz="2400" dirty="0"/>
              <a:t>)</a:t>
            </a:r>
            <a:br>
              <a:rPr lang="en-US" sz="2400" dirty="0"/>
            </a:br>
            <a:endParaRPr lang="en-US" sz="2400" dirty="0"/>
          </a:p>
          <a:p>
            <a:r>
              <a:rPr lang="en-US" sz="1800" dirty="0"/>
              <a:t>Fair Work Act 2009 (</a:t>
            </a:r>
            <a:r>
              <a:rPr lang="en-US" sz="1800" dirty="0" err="1"/>
              <a:t>Commonwealth</a:t>
            </a:r>
            <a:r>
              <a:rPr lang="en-US" sz="1800" dirty="0"/>
              <a:t>)</a:t>
            </a:r>
          </a:p>
        </p:txBody>
      </p:sp>
    </p:spTree>
    <p:extLst>
      <p:ext uri="{BB962C8B-B14F-4D97-AF65-F5344CB8AC3E}">
        <p14:creationId xmlns:p14="http://schemas.microsoft.com/office/powerpoint/2010/main" val="287507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96D5-BCE8-4246-AD1E-26C5462B7FF6}"/>
              </a:ext>
            </a:extLst>
          </p:cNvPr>
          <p:cNvSpPr>
            <a:spLocks noGrp="1"/>
          </p:cNvSpPr>
          <p:nvPr>
            <p:ph type="title"/>
          </p:nvPr>
        </p:nvSpPr>
        <p:spPr>
          <a:xfrm>
            <a:off x="316357" y="631033"/>
            <a:ext cx="11408408" cy="5562907"/>
          </a:xfrm>
        </p:spPr>
        <p:txBody>
          <a:bodyPr>
            <a:normAutofit/>
          </a:bodyPr>
          <a:lstStyle/>
          <a:p>
            <a:r>
              <a:rPr lang="en-US" sz="4800" b="1" dirty="0">
                <a:latin typeface="Avenir Book"/>
              </a:rPr>
              <a:t>What hasn't changed</a:t>
            </a:r>
            <a:br>
              <a:rPr lang="en-US" sz="4800" dirty="0"/>
            </a:br>
            <a:br>
              <a:rPr lang="en-US" sz="4800" dirty="0"/>
            </a:br>
            <a:r>
              <a:rPr lang="en-US" sz="4800" b="1" dirty="0">
                <a:solidFill>
                  <a:schemeClr val="tx1"/>
                </a:solidFill>
                <a:latin typeface="Avenir Book"/>
              </a:rPr>
              <a:t>Dismissal &gt;&gt;&gt;</a:t>
            </a:r>
            <a:br>
              <a:rPr lang="en-US" sz="4800" b="1" dirty="0">
                <a:solidFill>
                  <a:srgbClr val="FF0000"/>
                </a:solidFill>
                <a:latin typeface="Avenir Book"/>
              </a:rPr>
            </a:br>
            <a:r>
              <a:rPr lang="en-US" sz="4800" b="1" dirty="0">
                <a:solidFill>
                  <a:srgbClr val="FF0000"/>
                </a:solidFill>
                <a:latin typeface="Avenir Book"/>
              </a:rPr>
              <a:t> </a:t>
            </a:r>
            <a:br>
              <a:rPr lang="en-US" sz="4800" b="1" dirty="0">
                <a:solidFill>
                  <a:srgbClr val="FF0000"/>
                </a:solidFill>
                <a:latin typeface="Avenir Book"/>
              </a:rPr>
            </a:br>
            <a:r>
              <a:rPr lang="en-US" sz="4800" b="1" dirty="0">
                <a:solidFill>
                  <a:srgbClr val="FF0000"/>
                </a:solidFill>
                <a:latin typeface="Avenir Book"/>
              </a:rPr>
              <a:t>21 days </a:t>
            </a:r>
            <a:r>
              <a:rPr lang="en-US" sz="4800" b="1" dirty="0">
                <a:solidFill>
                  <a:schemeClr val="tx1"/>
                </a:solidFill>
                <a:latin typeface="Avenir Book"/>
              </a:rPr>
              <a:t>to file an application for </a:t>
            </a:r>
            <a:br>
              <a:rPr lang="en-US" sz="4800" b="1" dirty="0">
                <a:solidFill>
                  <a:schemeClr val="tx1"/>
                </a:solidFill>
                <a:latin typeface="Avenir Book"/>
              </a:rPr>
            </a:br>
            <a:r>
              <a:rPr lang="en-US" sz="4800" b="1" dirty="0">
                <a:solidFill>
                  <a:schemeClr val="tx1"/>
                </a:solidFill>
                <a:latin typeface="Avenir Book"/>
              </a:rPr>
              <a:t>unfair dismissal</a:t>
            </a:r>
            <a:endParaRPr lang="en-US" sz="4800" b="1" dirty="0">
              <a:solidFill>
                <a:schemeClr val="tx1"/>
              </a:solidFill>
            </a:endParaRPr>
          </a:p>
        </p:txBody>
      </p:sp>
    </p:spTree>
    <p:extLst>
      <p:ext uri="{BB962C8B-B14F-4D97-AF65-F5344CB8AC3E}">
        <p14:creationId xmlns:p14="http://schemas.microsoft.com/office/powerpoint/2010/main" val="3575548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6339649" cy="2272930"/>
          </a:xfrm>
        </p:spPr>
        <p:txBody>
          <a:bodyPr/>
          <a:lstStyle/>
          <a:p>
            <a:r>
              <a:rPr lang="en-US" dirty="0"/>
              <a:t>5. What can </a:t>
            </a:r>
            <a:br>
              <a:rPr lang="en-US" dirty="0"/>
            </a:br>
            <a:r>
              <a:rPr lang="en-US" dirty="0"/>
              <a:t>Antonia do? </a:t>
            </a:r>
          </a:p>
        </p:txBody>
      </p:sp>
      <p:pic>
        <p:nvPicPr>
          <p:cNvPr id="4" name="Picture 3">
            <a:extLst>
              <a:ext uri="{FF2B5EF4-FFF2-40B4-BE49-F238E27FC236}">
                <a16:creationId xmlns:a16="http://schemas.microsoft.com/office/drawing/2014/main" id="{D84A6C3E-ED6B-884D-A26D-01B2886E0E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0356" y="864321"/>
            <a:ext cx="5551715" cy="3701143"/>
          </a:xfrm>
          <a:prstGeom prst="rect">
            <a:avLst/>
          </a:prstGeom>
        </p:spPr>
      </p:pic>
    </p:spTree>
    <p:extLst>
      <p:ext uri="{BB962C8B-B14F-4D97-AF65-F5344CB8AC3E}">
        <p14:creationId xmlns:p14="http://schemas.microsoft.com/office/powerpoint/2010/main" val="235067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a:xfrm>
            <a:off x="316357" y="369598"/>
            <a:ext cx="11408408" cy="1117907"/>
          </a:xfrm>
        </p:spPr>
        <p:txBody>
          <a:bodyPr>
            <a:normAutofit/>
          </a:bodyPr>
          <a:lstStyle/>
          <a:p>
            <a:r>
              <a:rPr lang="en-US" sz="4800" dirty="0">
                <a:latin typeface="Avenir Book" panose="02000503020000020003" pitchFamily="2" charset="0"/>
              </a:rPr>
              <a:t>Back to Antonia</a:t>
            </a:r>
          </a:p>
        </p:txBody>
      </p:sp>
      <p:sp>
        <p:nvSpPr>
          <p:cNvPr id="5" name="Text Placeholder 4">
            <a:extLst>
              <a:ext uri="{FF2B5EF4-FFF2-40B4-BE49-F238E27FC236}">
                <a16:creationId xmlns:a16="http://schemas.microsoft.com/office/drawing/2014/main" id="{CF5CD637-AF6E-4AB7-9B32-88C5E844B8A4}"/>
              </a:ext>
            </a:extLst>
          </p:cNvPr>
          <p:cNvSpPr>
            <a:spLocks noGrp="1"/>
          </p:cNvSpPr>
          <p:nvPr>
            <p:ph type="body" sz="quarter" idx="13"/>
          </p:nvPr>
        </p:nvSpPr>
        <p:spPr>
          <a:xfrm>
            <a:off x="467235" y="928552"/>
            <a:ext cx="11283330" cy="5840548"/>
          </a:xfrm>
        </p:spPr>
        <p:txBody>
          <a:bodyPr>
            <a:normAutofit fontScale="62500" lnSpcReduction="20000"/>
          </a:bodyPr>
          <a:lstStyle/>
          <a:p>
            <a:r>
              <a:rPr lang="en-AU" dirty="0"/>
              <a:t>Antonia is 26 years old.</a:t>
            </a:r>
          </a:p>
          <a:p>
            <a:r>
              <a:rPr lang="en-AU" dirty="0"/>
              <a:t>Antonia was a bookkeeper at a chain store, Champ’s Camp which sells camping equipment.</a:t>
            </a:r>
          </a:p>
          <a:p>
            <a:r>
              <a:rPr lang="en-AU" dirty="0"/>
              <a:t>One day in June 2022, Antonia was sitting next to her boss Steve as they were going through the books. </a:t>
            </a:r>
          </a:p>
          <a:p>
            <a:r>
              <a:rPr lang="en-AU" dirty="0"/>
              <a:t>Steve pointed to her finger and said ‘what’s that? </a:t>
            </a:r>
            <a:r>
              <a:rPr lang="en-AU" dirty="0">
                <a:highlight>
                  <a:srgbClr val="FFFF00"/>
                </a:highlight>
              </a:rPr>
              <a:t>Don’t tell me you’re knocked up or something</a:t>
            </a:r>
            <a:r>
              <a:rPr lang="en-AU" dirty="0"/>
              <a:t>?’</a:t>
            </a:r>
          </a:p>
          <a:p>
            <a:r>
              <a:rPr lang="en-AU" dirty="0"/>
              <a:t>Antonia felt uncomfortable. She laughed and said ‘oh I’m engaged’.</a:t>
            </a:r>
          </a:p>
          <a:p>
            <a:r>
              <a:rPr lang="en-AU" dirty="0"/>
              <a:t>Her boss responded with ‘</a:t>
            </a:r>
            <a:r>
              <a:rPr lang="en-AU" dirty="0">
                <a:highlight>
                  <a:srgbClr val="FFFF00"/>
                </a:highlight>
              </a:rPr>
              <a:t>that’s a shame, I just always thought you and I would have sex. Maybe we still can</a:t>
            </a:r>
            <a:r>
              <a:rPr lang="en-AU" dirty="0"/>
              <a:t>?’ and he </a:t>
            </a:r>
            <a:r>
              <a:rPr lang="en-AU" dirty="0">
                <a:highlight>
                  <a:srgbClr val="FFFF00"/>
                </a:highlight>
              </a:rPr>
              <a:t>placed his hand on her thigh</a:t>
            </a:r>
            <a:r>
              <a:rPr lang="en-AU" dirty="0"/>
              <a:t>. </a:t>
            </a:r>
          </a:p>
          <a:p>
            <a:r>
              <a:rPr lang="en-AU" dirty="0"/>
              <a:t>Antonia began to panic and diffused the situation by saying ‘well that can’t happen because I’m engaged’.</a:t>
            </a:r>
          </a:p>
        </p:txBody>
      </p:sp>
      <p:pic>
        <p:nvPicPr>
          <p:cNvPr id="7" name="Picture 6">
            <a:extLst>
              <a:ext uri="{FF2B5EF4-FFF2-40B4-BE49-F238E27FC236}">
                <a16:creationId xmlns:a16="http://schemas.microsoft.com/office/drawing/2014/main" id="{923269E5-08B4-8446-8EB3-93B8E1E300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493" y="646608"/>
            <a:ext cx="1773207" cy="1182138"/>
          </a:xfrm>
          <a:prstGeom prst="rect">
            <a:avLst/>
          </a:prstGeom>
        </p:spPr>
      </p:pic>
    </p:spTree>
    <p:extLst>
      <p:ext uri="{BB962C8B-B14F-4D97-AF65-F5344CB8AC3E}">
        <p14:creationId xmlns:p14="http://schemas.microsoft.com/office/powerpoint/2010/main" val="18811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2546EC-3652-430F-8293-2AF8E5E65ACB}"/>
              </a:ext>
            </a:extLst>
          </p:cNvPr>
          <p:cNvSpPr>
            <a:spLocks noGrp="1"/>
          </p:cNvSpPr>
          <p:nvPr>
            <p:ph type="body" sz="quarter" idx="15"/>
          </p:nvPr>
        </p:nvSpPr>
        <p:spPr>
          <a:xfrm>
            <a:off x="978429" y="3514724"/>
            <a:ext cx="10384516" cy="2533947"/>
          </a:xfrm>
        </p:spPr>
        <p:txBody>
          <a:bodyPr>
            <a:noAutofit/>
          </a:bodyPr>
          <a:lstStyle/>
          <a:p>
            <a:pPr marL="0" indent="0">
              <a:buNone/>
            </a:pPr>
            <a:r>
              <a:rPr lang="en-GB" dirty="0">
                <a:latin typeface="Helvetica"/>
                <a:cs typeface="Helvetica"/>
              </a:rPr>
              <a:t>Solicitor</a:t>
            </a:r>
            <a:br>
              <a:rPr lang="en-GB" dirty="0">
                <a:latin typeface="Helvetica"/>
                <a:cs typeface="Helvetica"/>
              </a:rPr>
            </a:br>
            <a:r>
              <a:rPr lang="en-GB" dirty="0">
                <a:latin typeface="Helvetica"/>
                <a:cs typeface="Helvetica"/>
              </a:rPr>
              <a:t>Employment Rights Legal Service</a:t>
            </a:r>
          </a:p>
          <a:p>
            <a:pPr marL="0" indent="0">
              <a:buNone/>
            </a:pPr>
            <a:r>
              <a:rPr lang="en-GB" dirty="0">
                <a:latin typeface="Helvetica"/>
                <a:cs typeface="Helvetica"/>
              </a:rPr>
              <a:t>Redfern Legal Centre</a:t>
            </a:r>
            <a:endParaRPr lang="en-GB" dirty="0"/>
          </a:p>
        </p:txBody>
      </p:sp>
      <p:sp>
        <p:nvSpPr>
          <p:cNvPr id="13" name="Title 12">
            <a:extLst>
              <a:ext uri="{FF2B5EF4-FFF2-40B4-BE49-F238E27FC236}">
                <a16:creationId xmlns:a16="http://schemas.microsoft.com/office/drawing/2014/main" id="{557E81AA-1008-417C-92EF-619C7BBFA881}"/>
              </a:ext>
            </a:extLst>
          </p:cNvPr>
          <p:cNvSpPr>
            <a:spLocks noGrp="1"/>
          </p:cNvSpPr>
          <p:nvPr>
            <p:ph type="title"/>
          </p:nvPr>
        </p:nvSpPr>
        <p:spPr>
          <a:xfrm>
            <a:off x="978429" y="2436514"/>
            <a:ext cx="10360132" cy="1078210"/>
          </a:xfrm>
        </p:spPr>
        <p:txBody>
          <a:bodyPr>
            <a:normAutofit/>
          </a:bodyPr>
          <a:lstStyle/>
          <a:p>
            <a:r>
              <a:rPr lang="en-GB" sz="4000" dirty="0">
                <a:latin typeface="Helvetica"/>
                <a:cs typeface="Helvetica"/>
              </a:rPr>
              <a:t>Regina Featherstone</a:t>
            </a:r>
            <a:endParaRPr lang="en-GB" sz="4000" dirty="0"/>
          </a:p>
        </p:txBody>
      </p:sp>
      <p:pic>
        <p:nvPicPr>
          <p:cNvPr id="1026" name="Picture 2" descr="3 &quot;Regina Featherstone&quot; profiles | LinkedIn">
            <a:extLst>
              <a:ext uri="{FF2B5EF4-FFF2-40B4-BE49-F238E27FC236}">
                <a16:creationId xmlns:a16="http://schemas.microsoft.com/office/drawing/2014/main" id="{B0A4CAFE-9C73-476D-AC47-B68F46D594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902" y="2247750"/>
            <a:ext cx="2533947" cy="253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0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a:xfrm>
            <a:off x="316357" y="369598"/>
            <a:ext cx="11408408" cy="1117907"/>
          </a:xfrm>
        </p:spPr>
        <p:txBody>
          <a:bodyPr>
            <a:normAutofit/>
          </a:bodyPr>
          <a:lstStyle/>
          <a:p>
            <a:r>
              <a:rPr lang="en-US" sz="4800" dirty="0">
                <a:latin typeface="Avenir Book" panose="02000503020000020003" pitchFamily="2" charset="0"/>
              </a:rPr>
              <a:t>Back to Antonia #2</a:t>
            </a:r>
          </a:p>
        </p:txBody>
      </p:sp>
      <p:sp>
        <p:nvSpPr>
          <p:cNvPr id="5" name="Text Placeholder 4">
            <a:extLst>
              <a:ext uri="{FF2B5EF4-FFF2-40B4-BE49-F238E27FC236}">
                <a16:creationId xmlns:a16="http://schemas.microsoft.com/office/drawing/2014/main" id="{CF5CD637-AF6E-4AB7-9B32-88C5E844B8A4}"/>
              </a:ext>
            </a:extLst>
          </p:cNvPr>
          <p:cNvSpPr>
            <a:spLocks noGrp="1"/>
          </p:cNvSpPr>
          <p:nvPr>
            <p:ph type="body" sz="quarter" idx="13"/>
          </p:nvPr>
        </p:nvSpPr>
        <p:spPr>
          <a:xfrm>
            <a:off x="467235" y="928552"/>
            <a:ext cx="11283330" cy="5840548"/>
          </a:xfrm>
        </p:spPr>
        <p:txBody>
          <a:bodyPr>
            <a:normAutofit/>
          </a:bodyPr>
          <a:lstStyle/>
          <a:p>
            <a:r>
              <a:rPr lang="en-AU" sz="2000" dirty="0"/>
              <a:t>The next day Antonia wrote to HR at the business to tell them of the interaction. </a:t>
            </a:r>
            <a:r>
              <a:rPr lang="en-AU" sz="2000" dirty="0">
                <a:highlight>
                  <a:srgbClr val="FFFF00"/>
                </a:highlight>
              </a:rPr>
              <a:t>HR replied and gave Antonia a link to Beyond Blue</a:t>
            </a:r>
            <a:r>
              <a:rPr lang="en-AU" sz="2000" dirty="0"/>
              <a:t>. </a:t>
            </a:r>
          </a:p>
          <a:p>
            <a:r>
              <a:rPr lang="en-AU" sz="2000" dirty="0"/>
              <a:t>Since June 2022, </a:t>
            </a:r>
            <a:r>
              <a:rPr lang="en-AU" sz="2000" dirty="0">
                <a:highlight>
                  <a:srgbClr val="FFFF00"/>
                </a:highlight>
              </a:rPr>
              <a:t>Antonia has had to continue working with Steve and feels uncomfortable near him</a:t>
            </a:r>
            <a:r>
              <a:rPr lang="en-AU" sz="2000" dirty="0"/>
              <a:t>. He continues to </a:t>
            </a:r>
            <a:r>
              <a:rPr lang="en-AU" sz="2000" dirty="0">
                <a:highlight>
                  <a:srgbClr val="FFFF00"/>
                </a:highlight>
              </a:rPr>
              <a:t>sit very close </a:t>
            </a:r>
            <a:r>
              <a:rPr lang="en-AU" sz="2000" dirty="0"/>
              <a:t>to her and most recently, </a:t>
            </a:r>
            <a:r>
              <a:rPr lang="en-AU" sz="2000" dirty="0">
                <a:highlight>
                  <a:srgbClr val="FFFF00"/>
                </a:highlight>
              </a:rPr>
              <a:t>asked her if she will be buying ‘anything special’ for her wedding night</a:t>
            </a:r>
            <a:r>
              <a:rPr lang="en-AU" sz="2000" dirty="0"/>
              <a:t>.</a:t>
            </a:r>
          </a:p>
          <a:p>
            <a:r>
              <a:rPr lang="en-AU" sz="2000" dirty="0"/>
              <a:t>Antonia has seen a doctor and been </a:t>
            </a:r>
            <a:r>
              <a:rPr lang="en-AU" sz="2000" dirty="0">
                <a:highlight>
                  <a:srgbClr val="FFFF00"/>
                </a:highlight>
              </a:rPr>
              <a:t>diagnosed with anxiety</a:t>
            </a:r>
            <a:r>
              <a:rPr lang="en-AU" sz="2000" dirty="0"/>
              <a:t>. She has typed up her </a:t>
            </a:r>
            <a:r>
              <a:rPr lang="en-AU" sz="2000" dirty="0">
                <a:highlight>
                  <a:srgbClr val="FFFF00"/>
                </a:highlight>
              </a:rPr>
              <a:t>resignation.  </a:t>
            </a:r>
          </a:p>
        </p:txBody>
      </p:sp>
      <p:pic>
        <p:nvPicPr>
          <p:cNvPr id="7" name="Picture 6">
            <a:extLst>
              <a:ext uri="{FF2B5EF4-FFF2-40B4-BE49-F238E27FC236}">
                <a16:creationId xmlns:a16="http://schemas.microsoft.com/office/drawing/2014/main" id="{AF8EBC5D-8956-0342-9485-2460B3048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493" y="646608"/>
            <a:ext cx="1773207" cy="1182138"/>
          </a:xfrm>
          <a:prstGeom prst="rect">
            <a:avLst/>
          </a:prstGeom>
        </p:spPr>
      </p:pic>
    </p:spTree>
    <p:extLst>
      <p:ext uri="{BB962C8B-B14F-4D97-AF65-F5344CB8AC3E}">
        <p14:creationId xmlns:p14="http://schemas.microsoft.com/office/powerpoint/2010/main" val="97380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96D5-BCE8-4246-AD1E-26C5462B7FF6}"/>
              </a:ext>
            </a:extLst>
          </p:cNvPr>
          <p:cNvSpPr>
            <a:spLocks noGrp="1"/>
          </p:cNvSpPr>
          <p:nvPr>
            <p:ph type="title"/>
          </p:nvPr>
        </p:nvSpPr>
        <p:spPr/>
        <p:txBody>
          <a:bodyPr>
            <a:normAutofit/>
          </a:bodyPr>
          <a:lstStyle/>
          <a:p>
            <a:r>
              <a:rPr lang="en-US" sz="4800" dirty="0"/>
              <a:t>What can Antonia do? </a:t>
            </a:r>
          </a:p>
        </p:txBody>
      </p:sp>
      <p:sp>
        <p:nvSpPr>
          <p:cNvPr id="3" name="Text Placeholder 2">
            <a:extLst>
              <a:ext uri="{FF2B5EF4-FFF2-40B4-BE49-F238E27FC236}">
                <a16:creationId xmlns:a16="http://schemas.microsoft.com/office/drawing/2014/main" id="{4FD924A2-C5BD-E841-894D-D197398937A1}"/>
              </a:ext>
            </a:extLst>
          </p:cNvPr>
          <p:cNvSpPr>
            <a:spLocks noGrp="1"/>
          </p:cNvSpPr>
          <p:nvPr>
            <p:ph type="body" sz="quarter" idx="13"/>
          </p:nvPr>
        </p:nvSpPr>
        <p:spPr>
          <a:xfrm>
            <a:off x="711200" y="1748940"/>
            <a:ext cx="9976220" cy="5219700"/>
          </a:xfrm>
        </p:spPr>
        <p:txBody>
          <a:bodyPr>
            <a:noAutofit/>
          </a:bodyPr>
          <a:lstStyle/>
          <a:p>
            <a:r>
              <a:rPr lang="en-US" sz="2400" dirty="0">
                <a:latin typeface="Avenir Book" panose="02000503020000020003" pitchFamily="2" charset="0"/>
              </a:rPr>
              <a:t>Antonia should seek legal advice immediately:</a:t>
            </a:r>
          </a:p>
          <a:p>
            <a:pPr marL="0" lvl="1" indent="0">
              <a:buNone/>
            </a:pPr>
            <a:r>
              <a:rPr lang="en-US" sz="2400" dirty="0">
                <a:latin typeface="Avenir Book" panose="02000503020000020003" pitchFamily="2" charset="0"/>
              </a:rPr>
              <a:t>Where? CLC, Legal Aid, paid lawyer</a:t>
            </a:r>
          </a:p>
          <a:p>
            <a:pPr marL="0" lvl="1" indent="0">
              <a:buNone/>
            </a:pPr>
            <a:endParaRPr lang="en-US" sz="2400" dirty="0">
              <a:latin typeface="Avenir Book" panose="02000503020000020003" pitchFamily="2" charset="0"/>
            </a:endParaRPr>
          </a:p>
          <a:p>
            <a:pPr lvl="1"/>
            <a:r>
              <a:rPr lang="en-US" sz="2400" dirty="0">
                <a:latin typeface="Avenir Book" panose="02000503020000020003" pitchFamily="2" charset="0"/>
              </a:rPr>
              <a:t>Make a complaint alleging sexual harassment, and seeking compensation, to the Australian Human Rights Commission - within 2 years of harassment occurring (or within 1 year if the Anti Discrimination Board NSW).</a:t>
            </a:r>
            <a:br>
              <a:rPr lang="en-US" sz="2400" dirty="0">
                <a:latin typeface="Avenir Book" panose="02000503020000020003" pitchFamily="2" charset="0"/>
              </a:rPr>
            </a:br>
            <a:endParaRPr lang="en-US" sz="2400" dirty="0">
              <a:latin typeface="Avenir Book" panose="02000503020000020003" pitchFamily="2" charset="0"/>
            </a:endParaRPr>
          </a:p>
          <a:p>
            <a:pPr lvl="1"/>
            <a:r>
              <a:rPr lang="en-US" sz="2400" dirty="0">
                <a:latin typeface="Avenir Book" panose="02000503020000020003" pitchFamily="2" charset="0"/>
              </a:rPr>
              <a:t>Seek an order to stop harassment  - make an application for a ‘stop sexual harassment order’ at the Fair Work Commission. </a:t>
            </a:r>
          </a:p>
          <a:p>
            <a:pPr marL="342900" indent="-342900">
              <a:buFont typeface="Arial" panose="020B0604020202020204" pitchFamily="34" charset="0"/>
              <a:buChar char="•"/>
            </a:pPr>
            <a:endParaRPr lang="en-US" sz="2400" dirty="0">
              <a:latin typeface="Avenir Book" panose="02000503020000020003" pitchFamily="2" charset="0"/>
            </a:endParaRPr>
          </a:p>
        </p:txBody>
      </p:sp>
      <p:pic>
        <p:nvPicPr>
          <p:cNvPr id="4" name="Picture 3">
            <a:extLst>
              <a:ext uri="{FF2B5EF4-FFF2-40B4-BE49-F238E27FC236}">
                <a16:creationId xmlns:a16="http://schemas.microsoft.com/office/drawing/2014/main" id="{0748F38B-0002-D140-8BB2-015F19E87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493" y="646608"/>
            <a:ext cx="1773207" cy="1182138"/>
          </a:xfrm>
          <a:prstGeom prst="rect">
            <a:avLst/>
          </a:prstGeom>
        </p:spPr>
      </p:pic>
    </p:spTree>
    <p:extLst>
      <p:ext uri="{BB962C8B-B14F-4D97-AF65-F5344CB8AC3E}">
        <p14:creationId xmlns:p14="http://schemas.microsoft.com/office/powerpoint/2010/main" val="1115232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dirty="0">
                <a:latin typeface="Avenir Book" panose="02000503020000020003" pitchFamily="2" charset="0"/>
                <a:cs typeface="Arial"/>
              </a:rPr>
              <a:t>6. 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dirty="0">
                <a:solidFill>
                  <a:schemeClr val="bg1"/>
                </a:solidFill>
                <a:latin typeface="Avenir Book" panose="02000503020000020003" pitchFamily="2" charset="0"/>
                <a:cs typeface="Helvetica"/>
              </a:rPr>
              <a:t>Regina Featherstone</a:t>
            </a:r>
            <a:br>
              <a:rPr lang="en-US" sz="2400" dirty="0">
                <a:solidFill>
                  <a:schemeClr val="bg1"/>
                </a:solidFill>
                <a:latin typeface="Avenir Book" panose="02000503020000020003" pitchFamily="2" charset="0"/>
                <a:cs typeface="Helvetica"/>
              </a:rPr>
            </a:br>
            <a:r>
              <a:rPr lang="en-US" sz="2400" dirty="0">
                <a:solidFill>
                  <a:schemeClr val="bg1"/>
                </a:solidFill>
                <a:latin typeface="Avenir Book" panose="02000503020000020003" pitchFamily="2" charset="0"/>
                <a:cs typeface="Helvetica"/>
              </a:rPr>
              <a:t>Solicitor</a:t>
            </a:r>
            <a:br>
              <a:rPr lang="en-US" sz="2400" dirty="0">
                <a:solidFill>
                  <a:schemeClr val="bg1"/>
                </a:solidFill>
                <a:latin typeface="Avenir Book" panose="02000503020000020003" pitchFamily="2" charset="0"/>
                <a:cs typeface="Helvetica"/>
              </a:rPr>
            </a:br>
            <a:r>
              <a:rPr lang="en-US" sz="2400" dirty="0">
                <a:solidFill>
                  <a:schemeClr val="bg1"/>
                </a:solidFill>
                <a:latin typeface="Avenir Book" panose="02000503020000020003" pitchFamily="2" charset="0"/>
                <a:cs typeface="Helvetica"/>
              </a:rPr>
              <a:t>Employment Rights Legal Service</a:t>
            </a:r>
            <a:endParaRPr lang="en-US" sz="2400" dirty="0">
              <a:solidFill>
                <a:schemeClr val="bg1"/>
              </a:solidFill>
              <a:latin typeface="Avenir Book" panose="02000503020000020003" pitchFamily="2" charset="0"/>
            </a:endParaRPr>
          </a:p>
          <a:p>
            <a:r>
              <a:rPr lang="en-US" sz="2400" dirty="0">
                <a:solidFill>
                  <a:schemeClr val="bg1"/>
                </a:solidFill>
                <a:latin typeface="Avenir Book" panose="02000503020000020003" pitchFamily="2" charset="0"/>
              </a:rPr>
              <a:t>Redfern Legal Centre</a:t>
            </a:r>
          </a:p>
          <a:p>
            <a:endParaRPr lang="en-US" dirty="0">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www.rlc.org.au/training/women-work</a:t>
            </a:r>
            <a:endParaRPr lang="en-US" sz="3200" dirty="0">
              <a:latin typeface="Avenir Book" panose="02000503020000020003" pitchFamily="2" charset="0"/>
            </a:endParaRPr>
          </a:p>
        </p:txBody>
      </p:sp>
      <p:pic>
        <p:nvPicPr>
          <p:cNvPr id="5" name="Picture 2" descr="3 &quot;Regina Featherstone&quot; profiles | LinkedIn">
            <a:extLst>
              <a:ext uri="{FF2B5EF4-FFF2-40B4-BE49-F238E27FC236}">
                <a16:creationId xmlns:a16="http://schemas.microsoft.com/office/drawing/2014/main" id="{7B84EB23-A655-8049-A148-3D3549B643A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9045" y="2900892"/>
            <a:ext cx="2533947" cy="253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6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Where to get free confidential legal advice </a:t>
            </a:r>
            <a:br>
              <a:rPr lang="en-US" sz="4000" dirty="0"/>
            </a:br>
            <a:r>
              <a:rPr lang="en-US" sz="4000" dirty="0"/>
              <a:t>on employment issues</a:t>
            </a:r>
          </a:p>
        </p:txBody>
      </p:sp>
      <p:sp>
        <p:nvSpPr>
          <p:cNvPr id="3" name="Text Placeholder 2"/>
          <p:cNvSpPr>
            <a:spLocks noGrp="1"/>
          </p:cNvSpPr>
          <p:nvPr>
            <p:ph type="body" sz="quarter" idx="13"/>
          </p:nvPr>
        </p:nvSpPr>
        <p:spPr>
          <a:xfrm>
            <a:off x="1041400" y="2261936"/>
            <a:ext cx="9976220" cy="3884863"/>
          </a:xfrm>
        </p:spPr>
        <p:txBody>
          <a:bodyPr>
            <a:normAutofit fontScale="92500" lnSpcReduction="20000"/>
          </a:bodyPr>
          <a:lstStyle/>
          <a:p>
            <a:pPr marL="457200" indent="-457200">
              <a:lnSpc>
                <a:spcPct val="110000"/>
              </a:lnSpc>
              <a:spcAft>
                <a:spcPts val="1200"/>
              </a:spcAft>
              <a:buFont typeface="Arial" panose="020B0604020202020204" pitchFamily="34" charset="0"/>
              <a:buChar char="•"/>
            </a:pPr>
            <a:r>
              <a:rPr lang="en-US" sz="2600" dirty="0"/>
              <a:t>(NSW only) Employment Rights Legal Service (ERLS) </a:t>
            </a:r>
            <a:br>
              <a:rPr lang="en-US" sz="2600" dirty="0"/>
            </a:br>
            <a:r>
              <a:rPr lang="en-US" sz="2600" dirty="0">
                <a:hlinkClick r:id="rId3"/>
              </a:rPr>
              <a:t>www.erls.org.au</a:t>
            </a:r>
            <a:endParaRPr lang="en-US" sz="2600" dirty="0"/>
          </a:p>
          <a:p>
            <a:pPr marL="457200" indent="-457200">
              <a:lnSpc>
                <a:spcPct val="110000"/>
              </a:lnSpc>
              <a:spcAft>
                <a:spcPts val="1200"/>
              </a:spcAft>
              <a:buFont typeface="Arial" charset="0"/>
              <a:buChar char="•"/>
            </a:pPr>
            <a:endParaRPr lang="en-US" sz="2600" dirty="0"/>
          </a:p>
          <a:p>
            <a:pPr marL="457200" indent="-457200">
              <a:lnSpc>
                <a:spcPct val="110000"/>
              </a:lnSpc>
              <a:spcAft>
                <a:spcPts val="1200"/>
              </a:spcAft>
              <a:buFont typeface="Arial" charset="0"/>
              <a:buChar char="•"/>
            </a:pPr>
            <a:r>
              <a:rPr lang="en-US" sz="2600" dirty="0"/>
              <a:t>Most local community legal centres: </a:t>
            </a:r>
            <a:br>
              <a:rPr lang="en-US" sz="2600" dirty="0"/>
            </a:br>
            <a:r>
              <a:rPr lang="en-AU" sz="2600" dirty="0"/>
              <a:t>https://</a:t>
            </a:r>
            <a:r>
              <a:rPr lang="en-AU" sz="2600" dirty="0" err="1"/>
              <a:t>clcs.org.au</a:t>
            </a:r>
            <a:r>
              <a:rPr lang="en-AU" sz="2600" dirty="0"/>
              <a:t>/</a:t>
            </a:r>
            <a:r>
              <a:rPr lang="en-AU" sz="2600" dirty="0" err="1"/>
              <a:t>findlegalhelp</a:t>
            </a:r>
            <a:r>
              <a:rPr lang="en-AU" sz="2600" dirty="0"/>
              <a:t> </a:t>
            </a:r>
            <a:br>
              <a:rPr lang="en-AU" sz="2600" dirty="0"/>
            </a:br>
            <a:endParaRPr lang="en-AU" sz="2600" dirty="0"/>
          </a:p>
          <a:p>
            <a:pPr marL="457200" indent="-457200">
              <a:lnSpc>
                <a:spcPct val="110000"/>
              </a:lnSpc>
              <a:spcAft>
                <a:spcPts val="1200"/>
              </a:spcAft>
              <a:buFont typeface="Arial" charset="0"/>
              <a:buChar char="•"/>
            </a:pPr>
            <a:r>
              <a:rPr lang="en-US" sz="2600" dirty="0"/>
              <a:t>Legal Aid NSW </a:t>
            </a:r>
            <a:br>
              <a:rPr lang="en-US" sz="2600" dirty="0"/>
            </a:br>
            <a:r>
              <a:rPr lang="en-US" sz="2600" dirty="0">
                <a:hlinkClick r:id="rId4"/>
              </a:rPr>
              <a:t>www.legalaid.nsw.gov.au/contact-us/legal-aid-nsw-offices</a:t>
            </a:r>
            <a:br>
              <a:rPr lang="en-US" sz="2600" dirty="0"/>
            </a:br>
            <a:r>
              <a:rPr lang="en-US" sz="2600" dirty="0"/>
              <a:t>and Legal Aid in other states and territories</a:t>
            </a:r>
            <a:br>
              <a:rPr lang="en-US" sz="2600" dirty="0"/>
            </a:br>
            <a:endParaRPr lang="en-US" sz="2400" dirty="0"/>
          </a:p>
        </p:txBody>
      </p:sp>
    </p:spTree>
    <p:extLst>
      <p:ext uri="{BB962C8B-B14F-4D97-AF65-F5344CB8AC3E}">
        <p14:creationId xmlns:p14="http://schemas.microsoft.com/office/powerpoint/2010/main" val="336951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800" dirty="0">
                <a:latin typeface="Avenir Book" panose="02000503020000020003"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Please stay with us for another 60 seconds</a:t>
            </a:r>
            <a:r>
              <a:rPr kumimoji="0" lang="is-I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Training: </a:t>
            </a: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hlinkClick r:id="rId4"/>
              </a:rPr>
              <a:t>rlc.org.au/training</a:t>
            </a:r>
            <a:endPar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hlinkClick r:id="rId5"/>
              </a:rPr>
              <a:t>education@rlc.org.au</a:t>
            </a:r>
            <a:endPar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This workshop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Avenir Book" panose="02000503020000020003"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 or Legal Aid. </a:t>
            </a:r>
          </a:p>
        </p:txBody>
      </p:sp>
    </p:spTree>
    <p:extLst>
      <p:ext uri="{BB962C8B-B14F-4D97-AF65-F5344CB8AC3E}">
        <p14:creationId xmlns:p14="http://schemas.microsoft.com/office/powerpoint/2010/main" val="198949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45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pPr algn="ctr"/>
            <a:r>
              <a:rPr lang="en-US" dirty="0"/>
              <a:t>Outline</a:t>
            </a:r>
            <a:endParaRPr lang="en-US" sz="3200" dirty="0"/>
          </a:p>
          <a:p>
            <a:pPr marL="457200" indent="-457200">
              <a:buAutoNum type="arabicPeriod"/>
            </a:pPr>
            <a:r>
              <a:rPr lang="en-US" sz="3200" dirty="0"/>
              <a:t>What’s the problem?</a:t>
            </a:r>
          </a:p>
          <a:p>
            <a:pPr marL="457200" indent="-457200">
              <a:buFont typeface="Arial" panose="020B0604020202020204" pitchFamily="34" charset="0"/>
              <a:buAutoNum type="arabicPeriod"/>
            </a:pPr>
            <a:r>
              <a:rPr lang="en-US" sz="3200" dirty="0"/>
              <a:t>Case study: meet Antonia</a:t>
            </a:r>
          </a:p>
          <a:p>
            <a:pPr marL="457200" indent="-457200">
              <a:buAutoNum type="arabicPeriod"/>
            </a:pPr>
            <a:r>
              <a:rPr lang="en-US" sz="3200" dirty="0"/>
              <a:t>What is sexual harassment</a:t>
            </a:r>
          </a:p>
          <a:p>
            <a:pPr marL="457200" indent="-457200">
              <a:buFont typeface="Arial" panose="020B0604020202020204" pitchFamily="34" charset="0"/>
              <a:buAutoNum type="arabicPeriod"/>
            </a:pPr>
            <a:r>
              <a:rPr lang="en-US" sz="3200" dirty="0"/>
              <a:t>What’s new in the law?</a:t>
            </a:r>
          </a:p>
          <a:p>
            <a:pPr marL="457200" indent="-457200">
              <a:buFont typeface="Arial" panose="020B0604020202020204" pitchFamily="34" charset="0"/>
              <a:buAutoNum type="arabicPeriod"/>
            </a:pPr>
            <a:r>
              <a:rPr lang="en-US" sz="3200" dirty="0"/>
              <a:t>What can Antonia do? </a:t>
            </a:r>
          </a:p>
          <a:p>
            <a:pPr marL="457200" indent="-457200">
              <a:buFont typeface="Arial" panose="020B0604020202020204" pitchFamily="34" charset="0"/>
              <a:buAutoNum type="arabicPeriod"/>
            </a:pPr>
            <a:r>
              <a:rPr lang="en-US" sz="3200" dirty="0"/>
              <a:t>Questions and further resources</a:t>
            </a:r>
          </a:p>
          <a:p>
            <a:pPr marL="457200" indent="-457200">
              <a:buAutoNum type="arabicPeriod"/>
            </a:pPr>
            <a:endParaRPr lang="en-US" sz="2400" dirty="0"/>
          </a:p>
          <a:p>
            <a:pPr marL="457200" indent="-457200">
              <a:buAutoNum type="arabicPeriod"/>
            </a:pPr>
            <a:endParaRPr lang="en-US" sz="2400" dirty="0"/>
          </a:p>
        </p:txBody>
      </p:sp>
      <p:sp>
        <p:nvSpPr>
          <p:cNvPr id="4" name="Text Placeholder 4">
            <a:extLst>
              <a:ext uri="{FF2B5EF4-FFF2-40B4-BE49-F238E27FC236}">
                <a16:creationId xmlns:a16="http://schemas.microsoft.com/office/drawing/2014/main" id="{75027A03-EEB8-F74B-92E5-467C442E357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www.rlc.org.au/training/women-work</a:t>
            </a:r>
            <a:endParaRPr lang="en-US" sz="3200" dirty="0">
              <a:latin typeface="Avenir Book" panose="02000503020000020003" pitchFamily="2" charset="0"/>
            </a:endParaRPr>
          </a:p>
        </p:txBody>
      </p:sp>
    </p:spTree>
    <p:extLst>
      <p:ext uri="{BB962C8B-B14F-4D97-AF65-F5344CB8AC3E}">
        <p14:creationId xmlns:p14="http://schemas.microsoft.com/office/powerpoint/2010/main" val="263900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r>
              <a:rPr lang="en-US" dirty="0"/>
              <a:t>1. What’s </a:t>
            </a:r>
            <a:br>
              <a:rPr lang="en-US" dirty="0"/>
            </a:br>
            <a:r>
              <a:rPr lang="en-US" dirty="0"/>
              <a:t>the </a:t>
            </a:r>
            <a:br>
              <a:rPr lang="en-US" dirty="0"/>
            </a:br>
            <a:r>
              <a:rPr lang="en-US" dirty="0"/>
              <a:t>problem? </a:t>
            </a:r>
          </a:p>
        </p:txBody>
      </p:sp>
      <p:pic>
        <p:nvPicPr>
          <p:cNvPr id="3" name="Picture 2">
            <a:extLst>
              <a:ext uri="{FF2B5EF4-FFF2-40B4-BE49-F238E27FC236}">
                <a16:creationId xmlns:a16="http://schemas.microsoft.com/office/drawing/2014/main" id="{D15C4750-85C7-A447-A771-E196D89964A1}"/>
              </a:ext>
            </a:extLst>
          </p:cNvPr>
          <p:cNvPicPr>
            <a:picLocks noChangeAspect="1"/>
          </p:cNvPicPr>
          <p:nvPr/>
        </p:nvPicPr>
        <p:blipFill>
          <a:blip r:embed="rId3"/>
          <a:stretch>
            <a:fillRect/>
          </a:stretch>
        </p:blipFill>
        <p:spPr>
          <a:xfrm>
            <a:off x="3998959" y="814613"/>
            <a:ext cx="7438299" cy="4192815"/>
          </a:xfrm>
          <a:prstGeom prst="rect">
            <a:avLst/>
          </a:prstGeom>
        </p:spPr>
      </p:pic>
    </p:spTree>
    <p:extLst>
      <p:ext uri="{BB962C8B-B14F-4D97-AF65-F5344CB8AC3E}">
        <p14:creationId xmlns:p14="http://schemas.microsoft.com/office/powerpoint/2010/main" val="3836375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What’s the problem?</a:t>
            </a:r>
          </a:p>
        </p:txBody>
      </p:sp>
      <p:sp>
        <p:nvSpPr>
          <p:cNvPr id="3" name="Text Placeholder 2"/>
          <p:cNvSpPr>
            <a:spLocks noGrp="1"/>
          </p:cNvSpPr>
          <p:nvPr>
            <p:ph type="body" sz="quarter" idx="13"/>
          </p:nvPr>
        </p:nvSpPr>
        <p:spPr>
          <a:xfrm>
            <a:off x="459763" y="1654811"/>
            <a:ext cx="10123072" cy="4397860"/>
          </a:xfrm>
        </p:spPr>
        <p:txBody>
          <a:bodyPr>
            <a:noAutofit/>
          </a:bodyPr>
          <a:lstStyle/>
          <a:p>
            <a:pPr marL="457200" indent="-457200">
              <a:buFont typeface="Arial" panose="020B0604020202020204" pitchFamily="34" charset="0"/>
              <a:buChar char="•"/>
            </a:pPr>
            <a:r>
              <a:rPr lang="en-AU" sz="2400" dirty="0">
                <a:latin typeface="Avenir Book" panose="02000503020000020003" pitchFamily="2" charset="0"/>
                <a:cs typeface="Helvetica"/>
              </a:rPr>
              <a:t>53% of women and 25% of men have experienced sexual harassment in their lifetime </a:t>
            </a:r>
            <a:br>
              <a:rPr lang="en-AU" sz="2400" dirty="0">
                <a:latin typeface="Avenir Book" panose="02000503020000020003" pitchFamily="2" charset="0"/>
                <a:cs typeface="Helvetica"/>
              </a:rPr>
            </a:br>
            <a:r>
              <a:rPr lang="en-AU" sz="1800" dirty="0">
                <a:latin typeface="Avenir Book" panose="02000503020000020003" pitchFamily="2" charset="0"/>
                <a:cs typeface="Helvetica"/>
              </a:rPr>
              <a:t>(ABS, December 2021)</a:t>
            </a:r>
          </a:p>
          <a:p>
            <a:pPr marL="457200" indent="-457200">
              <a:buFont typeface="Arial" panose="020B0604020202020204" pitchFamily="34" charset="0"/>
              <a:buChar char="•"/>
            </a:pPr>
            <a:endParaRPr lang="en-US" sz="1800" dirty="0">
              <a:latin typeface="Avenir Book" panose="02000503020000020003" pitchFamily="2" charset="0"/>
              <a:cs typeface="Helvetica"/>
            </a:endParaRPr>
          </a:p>
          <a:p>
            <a:pPr marL="457200" indent="-457200">
              <a:buFont typeface="Arial" panose="020B0604020202020204" pitchFamily="34" charset="0"/>
              <a:buChar char="•"/>
            </a:pPr>
            <a:r>
              <a:rPr lang="en-US" sz="2400" dirty="0">
                <a:latin typeface="Avenir Book" panose="02000503020000020003" pitchFamily="2" charset="0"/>
                <a:cs typeface="Helvetica"/>
              </a:rPr>
              <a:t>Almost 2 in 5 women have been sexually harassed at work (39%) </a:t>
            </a:r>
            <a:r>
              <a:rPr lang="en-US" sz="1800" dirty="0">
                <a:latin typeface="Avenir Book" panose="02000503020000020003" pitchFamily="2" charset="0"/>
                <a:cs typeface="Helvetica"/>
              </a:rPr>
              <a:t>(</a:t>
            </a:r>
            <a:r>
              <a:rPr lang="en-US" sz="1800" dirty="0" err="1">
                <a:latin typeface="Avenir Book" panose="02000503020000020003" pitchFamily="2" charset="0"/>
                <a:cs typeface="Helvetica"/>
              </a:rPr>
              <a:t>Respect@Work</a:t>
            </a:r>
            <a:r>
              <a:rPr lang="en-US" sz="1800" dirty="0">
                <a:latin typeface="Avenir Book" panose="02000503020000020003" pitchFamily="2" charset="0"/>
                <a:cs typeface="Helvetica"/>
              </a:rPr>
              <a:t> Report</a:t>
            </a:r>
            <a:r>
              <a:rPr lang="en-US" sz="2400" dirty="0">
                <a:latin typeface="Avenir Book" panose="02000503020000020003" pitchFamily="2" charset="0"/>
                <a:cs typeface="Helvetica"/>
              </a:rPr>
              <a:t>) </a:t>
            </a:r>
          </a:p>
        </p:txBody>
      </p:sp>
    </p:spTree>
    <p:extLst>
      <p:ext uri="{BB962C8B-B14F-4D97-AF65-F5344CB8AC3E}">
        <p14:creationId xmlns:p14="http://schemas.microsoft.com/office/powerpoint/2010/main" val="171782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188BB-0E70-8543-8EAB-14697D509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1070" y="167054"/>
            <a:ext cx="9061150" cy="6163406"/>
          </a:xfrm>
          <a:prstGeom prst="rect">
            <a:avLst/>
          </a:prstGeom>
        </p:spPr>
      </p:pic>
    </p:spTree>
    <p:extLst>
      <p:ext uri="{BB962C8B-B14F-4D97-AF65-F5344CB8AC3E}">
        <p14:creationId xmlns:p14="http://schemas.microsoft.com/office/powerpoint/2010/main" val="6495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2. Case study</a:t>
            </a:r>
          </a:p>
        </p:txBody>
      </p:sp>
      <p:pic>
        <p:nvPicPr>
          <p:cNvPr id="4" name="Picture 3">
            <a:extLst>
              <a:ext uri="{FF2B5EF4-FFF2-40B4-BE49-F238E27FC236}">
                <a16:creationId xmlns:a16="http://schemas.microsoft.com/office/drawing/2014/main" id="{DD91833E-8FF3-C44B-8596-7B03D4C50B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0356" y="864321"/>
            <a:ext cx="5551715" cy="3701143"/>
          </a:xfrm>
          <a:prstGeom prst="rect">
            <a:avLst/>
          </a:prstGeom>
        </p:spPr>
      </p:pic>
    </p:spTree>
    <p:extLst>
      <p:ext uri="{BB962C8B-B14F-4D97-AF65-F5344CB8AC3E}">
        <p14:creationId xmlns:p14="http://schemas.microsoft.com/office/powerpoint/2010/main" val="103340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0AB6-16CB-494D-9F4F-02F8C71814EF}"/>
              </a:ext>
            </a:extLst>
          </p:cNvPr>
          <p:cNvSpPr>
            <a:spLocks noGrp="1"/>
          </p:cNvSpPr>
          <p:nvPr>
            <p:ph type="title"/>
          </p:nvPr>
        </p:nvSpPr>
        <p:spPr>
          <a:xfrm>
            <a:off x="316357" y="369598"/>
            <a:ext cx="11408408" cy="1117907"/>
          </a:xfrm>
        </p:spPr>
        <p:txBody>
          <a:bodyPr>
            <a:normAutofit/>
          </a:bodyPr>
          <a:lstStyle/>
          <a:p>
            <a:r>
              <a:rPr lang="en-US" sz="4800" dirty="0">
                <a:latin typeface="Avenir Book" panose="02000503020000020003" pitchFamily="2" charset="0"/>
              </a:rPr>
              <a:t>Meet Antonia</a:t>
            </a:r>
          </a:p>
        </p:txBody>
      </p:sp>
      <p:sp>
        <p:nvSpPr>
          <p:cNvPr id="5" name="Text Placeholder 4">
            <a:extLst>
              <a:ext uri="{FF2B5EF4-FFF2-40B4-BE49-F238E27FC236}">
                <a16:creationId xmlns:a16="http://schemas.microsoft.com/office/drawing/2014/main" id="{CF5CD637-AF6E-4AB7-9B32-88C5E844B8A4}"/>
              </a:ext>
            </a:extLst>
          </p:cNvPr>
          <p:cNvSpPr>
            <a:spLocks noGrp="1"/>
          </p:cNvSpPr>
          <p:nvPr>
            <p:ph type="body" sz="quarter" idx="13"/>
          </p:nvPr>
        </p:nvSpPr>
        <p:spPr>
          <a:xfrm>
            <a:off x="467235" y="928552"/>
            <a:ext cx="11283330" cy="5840548"/>
          </a:xfrm>
        </p:spPr>
        <p:txBody>
          <a:bodyPr>
            <a:noAutofit/>
          </a:bodyPr>
          <a:lstStyle/>
          <a:p>
            <a:r>
              <a:rPr lang="en-AU" sz="2000" dirty="0"/>
              <a:t>Antonia is 26 years old. Antonia was a bookkeeper at a chain store called </a:t>
            </a:r>
            <a:br>
              <a:rPr lang="en-AU" sz="2000" dirty="0"/>
            </a:br>
            <a:r>
              <a:rPr lang="en-AU" sz="2000" dirty="0"/>
              <a:t>‘Champ’s Camp’ which sells camping equipment.</a:t>
            </a:r>
          </a:p>
          <a:p>
            <a:r>
              <a:rPr lang="en-AU" sz="2000" dirty="0"/>
              <a:t>One day in June 2022, Antonia was sitting next to her boss Steve as they went through the books. </a:t>
            </a:r>
          </a:p>
          <a:p>
            <a:r>
              <a:rPr lang="en-AU" sz="2000" dirty="0"/>
              <a:t>Steve pointed to her finger and said ‘what’s that? Don’t tell me you’re knocked up or something?’</a:t>
            </a:r>
          </a:p>
          <a:p>
            <a:r>
              <a:rPr lang="en-AU" sz="2000" dirty="0"/>
              <a:t>Antonia felt uncomfortable. She laughed and said ‘I’m engaged’.</a:t>
            </a:r>
          </a:p>
          <a:p>
            <a:r>
              <a:rPr lang="en-AU" sz="2000" dirty="0"/>
              <a:t>Her boss responded with ‘that’s a shame, I just always thought you and I would have sex. Maybe we still can?’ and he placed his hand on her thigh. </a:t>
            </a:r>
          </a:p>
          <a:p>
            <a:r>
              <a:rPr lang="en-AU" sz="2000" dirty="0"/>
              <a:t>Antonia began to panic and diffused the situation by saying ‘well that can’t happen because I’m engaged’.</a:t>
            </a:r>
          </a:p>
        </p:txBody>
      </p:sp>
      <p:pic>
        <p:nvPicPr>
          <p:cNvPr id="6" name="Picture 5">
            <a:extLst>
              <a:ext uri="{FF2B5EF4-FFF2-40B4-BE49-F238E27FC236}">
                <a16:creationId xmlns:a16="http://schemas.microsoft.com/office/drawing/2014/main" id="{DAEFE9AB-173E-6E4F-8414-F91BE1D5FC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493" y="646608"/>
            <a:ext cx="1773207" cy="1182138"/>
          </a:xfrm>
          <a:prstGeom prst="rect">
            <a:avLst/>
          </a:prstGeom>
        </p:spPr>
      </p:pic>
    </p:spTree>
    <p:extLst>
      <p:ext uri="{BB962C8B-B14F-4D97-AF65-F5344CB8AC3E}">
        <p14:creationId xmlns:p14="http://schemas.microsoft.com/office/powerpoint/2010/main" val="359371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7129470-abcc-45c7-acaf-b7ad72365111">
      <UserInfo>
        <DisplayName>Nick Manning</DisplayName>
        <AccountId>99</AccountId>
        <AccountType/>
      </UserInfo>
      <UserInfo>
        <DisplayName>Sharmilla Bargon</DisplayName>
        <AccountId>12</AccountId>
        <AccountType/>
      </UserInfo>
      <UserInfo>
        <DisplayName>Regina Featherstone</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81D13129E0BC468A55F2272066355D" ma:contentTypeVersion="11" ma:contentTypeDescription="Create a new document." ma:contentTypeScope="" ma:versionID="4e21ea233dfe7f3f2f7027a34fde2600">
  <xsd:schema xmlns:xsd="http://www.w3.org/2001/XMLSchema" xmlns:xs="http://www.w3.org/2001/XMLSchema" xmlns:p="http://schemas.microsoft.com/office/2006/metadata/properties" xmlns:ns2="5aaa0afc-ce9d-4f73-8549-310272741f6c" xmlns:ns3="d7129470-abcc-45c7-acaf-b7ad72365111" targetNamespace="http://schemas.microsoft.com/office/2006/metadata/properties" ma:root="true" ma:fieldsID="0edd64dbc09f8f710dd930a0a073d4ba" ns2:_="" ns3:_="">
    <xsd:import namespace="5aaa0afc-ce9d-4f73-8549-310272741f6c"/>
    <xsd:import namespace="d7129470-abcc-45c7-acaf-b7ad723651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a0afc-ce9d-4f73-8549-310272741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129470-abcc-45c7-acaf-b7ad723651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8400C-4D4B-4503-9299-7F2E0E09406F}">
  <ds:schemaRefs>
    <ds:schemaRef ds:uri="http://purl.org/dc/terms/"/>
    <ds:schemaRef ds:uri="http://schemas.openxmlformats.org/package/2006/metadata/core-properties"/>
    <ds:schemaRef ds:uri="http://purl.org/dc/elements/1.1/"/>
    <ds:schemaRef ds:uri="71f8b624-1e94-4f50-8c4a-ab241149889c"/>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b27f5642-a4b9-4f16-b4eb-293a758c14ac"/>
    <ds:schemaRef ds:uri="http://purl.org/dc/dcmitype/"/>
    <ds:schemaRef ds:uri="d7129470-abcc-45c7-acaf-b7ad72365111"/>
  </ds:schemaRefs>
</ds:datastoreItem>
</file>

<file path=customXml/itemProps2.xml><?xml version="1.0" encoding="utf-8"?>
<ds:datastoreItem xmlns:ds="http://schemas.openxmlformats.org/officeDocument/2006/customXml" ds:itemID="{B0944051-DFDB-41BF-8E6A-B787263D1C61}">
  <ds:schemaRefs>
    <ds:schemaRef ds:uri="http://schemas.microsoft.com/sharepoint/v3/contenttype/forms"/>
  </ds:schemaRefs>
</ds:datastoreItem>
</file>

<file path=customXml/itemProps3.xml><?xml version="1.0" encoding="utf-8"?>
<ds:datastoreItem xmlns:ds="http://schemas.openxmlformats.org/officeDocument/2006/customXml" ds:itemID="{054E3CF5-6F71-454F-89D9-1E166A875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a0afc-ce9d-4f73-8549-310272741f6c"/>
    <ds:schemaRef ds:uri="d7129470-abcc-45c7-acaf-b7ad72365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10770</TotalTime>
  <Words>1165</Words>
  <Application>Microsoft Macintosh PowerPoint</Application>
  <PresentationFormat>Widescreen</PresentationFormat>
  <Paragraphs>112</Paragraphs>
  <Slides>25</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Avenir Book</vt:lpstr>
      <vt:lpstr>Calibri</vt:lpstr>
      <vt:lpstr>Calibri Light</vt:lpstr>
      <vt:lpstr>Helvetica</vt:lpstr>
      <vt:lpstr>Office Theme</vt:lpstr>
      <vt:lpstr>University of Melbourne</vt:lpstr>
      <vt:lpstr>PowerPoint Presentation</vt:lpstr>
      <vt:lpstr>Regina Featherstone</vt:lpstr>
      <vt:lpstr>PowerPoint Presentation</vt:lpstr>
      <vt:lpstr>PowerPoint Presentation</vt:lpstr>
      <vt:lpstr>PowerPoint Presentation</vt:lpstr>
      <vt:lpstr>What’s the problem?</vt:lpstr>
      <vt:lpstr>PowerPoint Presentation</vt:lpstr>
      <vt:lpstr>PowerPoint Presentation</vt:lpstr>
      <vt:lpstr>Meet Antonia</vt:lpstr>
      <vt:lpstr>Meet Antonia #2</vt:lpstr>
      <vt:lpstr>PowerPoint Presentation</vt:lpstr>
      <vt:lpstr>Sexual harassment defined</vt:lpstr>
      <vt:lpstr>Sexual harassment described</vt:lpstr>
      <vt:lpstr>PowerPoint Presentation</vt:lpstr>
      <vt:lpstr>So what’s new in the SDA*</vt:lpstr>
      <vt:lpstr>And what’s new in the Fair Work Act?</vt:lpstr>
      <vt:lpstr>What hasn't changed  Dismissal &gt;&gt;&gt;   21 days to file an application for  unfair dismissal</vt:lpstr>
      <vt:lpstr>PowerPoint Presentation</vt:lpstr>
      <vt:lpstr>Back to Antonia</vt:lpstr>
      <vt:lpstr>Back to Antonia #2</vt:lpstr>
      <vt:lpstr>What can Antonia do? </vt:lpstr>
      <vt:lpstr>PowerPoint Presentation</vt:lpstr>
      <vt:lpstr>Where to get free confidential legal advice  on employment issues</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137</cp:revision>
  <dcterms:created xsi:type="dcterms:W3CDTF">2020-05-26T00:43:34Z</dcterms:created>
  <dcterms:modified xsi:type="dcterms:W3CDTF">2022-12-21T05:33:19Z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0x010100D581D13129E0BC468A55F2272066355D</vt:lpwstr>
  </property>
</Properties>
</file>