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51"/>
  </p:notesMasterIdLst>
  <p:handoutMasterIdLst>
    <p:handoutMasterId r:id="rId52"/>
  </p:handoutMasterIdLst>
  <p:sldIdLst>
    <p:sldId id="292" r:id="rId5"/>
    <p:sldId id="295" r:id="rId6"/>
    <p:sldId id="442" r:id="rId7"/>
    <p:sldId id="851" r:id="rId8"/>
    <p:sldId id="852" r:id="rId9"/>
    <p:sldId id="853" r:id="rId10"/>
    <p:sldId id="854" r:id="rId11"/>
    <p:sldId id="470" r:id="rId12"/>
    <p:sldId id="792" r:id="rId13"/>
    <p:sldId id="793" r:id="rId14"/>
    <p:sldId id="785" r:id="rId15"/>
    <p:sldId id="786" r:id="rId16"/>
    <p:sldId id="619" r:id="rId17"/>
    <p:sldId id="797" r:id="rId18"/>
    <p:sldId id="808" r:id="rId19"/>
    <p:sldId id="860" r:id="rId20"/>
    <p:sldId id="818" r:id="rId21"/>
    <p:sldId id="855" r:id="rId22"/>
    <p:sldId id="796" r:id="rId23"/>
    <p:sldId id="809" r:id="rId24"/>
    <p:sldId id="814" r:id="rId25"/>
    <p:sldId id="857" r:id="rId26"/>
    <p:sldId id="856" r:id="rId27"/>
    <p:sldId id="795" r:id="rId28"/>
    <p:sldId id="810" r:id="rId29"/>
    <p:sldId id="811" r:id="rId30"/>
    <p:sldId id="858" r:id="rId31"/>
    <p:sldId id="815" r:id="rId32"/>
    <p:sldId id="816" r:id="rId33"/>
    <p:sldId id="817" r:id="rId34"/>
    <p:sldId id="859" r:id="rId35"/>
    <p:sldId id="820" r:id="rId36"/>
    <p:sldId id="861" r:id="rId37"/>
    <p:sldId id="807" r:id="rId38"/>
    <p:sldId id="850" r:id="rId39"/>
    <p:sldId id="846" r:id="rId40"/>
    <p:sldId id="794" r:id="rId41"/>
    <p:sldId id="845" r:id="rId42"/>
    <p:sldId id="844" r:id="rId43"/>
    <p:sldId id="843" r:id="rId44"/>
    <p:sldId id="842" r:id="rId45"/>
    <p:sldId id="826" r:id="rId46"/>
    <p:sldId id="825" r:id="rId47"/>
    <p:sldId id="415" r:id="rId48"/>
    <p:sldId id="824" r:id="rId49"/>
    <p:sldId id="3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3" autoAdjust="0"/>
    <p:restoredTop sz="76429" autoAdjust="0"/>
  </p:normalViewPr>
  <p:slideViewPr>
    <p:cSldViewPr snapToGrid="0">
      <p:cViewPr varScale="1">
        <p:scale>
          <a:sx n="111" d="100"/>
          <a:sy n="111" d="100"/>
        </p:scale>
        <p:origin x="1352" y="2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8" d="100"/>
          <a:sy n="108" d="100"/>
        </p:scale>
        <p:origin x="33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85067-EDB2-45D9-9D91-893C33EE2341}"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9AC6967C-1B24-450D-BD23-21EC0F985530}">
      <dgm:prSet/>
      <dgm:spPr/>
      <dgm:t>
        <a:bodyPr/>
        <a:lstStyle/>
        <a:p>
          <a:r>
            <a:rPr lang="en-US" b="0" i="0" dirty="0"/>
            <a:t>MARRIED COUPLES: WITHIN 12 MONTHS FROM THE DATE OF THE DIVORCE ORDER</a:t>
          </a:r>
          <a:endParaRPr lang="en-US" dirty="0"/>
        </a:p>
      </dgm:t>
    </dgm:pt>
    <dgm:pt modelId="{AA28519C-B506-4672-AF26-CC8F91050FED}" type="parTrans" cxnId="{7276681F-4413-46F0-A2D7-AF9F732849A2}">
      <dgm:prSet/>
      <dgm:spPr/>
      <dgm:t>
        <a:bodyPr/>
        <a:lstStyle/>
        <a:p>
          <a:endParaRPr lang="en-US"/>
        </a:p>
      </dgm:t>
    </dgm:pt>
    <dgm:pt modelId="{548F4149-95D8-4191-B4C7-90A2D5A19743}" type="sibTrans" cxnId="{7276681F-4413-46F0-A2D7-AF9F732849A2}">
      <dgm:prSet/>
      <dgm:spPr/>
      <dgm:t>
        <a:bodyPr/>
        <a:lstStyle/>
        <a:p>
          <a:endParaRPr lang="en-US"/>
        </a:p>
      </dgm:t>
    </dgm:pt>
    <dgm:pt modelId="{D39DB21E-53DC-4637-8871-B1CCFF067581}">
      <dgm:prSet/>
      <dgm:spPr/>
      <dgm:t>
        <a:bodyPr/>
        <a:lstStyle/>
        <a:p>
          <a:r>
            <a:rPr lang="en-US" b="0" i="0" dirty="0"/>
            <a:t>DE FACTO COUPLES: WITHIN 2 YEARS FROM DATE OF SEPARATION </a:t>
          </a:r>
          <a:endParaRPr lang="en-US" dirty="0"/>
        </a:p>
      </dgm:t>
    </dgm:pt>
    <dgm:pt modelId="{DA1CCCDA-58D4-40CD-8E8C-1427707579F7}" type="parTrans" cxnId="{B0E274E5-3751-4215-B81C-8194F65C923D}">
      <dgm:prSet/>
      <dgm:spPr/>
      <dgm:t>
        <a:bodyPr/>
        <a:lstStyle/>
        <a:p>
          <a:endParaRPr lang="en-US"/>
        </a:p>
      </dgm:t>
    </dgm:pt>
    <dgm:pt modelId="{295DFB6A-200C-45C9-90CF-73003A81DA74}" type="sibTrans" cxnId="{B0E274E5-3751-4215-B81C-8194F65C923D}">
      <dgm:prSet/>
      <dgm:spPr/>
      <dgm:t>
        <a:bodyPr/>
        <a:lstStyle/>
        <a:p>
          <a:endParaRPr lang="en-US"/>
        </a:p>
      </dgm:t>
    </dgm:pt>
    <dgm:pt modelId="{F991DA21-3010-4268-8E6C-49294F76E72E}" type="pres">
      <dgm:prSet presAssocID="{ECF85067-EDB2-45D9-9D91-893C33EE2341}" presName="hierChild1" presStyleCnt="0">
        <dgm:presLayoutVars>
          <dgm:chPref val="1"/>
          <dgm:dir/>
          <dgm:animOne val="branch"/>
          <dgm:animLvl val="lvl"/>
          <dgm:resizeHandles/>
        </dgm:presLayoutVars>
      </dgm:prSet>
      <dgm:spPr/>
    </dgm:pt>
    <dgm:pt modelId="{4815F679-8AD0-470F-8596-B23603FC5D84}" type="pres">
      <dgm:prSet presAssocID="{9AC6967C-1B24-450D-BD23-21EC0F985530}" presName="hierRoot1" presStyleCnt="0"/>
      <dgm:spPr/>
    </dgm:pt>
    <dgm:pt modelId="{AF9475E9-CEAD-45E1-B069-B2249EEE71C8}" type="pres">
      <dgm:prSet presAssocID="{9AC6967C-1B24-450D-BD23-21EC0F985530}" presName="composite" presStyleCnt="0"/>
      <dgm:spPr/>
    </dgm:pt>
    <dgm:pt modelId="{0546443A-CBEA-41A9-B3FA-601BB1A399AB}" type="pres">
      <dgm:prSet presAssocID="{9AC6967C-1B24-450D-BD23-21EC0F985530}" presName="background" presStyleLbl="node0" presStyleIdx="0" presStyleCnt="2"/>
      <dgm:spPr/>
    </dgm:pt>
    <dgm:pt modelId="{3E558950-94B3-4316-B3C7-14D21EDB032F}" type="pres">
      <dgm:prSet presAssocID="{9AC6967C-1B24-450D-BD23-21EC0F985530}" presName="text" presStyleLbl="fgAcc0" presStyleIdx="0" presStyleCnt="2">
        <dgm:presLayoutVars>
          <dgm:chPref val="3"/>
        </dgm:presLayoutVars>
      </dgm:prSet>
      <dgm:spPr/>
    </dgm:pt>
    <dgm:pt modelId="{EF08D40B-A426-4B49-BB01-91A042F0FAFB}" type="pres">
      <dgm:prSet presAssocID="{9AC6967C-1B24-450D-BD23-21EC0F985530}" presName="hierChild2" presStyleCnt="0"/>
      <dgm:spPr/>
    </dgm:pt>
    <dgm:pt modelId="{4E0BF96E-DE16-4871-BF20-BECF3E9E0295}" type="pres">
      <dgm:prSet presAssocID="{D39DB21E-53DC-4637-8871-B1CCFF067581}" presName="hierRoot1" presStyleCnt="0"/>
      <dgm:spPr/>
    </dgm:pt>
    <dgm:pt modelId="{34372E4A-3A1F-4655-8F11-DF43CE885D83}" type="pres">
      <dgm:prSet presAssocID="{D39DB21E-53DC-4637-8871-B1CCFF067581}" presName="composite" presStyleCnt="0"/>
      <dgm:spPr/>
    </dgm:pt>
    <dgm:pt modelId="{E198F084-D9CE-49E9-9540-FD033008EC95}" type="pres">
      <dgm:prSet presAssocID="{D39DB21E-53DC-4637-8871-B1CCFF067581}" presName="background" presStyleLbl="node0" presStyleIdx="1" presStyleCnt="2"/>
      <dgm:spPr/>
    </dgm:pt>
    <dgm:pt modelId="{FD2D6F3F-1186-4AC9-BBDB-98ACC90BD4B4}" type="pres">
      <dgm:prSet presAssocID="{D39DB21E-53DC-4637-8871-B1CCFF067581}" presName="text" presStyleLbl="fgAcc0" presStyleIdx="1" presStyleCnt="2">
        <dgm:presLayoutVars>
          <dgm:chPref val="3"/>
        </dgm:presLayoutVars>
      </dgm:prSet>
      <dgm:spPr/>
    </dgm:pt>
    <dgm:pt modelId="{4188C8D9-9C37-4E3C-BBE6-4D248A0A253E}" type="pres">
      <dgm:prSet presAssocID="{D39DB21E-53DC-4637-8871-B1CCFF067581}" presName="hierChild2" presStyleCnt="0"/>
      <dgm:spPr/>
    </dgm:pt>
  </dgm:ptLst>
  <dgm:cxnLst>
    <dgm:cxn modelId="{7276681F-4413-46F0-A2D7-AF9F732849A2}" srcId="{ECF85067-EDB2-45D9-9D91-893C33EE2341}" destId="{9AC6967C-1B24-450D-BD23-21EC0F985530}" srcOrd="0" destOrd="0" parTransId="{AA28519C-B506-4672-AF26-CC8F91050FED}" sibTransId="{548F4149-95D8-4191-B4C7-90A2D5A19743}"/>
    <dgm:cxn modelId="{08A22B9B-BDE1-483F-8000-C03594F0F98E}" type="presOf" srcId="{9AC6967C-1B24-450D-BD23-21EC0F985530}" destId="{3E558950-94B3-4316-B3C7-14D21EDB032F}" srcOrd="0" destOrd="0" presId="urn:microsoft.com/office/officeart/2005/8/layout/hierarchy1"/>
    <dgm:cxn modelId="{9E36FBB5-A2AF-4AC8-ACC4-62AD1F027D77}" type="presOf" srcId="{D39DB21E-53DC-4637-8871-B1CCFF067581}" destId="{FD2D6F3F-1186-4AC9-BBDB-98ACC90BD4B4}" srcOrd="0" destOrd="0" presId="urn:microsoft.com/office/officeart/2005/8/layout/hierarchy1"/>
    <dgm:cxn modelId="{AB5F3BD7-303A-4DE3-A74B-B23ACA3B09AB}" type="presOf" srcId="{ECF85067-EDB2-45D9-9D91-893C33EE2341}" destId="{F991DA21-3010-4268-8E6C-49294F76E72E}" srcOrd="0" destOrd="0" presId="urn:microsoft.com/office/officeart/2005/8/layout/hierarchy1"/>
    <dgm:cxn modelId="{B0E274E5-3751-4215-B81C-8194F65C923D}" srcId="{ECF85067-EDB2-45D9-9D91-893C33EE2341}" destId="{D39DB21E-53DC-4637-8871-B1CCFF067581}" srcOrd="1" destOrd="0" parTransId="{DA1CCCDA-58D4-40CD-8E8C-1427707579F7}" sibTransId="{295DFB6A-200C-45C9-90CF-73003A81DA74}"/>
    <dgm:cxn modelId="{F1351D43-8CE0-48A9-A3E8-B513CEB72614}" type="presParOf" srcId="{F991DA21-3010-4268-8E6C-49294F76E72E}" destId="{4815F679-8AD0-470F-8596-B23603FC5D84}" srcOrd="0" destOrd="0" presId="urn:microsoft.com/office/officeart/2005/8/layout/hierarchy1"/>
    <dgm:cxn modelId="{40049644-B7C0-474C-A03F-48E1A8947558}" type="presParOf" srcId="{4815F679-8AD0-470F-8596-B23603FC5D84}" destId="{AF9475E9-CEAD-45E1-B069-B2249EEE71C8}" srcOrd="0" destOrd="0" presId="urn:microsoft.com/office/officeart/2005/8/layout/hierarchy1"/>
    <dgm:cxn modelId="{A6BACC6E-1BB2-41FA-B900-01C402D3E1CA}" type="presParOf" srcId="{AF9475E9-CEAD-45E1-B069-B2249EEE71C8}" destId="{0546443A-CBEA-41A9-B3FA-601BB1A399AB}" srcOrd="0" destOrd="0" presId="urn:microsoft.com/office/officeart/2005/8/layout/hierarchy1"/>
    <dgm:cxn modelId="{761DE33C-4F2B-4483-B4C8-90A66076C3A5}" type="presParOf" srcId="{AF9475E9-CEAD-45E1-B069-B2249EEE71C8}" destId="{3E558950-94B3-4316-B3C7-14D21EDB032F}" srcOrd="1" destOrd="0" presId="urn:microsoft.com/office/officeart/2005/8/layout/hierarchy1"/>
    <dgm:cxn modelId="{AAD6E865-D01E-4501-A0DD-24500D42FC68}" type="presParOf" srcId="{4815F679-8AD0-470F-8596-B23603FC5D84}" destId="{EF08D40B-A426-4B49-BB01-91A042F0FAFB}" srcOrd="1" destOrd="0" presId="urn:microsoft.com/office/officeart/2005/8/layout/hierarchy1"/>
    <dgm:cxn modelId="{BB4E7254-EC8E-44F5-90FE-D0E8DB95BB83}" type="presParOf" srcId="{F991DA21-3010-4268-8E6C-49294F76E72E}" destId="{4E0BF96E-DE16-4871-BF20-BECF3E9E0295}" srcOrd="1" destOrd="0" presId="urn:microsoft.com/office/officeart/2005/8/layout/hierarchy1"/>
    <dgm:cxn modelId="{F22B62CB-D789-4710-A62E-928BCA33D8EA}" type="presParOf" srcId="{4E0BF96E-DE16-4871-BF20-BECF3E9E0295}" destId="{34372E4A-3A1F-4655-8F11-DF43CE885D83}" srcOrd="0" destOrd="0" presId="urn:microsoft.com/office/officeart/2005/8/layout/hierarchy1"/>
    <dgm:cxn modelId="{150217A1-0DF1-46D8-BC84-B8F5BF14C4DD}" type="presParOf" srcId="{34372E4A-3A1F-4655-8F11-DF43CE885D83}" destId="{E198F084-D9CE-49E9-9540-FD033008EC95}" srcOrd="0" destOrd="0" presId="urn:microsoft.com/office/officeart/2005/8/layout/hierarchy1"/>
    <dgm:cxn modelId="{FC986C15-EF1F-43D5-B0B3-7D76D646D028}" type="presParOf" srcId="{34372E4A-3A1F-4655-8F11-DF43CE885D83}" destId="{FD2D6F3F-1186-4AC9-BBDB-98ACC90BD4B4}" srcOrd="1" destOrd="0" presId="urn:microsoft.com/office/officeart/2005/8/layout/hierarchy1"/>
    <dgm:cxn modelId="{837A5C75-7C89-4CDA-9F41-9C53AEE49DFB}" type="presParOf" srcId="{4E0BF96E-DE16-4871-BF20-BECF3E9E0295}" destId="{4188C8D9-9C37-4E3C-BBE6-4D248A0A25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4603D-FF11-404B-8D8A-7BF0B5A61CF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AU"/>
        </a:p>
      </dgm:t>
    </dgm:pt>
    <dgm:pt modelId="{94CE2456-2AD7-4818-89DA-6A7FBCCB62F1}">
      <dgm:prSet/>
      <dgm:spPr/>
      <dgm:t>
        <a:bodyPr/>
        <a:lstStyle/>
        <a:p>
          <a:r>
            <a:rPr lang="en-US" b="0" i="0" dirty="0"/>
            <a:t>URGENT</a:t>
          </a:r>
          <a:endParaRPr lang="en-AU" dirty="0"/>
        </a:p>
      </dgm:t>
    </dgm:pt>
    <dgm:pt modelId="{201C8190-553A-4451-A276-83B206F93FA7}" type="parTrans" cxnId="{3B13C6E6-B3F6-4133-BCF0-0F2AE2077182}">
      <dgm:prSet/>
      <dgm:spPr/>
      <dgm:t>
        <a:bodyPr/>
        <a:lstStyle/>
        <a:p>
          <a:endParaRPr lang="en-AU"/>
        </a:p>
      </dgm:t>
    </dgm:pt>
    <dgm:pt modelId="{2E2772D3-D143-4253-955D-01822D11748D}" type="sibTrans" cxnId="{3B13C6E6-B3F6-4133-BCF0-0F2AE2077182}">
      <dgm:prSet/>
      <dgm:spPr/>
      <dgm:t>
        <a:bodyPr/>
        <a:lstStyle/>
        <a:p>
          <a:endParaRPr lang="en-AU"/>
        </a:p>
      </dgm:t>
    </dgm:pt>
    <dgm:pt modelId="{5B00F61B-568C-4B91-9C96-873EFC0A9F5E}">
      <dgm:prSet/>
      <dgm:spPr/>
      <dgm:t>
        <a:bodyPr/>
        <a:lstStyle/>
        <a:p>
          <a:r>
            <a:rPr lang="en-US" b="0" i="0" dirty="0"/>
            <a:t>INTERIM</a:t>
          </a:r>
          <a:endParaRPr lang="en-AU" dirty="0"/>
        </a:p>
      </dgm:t>
    </dgm:pt>
    <dgm:pt modelId="{CD8A2D43-8904-477E-98F7-4A269DD75F70}" type="parTrans" cxnId="{4B5821DD-C708-47D4-B97B-05E0005B6002}">
      <dgm:prSet/>
      <dgm:spPr/>
      <dgm:t>
        <a:bodyPr/>
        <a:lstStyle/>
        <a:p>
          <a:endParaRPr lang="en-AU"/>
        </a:p>
      </dgm:t>
    </dgm:pt>
    <dgm:pt modelId="{D99ABC47-896E-41BF-BD20-A943FBBF151A}" type="sibTrans" cxnId="{4B5821DD-C708-47D4-B97B-05E0005B6002}">
      <dgm:prSet/>
      <dgm:spPr/>
      <dgm:t>
        <a:bodyPr/>
        <a:lstStyle/>
        <a:p>
          <a:endParaRPr lang="en-AU"/>
        </a:p>
      </dgm:t>
    </dgm:pt>
    <dgm:pt modelId="{93AF20DB-CAD5-4A13-8B6B-58AFCC107035}">
      <dgm:prSet/>
      <dgm:spPr/>
      <dgm:t>
        <a:bodyPr/>
        <a:lstStyle/>
        <a:p>
          <a:r>
            <a:rPr lang="en-US" b="0" i="0" dirty="0"/>
            <a:t>FINAL</a:t>
          </a:r>
          <a:endParaRPr lang="en-AU" dirty="0"/>
        </a:p>
      </dgm:t>
    </dgm:pt>
    <dgm:pt modelId="{27F226F5-8915-496D-B5FF-6E25A0602489}" type="parTrans" cxnId="{21863317-D11C-4142-AFA9-B8E41BB0A3EB}">
      <dgm:prSet/>
      <dgm:spPr/>
      <dgm:t>
        <a:bodyPr/>
        <a:lstStyle/>
        <a:p>
          <a:endParaRPr lang="en-AU"/>
        </a:p>
      </dgm:t>
    </dgm:pt>
    <dgm:pt modelId="{B8FF2934-1C36-4456-9E7F-5B3EC2E8BBCF}" type="sibTrans" cxnId="{21863317-D11C-4142-AFA9-B8E41BB0A3EB}">
      <dgm:prSet/>
      <dgm:spPr/>
      <dgm:t>
        <a:bodyPr/>
        <a:lstStyle/>
        <a:p>
          <a:endParaRPr lang="en-AU"/>
        </a:p>
      </dgm:t>
    </dgm:pt>
    <dgm:pt modelId="{C19E943E-C46A-4F56-982B-F72B9FFE6E85}" type="pres">
      <dgm:prSet presAssocID="{C4C4603D-FF11-404B-8D8A-7BF0B5A61CF8}" presName="diagram" presStyleCnt="0">
        <dgm:presLayoutVars>
          <dgm:dir/>
          <dgm:resizeHandles val="exact"/>
        </dgm:presLayoutVars>
      </dgm:prSet>
      <dgm:spPr/>
    </dgm:pt>
    <dgm:pt modelId="{CDE34F68-575E-4761-8ADD-FF3FF9E92A53}" type="pres">
      <dgm:prSet presAssocID="{94CE2456-2AD7-4818-89DA-6A7FBCCB62F1}" presName="node" presStyleLbl="node1" presStyleIdx="0" presStyleCnt="3">
        <dgm:presLayoutVars>
          <dgm:bulletEnabled val="1"/>
        </dgm:presLayoutVars>
      </dgm:prSet>
      <dgm:spPr/>
    </dgm:pt>
    <dgm:pt modelId="{0AD1C4EB-A64B-4E50-AB5C-BAFCB3E7F051}" type="pres">
      <dgm:prSet presAssocID="{2E2772D3-D143-4253-955D-01822D11748D}" presName="sibTrans" presStyleCnt="0"/>
      <dgm:spPr/>
    </dgm:pt>
    <dgm:pt modelId="{142D18AB-D6DB-42BD-B3E7-A13EFBE51AEB}" type="pres">
      <dgm:prSet presAssocID="{5B00F61B-568C-4B91-9C96-873EFC0A9F5E}" presName="node" presStyleLbl="node1" presStyleIdx="1" presStyleCnt="3">
        <dgm:presLayoutVars>
          <dgm:bulletEnabled val="1"/>
        </dgm:presLayoutVars>
      </dgm:prSet>
      <dgm:spPr/>
    </dgm:pt>
    <dgm:pt modelId="{84C400B4-C037-4BF7-8D49-D592C9664254}" type="pres">
      <dgm:prSet presAssocID="{D99ABC47-896E-41BF-BD20-A943FBBF151A}" presName="sibTrans" presStyleCnt="0"/>
      <dgm:spPr/>
    </dgm:pt>
    <dgm:pt modelId="{09E42802-3097-4D04-B008-14268A15143E}" type="pres">
      <dgm:prSet presAssocID="{93AF20DB-CAD5-4A13-8B6B-58AFCC107035}" presName="node" presStyleLbl="node1" presStyleIdx="2" presStyleCnt="3">
        <dgm:presLayoutVars>
          <dgm:bulletEnabled val="1"/>
        </dgm:presLayoutVars>
      </dgm:prSet>
      <dgm:spPr/>
    </dgm:pt>
  </dgm:ptLst>
  <dgm:cxnLst>
    <dgm:cxn modelId="{21863317-D11C-4142-AFA9-B8E41BB0A3EB}" srcId="{C4C4603D-FF11-404B-8D8A-7BF0B5A61CF8}" destId="{93AF20DB-CAD5-4A13-8B6B-58AFCC107035}" srcOrd="2" destOrd="0" parTransId="{27F226F5-8915-496D-B5FF-6E25A0602489}" sibTransId="{B8FF2934-1C36-4456-9E7F-5B3EC2E8BBCF}"/>
    <dgm:cxn modelId="{F36AEF30-DAF6-4751-9B51-D90927CEE172}" type="presOf" srcId="{94CE2456-2AD7-4818-89DA-6A7FBCCB62F1}" destId="{CDE34F68-575E-4761-8ADD-FF3FF9E92A53}" srcOrd="0" destOrd="0" presId="urn:microsoft.com/office/officeart/2005/8/layout/default"/>
    <dgm:cxn modelId="{E6EEF233-F13C-43FD-9139-981AB6E8108B}" type="presOf" srcId="{5B00F61B-568C-4B91-9C96-873EFC0A9F5E}" destId="{142D18AB-D6DB-42BD-B3E7-A13EFBE51AEB}" srcOrd="0" destOrd="0" presId="urn:microsoft.com/office/officeart/2005/8/layout/default"/>
    <dgm:cxn modelId="{4B5821DD-C708-47D4-B97B-05E0005B6002}" srcId="{C4C4603D-FF11-404B-8D8A-7BF0B5A61CF8}" destId="{5B00F61B-568C-4B91-9C96-873EFC0A9F5E}" srcOrd="1" destOrd="0" parTransId="{CD8A2D43-8904-477E-98F7-4A269DD75F70}" sibTransId="{D99ABC47-896E-41BF-BD20-A943FBBF151A}"/>
    <dgm:cxn modelId="{3B13C6E6-B3F6-4133-BCF0-0F2AE2077182}" srcId="{C4C4603D-FF11-404B-8D8A-7BF0B5A61CF8}" destId="{94CE2456-2AD7-4818-89DA-6A7FBCCB62F1}" srcOrd="0" destOrd="0" parTransId="{201C8190-553A-4451-A276-83B206F93FA7}" sibTransId="{2E2772D3-D143-4253-955D-01822D11748D}"/>
    <dgm:cxn modelId="{3E2AF0EA-5C5A-4FE2-99FC-6CE3BD2E52C2}" type="presOf" srcId="{93AF20DB-CAD5-4A13-8B6B-58AFCC107035}" destId="{09E42802-3097-4D04-B008-14268A15143E}" srcOrd="0" destOrd="0" presId="urn:microsoft.com/office/officeart/2005/8/layout/default"/>
    <dgm:cxn modelId="{9FD3D8F5-E222-4331-AE1C-C2A380ACB970}" type="presOf" srcId="{C4C4603D-FF11-404B-8D8A-7BF0B5A61CF8}" destId="{C19E943E-C46A-4F56-982B-F72B9FFE6E85}" srcOrd="0" destOrd="0" presId="urn:microsoft.com/office/officeart/2005/8/layout/default"/>
    <dgm:cxn modelId="{EF27F3DC-A8AE-41F0-BED6-0E1C158F25CD}" type="presParOf" srcId="{C19E943E-C46A-4F56-982B-F72B9FFE6E85}" destId="{CDE34F68-575E-4761-8ADD-FF3FF9E92A53}" srcOrd="0" destOrd="0" presId="urn:microsoft.com/office/officeart/2005/8/layout/default"/>
    <dgm:cxn modelId="{81DA3DC6-92B6-4947-B538-CD377D1F7D32}" type="presParOf" srcId="{C19E943E-C46A-4F56-982B-F72B9FFE6E85}" destId="{0AD1C4EB-A64B-4E50-AB5C-BAFCB3E7F051}" srcOrd="1" destOrd="0" presId="urn:microsoft.com/office/officeart/2005/8/layout/default"/>
    <dgm:cxn modelId="{1F9E7569-007F-4FDB-A37B-E64E918C8C80}" type="presParOf" srcId="{C19E943E-C46A-4F56-982B-F72B9FFE6E85}" destId="{142D18AB-D6DB-42BD-B3E7-A13EFBE51AEB}" srcOrd="2" destOrd="0" presId="urn:microsoft.com/office/officeart/2005/8/layout/default"/>
    <dgm:cxn modelId="{FB271691-479E-479B-9181-EFFA9EC5E057}" type="presParOf" srcId="{C19E943E-C46A-4F56-982B-F72B9FFE6E85}" destId="{84C400B4-C037-4BF7-8D49-D592C9664254}" srcOrd="3" destOrd="0" presId="urn:microsoft.com/office/officeart/2005/8/layout/default"/>
    <dgm:cxn modelId="{B14570CD-98B9-464C-BD85-29AB3C02BBFE}" type="presParOf" srcId="{C19E943E-C46A-4F56-982B-F72B9FFE6E85}" destId="{09E42802-3097-4D04-B008-14268A15143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09166-FB58-4315-8668-74249594052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D0ADC47-9B78-442B-AE9F-B6F8F0348A5D}">
      <dgm:prSet/>
      <dgm:spPr/>
      <dgm:t>
        <a:bodyPr/>
        <a:lstStyle/>
        <a:p>
          <a:r>
            <a:rPr lang="en-US"/>
            <a:t>The person applying must show that they are unable to meet their financial needs.</a:t>
          </a:r>
        </a:p>
      </dgm:t>
    </dgm:pt>
    <dgm:pt modelId="{8FE47954-C098-47E5-8131-CF6898EF8EBF}" type="parTrans" cxnId="{04F6E02C-39A2-40EF-A63A-7FA7596B2144}">
      <dgm:prSet/>
      <dgm:spPr/>
      <dgm:t>
        <a:bodyPr/>
        <a:lstStyle/>
        <a:p>
          <a:endParaRPr lang="en-US"/>
        </a:p>
      </dgm:t>
    </dgm:pt>
    <dgm:pt modelId="{0E0E7C19-2329-4CE9-963F-B8A88CA84555}" type="sibTrans" cxnId="{04F6E02C-39A2-40EF-A63A-7FA7596B2144}">
      <dgm:prSet/>
      <dgm:spPr/>
      <dgm:t>
        <a:bodyPr/>
        <a:lstStyle/>
        <a:p>
          <a:endParaRPr lang="en-US"/>
        </a:p>
      </dgm:t>
    </dgm:pt>
    <dgm:pt modelId="{7B841B5A-C02D-4092-99A4-5283AEAF2498}">
      <dgm:prSet/>
      <dgm:spPr/>
      <dgm:t>
        <a:bodyPr/>
        <a:lstStyle/>
        <a:p>
          <a:r>
            <a:rPr lang="en-US"/>
            <a:t>The person applying must show that the other party has the capacity to pay the spousal maintenance sought</a:t>
          </a:r>
        </a:p>
      </dgm:t>
    </dgm:pt>
    <dgm:pt modelId="{000B0F54-58AD-4805-B156-28D79351E9E9}" type="parTrans" cxnId="{CB6F5E8F-E1C4-4A73-B063-DD6C88946431}">
      <dgm:prSet/>
      <dgm:spPr/>
      <dgm:t>
        <a:bodyPr/>
        <a:lstStyle/>
        <a:p>
          <a:endParaRPr lang="en-US"/>
        </a:p>
      </dgm:t>
    </dgm:pt>
    <dgm:pt modelId="{28D72D9E-329B-468C-9A92-4B620326B8A0}" type="sibTrans" cxnId="{CB6F5E8F-E1C4-4A73-B063-DD6C88946431}">
      <dgm:prSet/>
      <dgm:spPr/>
      <dgm:t>
        <a:bodyPr/>
        <a:lstStyle/>
        <a:p>
          <a:endParaRPr lang="en-US"/>
        </a:p>
      </dgm:t>
    </dgm:pt>
    <dgm:pt modelId="{00BEDCAD-143F-4FC6-8C8C-E12E13934399}" type="pres">
      <dgm:prSet presAssocID="{A9309166-FB58-4315-8668-742495940520}" presName="root" presStyleCnt="0">
        <dgm:presLayoutVars>
          <dgm:dir/>
          <dgm:resizeHandles val="exact"/>
        </dgm:presLayoutVars>
      </dgm:prSet>
      <dgm:spPr/>
    </dgm:pt>
    <dgm:pt modelId="{F057008D-B7F8-4453-8D2E-634335D44F8D}" type="pres">
      <dgm:prSet presAssocID="{8D0ADC47-9B78-442B-AE9F-B6F8F0348A5D}" presName="compNode" presStyleCnt="0"/>
      <dgm:spPr/>
    </dgm:pt>
    <dgm:pt modelId="{03D89917-8D34-4A78-BE32-270F45044D57}" type="pres">
      <dgm:prSet presAssocID="{8D0ADC47-9B78-442B-AE9F-B6F8F0348A5D}" presName="bgRect" presStyleLbl="bgShp" presStyleIdx="0" presStyleCnt="2"/>
      <dgm:spPr/>
    </dgm:pt>
    <dgm:pt modelId="{4955A728-13CE-4C58-9827-4C00D05B790F}" type="pres">
      <dgm:prSet presAssocID="{8D0ADC47-9B78-442B-AE9F-B6F8F0348A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628541F-9598-4348-BDC3-B369350A9AD9}" type="pres">
      <dgm:prSet presAssocID="{8D0ADC47-9B78-442B-AE9F-B6F8F0348A5D}" presName="spaceRect" presStyleCnt="0"/>
      <dgm:spPr/>
    </dgm:pt>
    <dgm:pt modelId="{BD35FCB8-3981-43DB-924C-6BFFC0086B85}" type="pres">
      <dgm:prSet presAssocID="{8D0ADC47-9B78-442B-AE9F-B6F8F0348A5D}" presName="parTx" presStyleLbl="revTx" presStyleIdx="0" presStyleCnt="2">
        <dgm:presLayoutVars>
          <dgm:chMax val="0"/>
          <dgm:chPref val="0"/>
        </dgm:presLayoutVars>
      </dgm:prSet>
      <dgm:spPr/>
    </dgm:pt>
    <dgm:pt modelId="{DCDCC1D4-ECEE-40C3-B9E8-635D8D211884}" type="pres">
      <dgm:prSet presAssocID="{0E0E7C19-2329-4CE9-963F-B8A88CA84555}" presName="sibTrans" presStyleCnt="0"/>
      <dgm:spPr/>
    </dgm:pt>
    <dgm:pt modelId="{4F86349C-8910-45FD-9FB5-90023E591454}" type="pres">
      <dgm:prSet presAssocID="{7B841B5A-C02D-4092-99A4-5283AEAF2498}" presName="compNode" presStyleCnt="0"/>
      <dgm:spPr/>
    </dgm:pt>
    <dgm:pt modelId="{4340F9DF-570C-44EC-A43F-BC97F850FAE8}" type="pres">
      <dgm:prSet presAssocID="{7B841B5A-C02D-4092-99A4-5283AEAF2498}" presName="bgRect" presStyleLbl="bgShp" presStyleIdx="1" presStyleCnt="2"/>
      <dgm:spPr/>
    </dgm:pt>
    <dgm:pt modelId="{FEA401DA-1A16-458A-8408-7759D6E2967E}" type="pres">
      <dgm:prSet presAssocID="{7B841B5A-C02D-4092-99A4-5283AEAF24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EC008C6-E8F2-4638-9E27-0BEF5ECA617D}" type="pres">
      <dgm:prSet presAssocID="{7B841B5A-C02D-4092-99A4-5283AEAF2498}" presName="spaceRect" presStyleCnt="0"/>
      <dgm:spPr/>
    </dgm:pt>
    <dgm:pt modelId="{76C9C35B-B6D9-44C2-A36F-AE4DECB1F813}" type="pres">
      <dgm:prSet presAssocID="{7B841B5A-C02D-4092-99A4-5283AEAF2498}" presName="parTx" presStyleLbl="revTx" presStyleIdx="1" presStyleCnt="2">
        <dgm:presLayoutVars>
          <dgm:chMax val="0"/>
          <dgm:chPref val="0"/>
        </dgm:presLayoutVars>
      </dgm:prSet>
      <dgm:spPr/>
    </dgm:pt>
  </dgm:ptLst>
  <dgm:cxnLst>
    <dgm:cxn modelId="{D50DD309-D35B-4912-B58D-30714A256989}" type="presOf" srcId="{8D0ADC47-9B78-442B-AE9F-B6F8F0348A5D}" destId="{BD35FCB8-3981-43DB-924C-6BFFC0086B85}" srcOrd="0" destOrd="0" presId="urn:microsoft.com/office/officeart/2018/2/layout/IconVerticalSolidList"/>
    <dgm:cxn modelId="{04F6E02C-39A2-40EF-A63A-7FA7596B2144}" srcId="{A9309166-FB58-4315-8668-742495940520}" destId="{8D0ADC47-9B78-442B-AE9F-B6F8F0348A5D}" srcOrd="0" destOrd="0" parTransId="{8FE47954-C098-47E5-8131-CF6898EF8EBF}" sibTransId="{0E0E7C19-2329-4CE9-963F-B8A88CA84555}"/>
    <dgm:cxn modelId="{62592F30-9579-49D4-8FF9-BCEB2434CAD3}" type="presOf" srcId="{A9309166-FB58-4315-8668-742495940520}" destId="{00BEDCAD-143F-4FC6-8C8C-E12E13934399}" srcOrd="0" destOrd="0" presId="urn:microsoft.com/office/officeart/2018/2/layout/IconVerticalSolidList"/>
    <dgm:cxn modelId="{CB6F5E8F-E1C4-4A73-B063-DD6C88946431}" srcId="{A9309166-FB58-4315-8668-742495940520}" destId="{7B841B5A-C02D-4092-99A4-5283AEAF2498}" srcOrd="1" destOrd="0" parTransId="{000B0F54-58AD-4805-B156-28D79351E9E9}" sibTransId="{28D72D9E-329B-468C-9A92-4B620326B8A0}"/>
    <dgm:cxn modelId="{3ACC80EE-FB30-4FFD-B733-F241A6E4E43D}" type="presOf" srcId="{7B841B5A-C02D-4092-99A4-5283AEAF2498}" destId="{76C9C35B-B6D9-44C2-A36F-AE4DECB1F813}" srcOrd="0" destOrd="0" presId="urn:microsoft.com/office/officeart/2018/2/layout/IconVerticalSolidList"/>
    <dgm:cxn modelId="{622980B5-71B2-4AB0-9C95-723E9617FA04}" type="presParOf" srcId="{00BEDCAD-143F-4FC6-8C8C-E12E13934399}" destId="{F057008D-B7F8-4453-8D2E-634335D44F8D}" srcOrd="0" destOrd="0" presId="urn:microsoft.com/office/officeart/2018/2/layout/IconVerticalSolidList"/>
    <dgm:cxn modelId="{AD3D9A13-9442-41A1-8514-B06F1EF0BD86}" type="presParOf" srcId="{F057008D-B7F8-4453-8D2E-634335D44F8D}" destId="{03D89917-8D34-4A78-BE32-270F45044D57}" srcOrd="0" destOrd="0" presId="urn:microsoft.com/office/officeart/2018/2/layout/IconVerticalSolidList"/>
    <dgm:cxn modelId="{995743FE-79DD-4B4C-9CB8-274085A86AC6}" type="presParOf" srcId="{F057008D-B7F8-4453-8D2E-634335D44F8D}" destId="{4955A728-13CE-4C58-9827-4C00D05B790F}" srcOrd="1" destOrd="0" presId="urn:microsoft.com/office/officeart/2018/2/layout/IconVerticalSolidList"/>
    <dgm:cxn modelId="{E0367EB9-1AF3-4DC4-A401-AD6180029756}" type="presParOf" srcId="{F057008D-B7F8-4453-8D2E-634335D44F8D}" destId="{1628541F-9598-4348-BDC3-B369350A9AD9}" srcOrd="2" destOrd="0" presId="urn:microsoft.com/office/officeart/2018/2/layout/IconVerticalSolidList"/>
    <dgm:cxn modelId="{3AB56316-AA4D-47C8-A46C-E613265817CD}" type="presParOf" srcId="{F057008D-B7F8-4453-8D2E-634335D44F8D}" destId="{BD35FCB8-3981-43DB-924C-6BFFC0086B85}" srcOrd="3" destOrd="0" presId="urn:microsoft.com/office/officeart/2018/2/layout/IconVerticalSolidList"/>
    <dgm:cxn modelId="{A29CCB8F-964C-4D41-80F2-DB2D3D26385D}" type="presParOf" srcId="{00BEDCAD-143F-4FC6-8C8C-E12E13934399}" destId="{DCDCC1D4-ECEE-40C3-B9E8-635D8D211884}" srcOrd="1" destOrd="0" presId="urn:microsoft.com/office/officeart/2018/2/layout/IconVerticalSolidList"/>
    <dgm:cxn modelId="{80105193-B096-468C-9893-4E5D1A8A8014}" type="presParOf" srcId="{00BEDCAD-143F-4FC6-8C8C-E12E13934399}" destId="{4F86349C-8910-45FD-9FB5-90023E591454}" srcOrd="2" destOrd="0" presId="urn:microsoft.com/office/officeart/2018/2/layout/IconVerticalSolidList"/>
    <dgm:cxn modelId="{6E02BEDC-ABF0-4A64-9A89-967A8BFE55B9}" type="presParOf" srcId="{4F86349C-8910-45FD-9FB5-90023E591454}" destId="{4340F9DF-570C-44EC-A43F-BC97F850FAE8}" srcOrd="0" destOrd="0" presId="urn:microsoft.com/office/officeart/2018/2/layout/IconVerticalSolidList"/>
    <dgm:cxn modelId="{05003E73-0F2F-4FC9-AA5A-33B9A130CA91}" type="presParOf" srcId="{4F86349C-8910-45FD-9FB5-90023E591454}" destId="{FEA401DA-1A16-458A-8408-7759D6E2967E}" srcOrd="1" destOrd="0" presId="urn:microsoft.com/office/officeart/2018/2/layout/IconVerticalSolidList"/>
    <dgm:cxn modelId="{0628DA81-FFCC-43EE-8989-18A9F10667D8}" type="presParOf" srcId="{4F86349C-8910-45FD-9FB5-90023E591454}" destId="{8EC008C6-E8F2-4638-9E27-0BEF5ECA617D}" srcOrd="2" destOrd="0" presId="urn:microsoft.com/office/officeart/2018/2/layout/IconVerticalSolidList"/>
    <dgm:cxn modelId="{BD901C5B-E4E4-4481-AAA7-7470CB46D2F9}" type="presParOf" srcId="{4F86349C-8910-45FD-9FB5-90023E591454}" destId="{76C9C35B-B6D9-44C2-A36F-AE4DECB1F8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93BF0C-665F-4859-A978-4ACDE948AC04}" type="doc">
      <dgm:prSet loTypeId="urn:microsoft.com/office/officeart/2016/7/layout/RepeatingBendingProcessNew" loCatId="process" qsTypeId="urn:microsoft.com/office/officeart/2005/8/quickstyle/simple1" qsCatId="simple" csTypeId="urn:microsoft.com/office/officeart/2005/8/colors/accent3_2" csCatId="accent3" phldr="1"/>
      <dgm:spPr/>
      <dgm:t>
        <a:bodyPr/>
        <a:lstStyle/>
        <a:p>
          <a:endParaRPr lang="en-US"/>
        </a:p>
      </dgm:t>
    </dgm:pt>
    <dgm:pt modelId="{126BA2CD-581C-4CF4-A702-91E3DE61406C}">
      <dgm:prSet custT="1"/>
      <dgm:spPr/>
      <dgm:t>
        <a:bodyPr/>
        <a:lstStyle/>
        <a:p>
          <a:r>
            <a:rPr lang="en-US" sz="2400" dirty="0">
              <a:latin typeface="Helvetica" pitchFamily="2" charset="0"/>
            </a:rPr>
            <a:t>Examples of reasons why a person may be unable to support themselves:</a:t>
          </a:r>
          <a:r>
            <a:rPr lang="en-US" sz="2400" b="0" i="0" dirty="0">
              <a:latin typeface="Helvetica" pitchFamily="2" charset="0"/>
            </a:rPr>
            <a:t> </a:t>
          </a:r>
          <a:br>
            <a:rPr lang="en-US" sz="2400" b="0" i="0" dirty="0">
              <a:latin typeface="Helvetica" pitchFamily="2" charset="0"/>
            </a:rPr>
          </a:br>
          <a:endParaRPr lang="en-US" sz="2400" dirty="0">
            <a:latin typeface="Helvetica" pitchFamily="2" charset="0"/>
          </a:endParaRPr>
        </a:p>
      </dgm:t>
    </dgm:pt>
    <dgm:pt modelId="{14F062AC-5502-4868-BB30-B3A976604C41}" type="parTrans" cxnId="{927C64A3-5277-4039-A9F4-07668B470EDD}">
      <dgm:prSet/>
      <dgm:spPr/>
      <dgm:t>
        <a:bodyPr/>
        <a:lstStyle/>
        <a:p>
          <a:endParaRPr lang="en-US"/>
        </a:p>
      </dgm:t>
    </dgm:pt>
    <dgm:pt modelId="{15F500ED-3621-447D-B50F-65D90C3DEB5B}" type="sibTrans" cxnId="{927C64A3-5277-4039-A9F4-07668B470EDD}">
      <dgm:prSet/>
      <dgm:spPr/>
      <dgm:t>
        <a:bodyPr/>
        <a:lstStyle/>
        <a:p>
          <a:endParaRPr lang="en-US"/>
        </a:p>
      </dgm:t>
    </dgm:pt>
    <dgm:pt modelId="{C46FAE2F-13E4-4B93-ABBE-B599FE853E33}">
      <dgm:prSet custT="1"/>
      <dgm:spPr/>
      <dgm:t>
        <a:bodyPr/>
        <a:lstStyle/>
        <a:p>
          <a:r>
            <a:rPr lang="en-US" sz="2400" b="0" i="0" dirty="0">
              <a:latin typeface="Helvetica" pitchFamily="2" charset="0"/>
            </a:rPr>
            <a:t>They have the primary care of a child</a:t>
          </a:r>
          <a:br>
            <a:rPr lang="en-US" sz="2400" b="0" i="0" dirty="0">
              <a:latin typeface="Helvetica" pitchFamily="2" charset="0"/>
            </a:rPr>
          </a:br>
          <a:endParaRPr lang="en-US" sz="2400" dirty="0">
            <a:latin typeface="Helvetica" pitchFamily="2" charset="0"/>
          </a:endParaRPr>
        </a:p>
      </dgm:t>
    </dgm:pt>
    <dgm:pt modelId="{E57242C9-C967-4DFC-BB01-59DB119C5634}" type="parTrans" cxnId="{0D9F1900-BCB6-4BB6-8CAC-1F3DB43C5506}">
      <dgm:prSet/>
      <dgm:spPr/>
      <dgm:t>
        <a:bodyPr/>
        <a:lstStyle/>
        <a:p>
          <a:endParaRPr lang="en-US"/>
        </a:p>
      </dgm:t>
    </dgm:pt>
    <dgm:pt modelId="{9AFE3512-160A-40EA-82A5-78E4CE2A4E61}" type="sibTrans" cxnId="{0D9F1900-BCB6-4BB6-8CAC-1F3DB43C5506}">
      <dgm:prSet/>
      <dgm:spPr/>
      <dgm:t>
        <a:bodyPr/>
        <a:lstStyle/>
        <a:p>
          <a:endParaRPr lang="en-US"/>
        </a:p>
      </dgm:t>
    </dgm:pt>
    <dgm:pt modelId="{8C107CFF-6E7A-4974-9C17-0DC821FD308D}">
      <dgm:prSet custT="1"/>
      <dgm:spPr/>
      <dgm:t>
        <a:bodyPr/>
        <a:lstStyle/>
        <a:p>
          <a:r>
            <a:rPr lang="en-US" sz="2400" b="0" i="0" dirty="0">
              <a:latin typeface="Helvetica" pitchFamily="2" charset="0"/>
            </a:rPr>
            <a:t>There are health reasons why they are unable to obtain employment.</a:t>
          </a:r>
          <a:br>
            <a:rPr lang="en-US" sz="2400" b="0" i="0" dirty="0">
              <a:latin typeface="Helvetica" pitchFamily="2" charset="0"/>
            </a:rPr>
          </a:br>
          <a:endParaRPr lang="en-US" sz="2400" dirty="0">
            <a:latin typeface="Helvetica" pitchFamily="2" charset="0"/>
          </a:endParaRPr>
        </a:p>
      </dgm:t>
    </dgm:pt>
    <dgm:pt modelId="{ABF2AEB5-E2DA-46B8-AE16-764EEF4C44EC}" type="parTrans" cxnId="{F05C92EE-E076-4000-9B7E-4B32847F60DD}">
      <dgm:prSet/>
      <dgm:spPr/>
      <dgm:t>
        <a:bodyPr/>
        <a:lstStyle/>
        <a:p>
          <a:endParaRPr lang="en-US"/>
        </a:p>
      </dgm:t>
    </dgm:pt>
    <dgm:pt modelId="{62AA6A54-91C1-4923-A853-185967659B25}" type="sibTrans" cxnId="{F05C92EE-E076-4000-9B7E-4B32847F60DD}">
      <dgm:prSet/>
      <dgm:spPr/>
      <dgm:t>
        <a:bodyPr/>
        <a:lstStyle/>
        <a:p>
          <a:endParaRPr lang="en-US"/>
        </a:p>
      </dgm:t>
    </dgm:pt>
    <dgm:pt modelId="{CD902304-0F5E-438A-9AE3-5C5DC41801C5}">
      <dgm:prSet custT="1"/>
      <dgm:spPr/>
      <dgm:t>
        <a:bodyPr/>
        <a:lstStyle/>
        <a:p>
          <a:r>
            <a:rPr lang="en-US" sz="2400">
              <a:latin typeface="Helvetica" pitchFamily="2" charset="0"/>
            </a:rPr>
            <a:t>They have a physical or mental incapacity</a:t>
          </a:r>
          <a:br>
            <a:rPr lang="en-US" sz="2400">
              <a:latin typeface="Helvetica" pitchFamily="2" charset="0"/>
            </a:rPr>
          </a:br>
          <a:endParaRPr lang="en-US" sz="2400">
            <a:latin typeface="Helvetica" pitchFamily="2" charset="0"/>
          </a:endParaRPr>
        </a:p>
      </dgm:t>
    </dgm:pt>
    <dgm:pt modelId="{B40B5714-1A5A-4E1B-8073-03810871DCB1}" type="parTrans" cxnId="{847A0EF9-1E70-47E2-9122-703F67408C1B}">
      <dgm:prSet/>
      <dgm:spPr/>
      <dgm:t>
        <a:bodyPr/>
        <a:lstStyle/>
        <a:p>
          <a:endParaRPr lang="en-US"/>
        </a:p>
      </dgm:t>
    </dgm:pt>
    <dgm:pt modelId="{C7F264B0-2DF6-4559-B4CD-00317A4C780D}" type="sibTrans" cxnId="{847A0EF9-1E70-47E2-9122-703F67408C1B}">
      <dgm:prSet/>
      <dgm:spPr/>
      <dgm:t>
        <a:bodyPr/>
        <a:lstStyle/>
        <a:p>
          <a:endParaRPr lang="en-US"/>
        </a:p>
      </dgm:t>
    </dgm:pt>
    <dgm:pt modelId="{3D6B54BB-3605-42E7-B2BB-EC5916CD703B}">
      <dgm:prSet custT="1"/>
      <dgm:spPr/>
      <dgm:t>
        <a:bodyPr/>
        <a:lstStyle/>
        <a:p>
          <a:r>
            <a:rPr lang="en-US" sz="2400" b="0" i="0">
              <a:latin typeface="Helvetica" pitchFamily="2" charset="0"/>
            </a:rPr>
            <a:t>They have been out of the workforce for many years</a:t>
          </a:r>
          <a:br>
            <a:rPr lang="en-US" sz="2400" b="0" i="0">
              <a:latin typeface="Helvetica" pitchFamily="2" charset="0"/>
            </a:rPr>
          </a:br>
          <a:endParaRPr lang="en-US" sz="2400">
            <a:latin typeface="Helvetica" pitchFamily="2" charset="0"/>
          </a:endParaRPr>
        </a:p>
      </dgm:t>
    </dgm:pt>
    <dgm:pt modelId="{43D78561-31AE-43EB-941B-0CEB101C99CD}" type="parTrans" cxnId="{D8AD252E-F05F-4B23-8DDD-BE5CE6F09685}">
      <dgm:prSet/>
      <dgm:spPr/>
      <dgm:t>
        <a:bodyPr/>
        <a:lstStyle/>
        <a:p>
          <a:endParaRPr lang="en-US"/>
        </a:p>
      </dgm:t>
    </dgm:pt>
    <dgm:pt modelId="{D1C8D3B8-B3B8-4E92-A97E-8DC7C000E84E}" type="sibTrans" cxnId="{D8AD252E-F05F-4B23-8DDD-BE5CE6F09685}">
      <dgm:prSet/>
      <dgm:spPr/>
      <dgm:t>
        <a:bodyPr/>
        <a:lstStyle/>
        <a:p>
          <a:endParaRPr lang="en-US"/>
        </a:p>
      </dgm:t>
    </dgm:pt>
    <dgm:pt modelId="{9D6A8329-8F1F-41E0-8D3B-06FA5972A34E}">
      <dgm:prSet custT="1"/>
      <dgm:spPr/>
      <dgm:t>
        <a:bodyPr/>
        <a:lstStyle/>
        <a:p>
          <a:r>
            <a:rPr lang="en-US" sz="2400">
              <a:latin typeface="Helvetica" pitchFamily="2" charset="0"/>
            </a:rPr>
            <a:t>They have worked solely in the family business</a:t>
          </a:r>
          <a:br>
            <a:rPr lang="en-US" sz="2400">
              <a:latin typeface="Helvetica" pitchFamily="2" charset="0"/>
            </a:rPr>
          </a:br>
          <a:endParaRPr lang="en-US" sz="2400">
            <a:latin typeface="Helvetica" pitchFamily="2" charset="0"/>
          </a:endParaRPr>
        </a:p>
      </dgm:t>
    </dgm:pt>
    <dgm:pt modelId="{45F8B676-E536-4FE6-A373-2D1FE9051F8C}" type="parTrans" cxnId="{E8BFA1EB-EE09-4AE6-996F-C1F0B7BB841F}">
      <dgm:prSet/>
      <dgm:spPr/>
      <dgm:t>
        <a:bodyPr/>
        <a:lstStyle/>
        <a:p>
          <a:endParaRPr lang="en-US"/>
        </a:p>
      </dgm:t>
    </dgm:pt>
    <dgm:pt modelId="{DBE0A4CA-5930-4765-9497-38EC9B63A08E}" type="sibTrans" cxnId="{E8BFA1EB-EE09-4AE6-996F-C1F0B7BB841F}">
      <dgm:prSet/>
      <dgm:spPr/>
      <dgm:t>
        <a:bodyPr/>
        <a:lstStyle/>
        <a:p>
          <a:endParaRPr lang="en-US"/>
        </a:p>
      </dgm:t>
    </dgm:pt>
    <dgm:pt modelId="{2D5D3C86-5BA2-4E82-9683-943C242A80AB}">
      <dgm:prSet custT="1"/>
      <dgm:spPr/>
      <dgm:t>
        <a:bodyPr/>
        <a:lstStyle/>
        <a:p>
          <a:r>
            <a:rPr lang="en-US" sz="2400">
              <a:latin typeface="Helvetica" pitchFamily="2" charset="0"/>
            </a:rPr>
            <a:t>They are currently studying</a:t>
          </a:r>
        </a:p>
      </dgm:t>
    </dgm:pt>
    <dgm:pt modelId="{BE504A0A-C7E6-4CC9-9F95-1A07671A2106}" type="parTrans" cxnId="{4CBFFC84-CF92-41ED-BEC5-BA634BF6E9A2}">
      <dgm:prSet/>
      <dgm:spPr/>
      <dgm:t>
        <a:bodyPr/>
        <a:lstStyle/>
        <a:p>
          <a:endParaRPr lang="en-US"/>
        </a:p>
      </dgm:t>
    </dgm:pt>
    <dgm:pt modelId="{423E3123-70AF-43B3-9854-9A173B6914C1}" type="sibTrans" cxnId="{4CBFFC84-CF92-41ED-BEC5-BA634BF6E9A2}">
      <dgm:prSet/>
      <dgm:spPr/>
      <dgm:t>
        <a:bodyPr/>
        <a:lstStyle/>
        <a:p>
          <a:endParaRPr lang="en-US"/>
        </a:p>
      </dgm:t>
    </dgm:pt>
    <dgm:pt modelId="{13735A03-5CE3-4EA2-9A2E-10880B572EE1}" type="pres">
      <dgm:prSet presAssocID="{3A93BF0C-665F-4859-A978-4ACDE948AC04}" presName="Name0" presStyleCnt="0">
        <dgm:presLayoutVars>
          <dgm:dir/>
          <dgm:resizeHandles val="exact"/>
        </dgm:presLayoutVars>
      </dgm:prSet>
      <dgm:spPr/>
    </dgm:pt>
    <dgm:pt modelId="{4D7D7133-828A-4D50-8A5B-431B94AD5A2D}" type="pres">
      <dgm:prSet presAssocID="{126BA2CD-581C-4CF4-A702-91E3DE61406C}" presName="node" presStyleLbl="node1" presStyleIdx="0" presStyleCnt="1" custScaleX="132300" custLinFactNeighborX="1357">
        <dgm:presLayoutVars>
          <dgm:bulletEnabled val="1"/>
        </dgm:presLayoutVars>
      </dgm:prSet>
      <dgm:spPr/>
    </dgm:pt>
  </dgm:ptLst>
  <dgm:cxnLst>
    <dgm:cxn modelId="{0D9F1900-BCB6-4BB6-8CAC-1F3DB43C5506}" srcId="{126BA2CD-581C-4CF4-A702-91E3DE61406C}" destId="{C46FAE2F-13E4-4B93-ABBE-B599FE853E33}" srcOrd="0" destOrd="0" parTransId="{E57242C9-C967-4DFC-BB01-59DB119C5634}" sibTransId="{9AFE3512-160A-40EA-82A5-78E4CE2A4E61}"/>
    <dgm:cxn modelId="{A228EC1A-FCAA-4B82-922B-6C2B5CB33DA3}" type="presOf" srcId="{CD902304-0F5E-438A-9AE3-5C5DC41801C5}" destId="{4D7D7133-828A-4D50-8A5B-431B94AD5A2D}" srcOrd="0" destOrd="3" presId="urn:microsoft.com/office/officeart/2016/7/layout/RepeatingBendingProcessNew"/>
    <dgm:cxn modelId="{CBC3F225-1449-4152-804A-4F78FB889698}" type="presOf" srcId="{3D6B54BB-3605-42E7-B2BB-EC5916CD703B}" destId="{4D7D7133-828A-4D50-8A5B-431B94AD5A2D}" srcOrd="0" destOrd="4" presId="urn:microsoft.com/office/officeart/2016/7/layout/RepeatingBendingProcessNew"/>
    <dgm:cxn modelId="{FAC81E2C-0DEA-42AB-9F59-5D3A891292D7}" type="presOf" srcId="{2D5D3C86-5BA2-4E82-9683-943C242A80AB}" destId="{4D7D7133-828A-4D50-8A5B-431B94AD5A2D}" srcOrd="0" destOrd="6" presId="urn:microsoft.com/office/officeart/2016/7/layout/RepeatingBendingProcessNew"/>
    <dgm:cxn modelId="{D8AD252E-F05F-4B23-8DDD-BE5CE6F09685}" srcId="{126BA2CD-581C-4CF4-A702-91E3DE61406C}" destId="{3D6B54BB-3605-42E7-B2BB-EC5916CD703B}" srcOrd="3" destOrd="0" parTransId="{43D78561-31AE-43EB-941B-0CEB101C99CD}" sibTransId="{D1C8D3B8-B3B8-4E92-A97E-8DC7C000E84E}"/>
    <dgm:cxn modelId="{3E67F646-D61C-4349-9C97-95E19FBEB700}" type="presOf" srcId="{C46FAE2F-13E4-4B93-ABBE-B599FE853E33}" destId="{4D7D7133-828A-4D50-8A5B-431B94AD5A2D}" srcOrd="0" destOrd="1" presId="urn:microsoft.com/office/officeart/2016/7/layout/RepeatingBendingProcessNew"/>
    <dgm:cxn modelId="{DC081449-A0A3-4760-A7B4-08A4901C79D9}" type="presOf" srcId="{126BA2CD-581C-4CF4-A702-91E3DE61406C}" destId="{4D7D7133-828A-4D50-8A5B-431B94AD5A2D}" srcOrd="0" destOrd="0" presId="urn:microsoft.com/office/officeart/2016/7/layout/RepeatingBendingProcessNew"/>
    <dgm:cxn modelId="{4CBFFC84-CF92-41ED-BEC5-BA634BF6E9A2}" srcId="{126BA2CD-581C-4CF4-A702-91E3DE61406C}" destId="{2D5D3C86-5BA2-4E82-9683-943C242A80AB}" srcOrd="5" destOrd="0" parTransId="{BE504A0A-C7E6-4CC9-9F95-1A07671A2106}" sibTransId="{423E3123-70AF-43B3-9854-9A173B6914C1}"/>
    <dgm:cxn modelId="{927C64A3-5277-4039-A9F4-07668B470EDD}" srcId="{3A93BF0C-665F-4859-A978-4ACDE948AC04}" destId="{126BA2CD-581C-4CF4-A702-91E3DE61406C}" srcOrd="0" destOrd="0" parTransId="{14F062AC-5502-4868-BB30-B3A976604C41}" sibTransId="{15F500ED-3621-447D-B50F-65D90C3DEB5B}"/>
    <dgm:cxn modelId="{53B47ACA-4FBA-4C0C-A605-49DFE41DD78C}" type="presOf" srcId="{9D6A8329-8F1F-41E0-8D3B-06FA5972A34E}" destId="{4D7D7133-828A-4D50-8A5B-431B94AD5A2D}" srcOrd="0" destOrd="5" presId="urn:microsoft.com/office/officeart/2016/7/layout/RepeatingBendingProcessNew"/>
    <dgm:cxn modelId="{2F21EBE1-B66B-448D-886E-70C6578FAED5}" type="presOf" srcId="{3A93BF0C-665F-4859-A978-4ACDE948AC04}" destId="{13735A03-5CE3-4EA2-9A2E-10880B572EE1}" srcOrd="0" destOrd="0" presId="urn:microsoft.com/office/officeart/2016/7/layout/RepeatingBendingProcessNew"/>
    <dgm:cxn modelId="{EE5F43E4-33AD-495A-8498-ED8C3B467973}" type="presOf" srcId="{8C107CFF-6E7A-4974-9C17-0DC821FD308D}" destId="{4D7D7133-828A-4D50-8A5B-431B94AD5A2D}" srcOrd="0" destOrd="2" presId="urn:microsoft.com/office/officeart/2016/7/layout/RepeatingBendingProcessNew"/>
    <dgm:cxn modelId="{E8BFA1EB-EE09-4AE6-996F-C1F0B7BB841F}" srcId="{126BA2CD-581C-4CF4-A702-91E3DE61406C}" destId="{9D6A8329-8F1F-41E0-8D3B-06FA5972A34E}" srcOrd="4" destOrd="0" parTransId="{45F8B676-E536-4FE6-A373-2D1FE9051F8C}" sibTransId="{DBE0A4CA-5930-4765-9497-38EC9B63A08E}"/>
    <dgm:cxn modelId="{F05C92EE-E076-4000-9B7E-4B32847F60DD}" srcId="{126BA2CD-581C-4CF4-A702-91E3DE61406C}" destId="{8C107CFF-6E7A-4974-9C17-0DC821FD308D}" srcOrd="1" destOrd="0" parTransId="{ABF2AEB5-E2DA-46B8-AE16-764EEF4C44EC}" sibTransId="{62AA6A54-91C1-4923-A853-185967659B25}"/>
    <dgm:cxn modelId="{847A0EF9-1E70-47E2-9122-703F67408C1B}" srcId="{126BA2CD-581C-4CF4-A702-91E3DE61406C}" destId="{CD902304-0F5E-438A-9AE3-5C5DC41801C5}" srcOrd="2" destOrd="0" parTransId="{B40B5714-1A5A-4E1B-8073-03810871DCB1}" sibTransId="{C7F264B0-2DF6-4559-B4CD-00317A4C780D}"/>
    <dgm:cxn modelId="{254DFEBC-4B3B-4440-928B-F5041E49524E}" type="presParOf" srcId="{13735A03-5CE3-4EA2-9A2E-10880B572EE1}" destId="{4D7D7133-828A-4D50-8A5B-431B94AD5A2D}"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A1DE3B-7D28-4F13-97A4-43B24E6AA64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7700CEC-0349-4E7C-AE68-4E6136949884}">
      <dgm:prSet/>
      <dgm:spPr/>
      <dgm:t>
        <a:bodyPr/>
        <a:lstStyle/>
        <a:p>
          <a:pPr>
            <a:lnSpc>
              <a:spcPct val="100000"/>
            </a:lnSpc>
          </a:pPr>
          <a:r>
            <a:rPr lang="en-US" b="0" i="0"/>
            <a:t>An application for maintenance can be made by a non bankrupt person. The bankruptcy trustee must be joined as a party to the proceedings.</a:t>
          </a:r>
          <a:endParaRPr lang="en-US"/>
        </a:p>
      </dgm:t>
    </dgm:pt>
    <dgm:pt modelId="{FE5279E2-C532-4D15-B579-3929DF336BC5}" type="parTrans" cxnId="{27DB5495-A816-41AC-A939-37076D1D2BC7}">
      <dgm:prSet/>
      <dgm:spPr/>
      <dgm:t>
        <a:bodyPr/>
        <a:lstStyle/>
        <a:p>
          <a:endParaRPr lang="en-US"/>
        </a:p>
      </dgm:t>
    </dgm:pt>
    <dgm:pt modelId="{F517650C-A6BB-44BE-A8A9-22B15DFE7893}" type="sibTrans" cxnId="{27DB5495-A816-41AC-A939-37076D1D2BC7}">
      <dgm:prSet/>
      <dgm:spPr/>
      <dgm:t>
        <a:bodyPr/>
        <a:lstStyle/>
        <a:p>
          <a:endParaRPr lang="en-US"/>
        </a:p>
      </dgm:t>
    </dgm:pt>
    <dgm:pt modelId="{44DECCDB-A5D0-4E6C-ABE0-31822589E5CB}">
      <dgm:prSet/>
      <dgm:spPr/>
      <dgm:t>
        <a:bodyPr/>
        <a:lstStyle/>
        <a:p>
          <a:pPr>
            <a:lnSpc>
              <a:spcPct val="100000"/>
            </a:lnSpc>
          </a:pPr>
          <a:r>
            <a:rPr lang="en-US" b="0" i="0"/>
            <a:t>The bankrupt person is not entitled to have a say in what happens to vested bankruptcy property without leave of the Court. </a:t>
          </a:r>
          <a:endParaRPr lang="en-US"/>
        </a:p>
      </dgm:t>
    </dgm:pt>
    <dgm:pt modelId="{3CC49B37-E481-4109-A03B-459B05D3A6B2}" type="parTrans" cxnId="{19CCF426-6BDD-4CE0-9F39-9EB8A404E9CD}">
      <dgm:prSet/>
      <dgm:spPr/>
      <dgm:t>
        <a:bodyPr/>
        <a:lstStyle/>
        <a:p>
          <a:endParaRPr lang="en-US"/>
        </a:p>
      </dgm:t>
    </dgm:pt>
    <dgm:pt modelId="{9F95753B-0120-4319-AB7D-2288E460EFAF}" type="sibTrans" cxnId="{19CCF426-6BDD-4CE0-9F39-9EB8A404E9CD}">
      <dgm:prSet/>
      <dgm:spPr/>
      <dgm:t>
        <a:bodyPr/>
        <a:lstStyle/>
        <a:p>
          <a:endParaRPr lang="en-US"/>
        </a:p>
      </dgm:t>
    </dgm:pt>
    <dgm:pt modelId="{8A5A5204-76C6-48AF-93F9-EFC124692CAF}" type="pres">
      <dgm:prSet presAssocID="{DDA1DE3B-7D28-4F13-97A4-43B24E6AA647}" presName="hierChild1" presStyleCnt="0">
        <dgm:presLayoutVars>
          <dgm:chPref val="1"/>
          <dgm:dir/>
          <dgm:animOne val="branch"/>
          <dgm:animLvl val="lvl"/>
          <dgm:resizeHandles/>
        </dgm:presLayoutVars>
      </dgm:prSet>
      <dgm:spPr/>
    </dgm:pt>
    <dgm:pt modelId="{FFED5EBF-0775-44AE-AB02-4C182CE785CA}" type="pres">
      <dgm:prSet presAssocID="{E7700CEC-0349-4E7C-AE68-4E6136949884}" presName="hierRoot1" presStyleCnt="0"/>
      <dgm:spPr/>
    </dgm:pt>
    <dgm:pt modelId="{FB170489-CEE1-4046-833B-39ED830F9B39}" type="pres">
      <dgm:prSet presAssocID="{E7700CEC-0349-4E7C-AE68-4E6136949884}" presName="composite" presStyleCnt="0"/>
      <dgm:spPr/>
    </dgm:pt>
    <dgm:pt modelId="{A3D22A22-DB23-4FD3-B7CB-56736D4B5796}" type="pres">
      <dgm:prSet presAssocID="{E7700CEC-0349-4E7C-AE68-4E6136949884}" presName="background" presStyleLbl="node0" presStyleIdx="0" presStyleCnt="2"/>
      <dgm:spPr/>
    </dgm:pt>
    <dgm:pt modelId="{48E41E3B-57FF-44EF-B958-776E64613E0B}" type="pres">
      <dgm:prSet presAssocID="{E7700CEC-0349-4E7C-AE68-4E6136949884}" presName="text" presStyleLbl="fgAcc0" presStyleIdx="0" presStyleCnt="2">
        <dgm:presLayoutVars>
          <dgm:chPref val="3"/>
        </dgm:presLayoutVars>
      </dgm:prSet>
      <dgm:spPr/>
    </dgm:pt>
    <dgm:pt modelId="{B1951001-24CC-4DCD-8043-7511B02CD183}" type="pres">
      <dgm:prSet presAssocID="{E7700CEC-0349-4E7C-AE68-4E6136949884}" presName="hierChild2" presStyleCnt="0"/>
      <dgm:spPr/>
    </dgm:pt>
    <dgm:pt modelId="{0845C5D4-57FF-4AA7-B149-4FB72DCEE36A}" type="pres">
      <dgm:prSet presAssocID="{44DECCDB-A5D0-4E6C-ABE0-31822589E5CB}" presName="hierRoot1" presStyleCnt="0"/>
      <dgm:spPr/>
    </dgm:pt>
    <dgm:pt modelId="{93C5C31D-DD79-4881-A349-499ADC98078B}" type="pres">
      <dgm:prSet presAssocID="{44DECCDB-A5D0-4E6C-ABE0-31822589E5CB}" presName="composite" presStyleCnt="0"/>
      <dgm:spPr/>
    </dgm:pt>
    <dgm:pt modelId="{44FDC5A6-16C7-46F2-B5CB-A604EFF4E906}" type="pres">
      <dgm:prSet presAssocID="{44DECCDB-A5D0-4E6C-ABE0-31822589E5CB}" presName="background" presStyleLbl="node0" presStyleIdx="1" presStyleCnt="2"/>
      <dgm:spPr/>
    </dgm:pt>
    <dgm:pt modelId="{DCE8DCC7-B875-4A6E-8939-09AE24936273}" type="pres">
      <dgm:prSet presAssocID="{44DECCDB-A5D0-4E6C-ABE0-31822589E5CB}" presName="text" presStyleLbl="fgAcc0" presStyleIdx="1" presStyleCnt="2">
        <dgm:presLayoutVars>
          <dgm:chPref val="3"/>
        </dgm:presLayoutVars>
      </dgm:prSet>
      <dgm:spPr/>
    </dgm:pt>
    <dgm:pt modelId="{6E81762B-232D-4335-8F7D-D57AE2A9C1D7}" type="pres">
      <dgm:prSet presAssocID="{44DECCDB-A5D0-4E6C-ABE0-31822589E5CB}" presName="hierChild2" presStyleCnt="0"/>
      <dgm:spPr/>
    </dgm:pt>
  </dgm:ptLst>
  <dgm:cxnLst>
    <dgm:cxn modelId="{8946B516-4036-43C9-8B8B-DFB02B62E0B3}" type="presOf" srcId="{DDA1DE3B-7D28-4F13-97A4-43B24E6AA647}" destId="{8A5A5204-76C6-48AF-93F9-EFC124692CAF}" srcOrd="0" destOrd="0" presId="urn:microsoft.com/office/officeart/2005/8/layout/hierarchy1"/>
    <dgm:cxn modelId="{19CCF426-6BDD-4CE0-9F39-9EB8A404E9CD}" srcId="{DDA1DE3B-7D28-4F13-97A4-43B24E6AA647}" destId="{44DECCDB-A5D0-4E6C-ABE0-31822589E5CB}" srcOrd="1" destOrd="0" parTransId="{3CC49B37-E481-4109-A03B-459B05D3A6B2}" sibTransId="{9F95753B-0120-4319-AB7D-2288E460EFAF}"/>
    <dgm:cxn modelId="{BA4F383F-2B42-484E-8781-A1EF62BC5FD1}" type="presOf" srcId="{E7700CEC-0349-4E7C-AE68-4E6136949884}" destId="{48E41E3B-57FF-44EF-B958-776E64613E0B}" srcOrd="0" destOrd="0" presId="urn:microsoft.com/office/officeart/2005/8/layout/hierarchy1"/>
    <dgm:cxn modelId="{6C537F4E-D48C-451A-BB31-0DB291AFB67E}" type="presOf" srcId="{44DECCDB-A5D0-4E6C-ABE0-31822589E5CB}" destId="{DCE8DCC7-B875-4A6E-8939-09AE24936273}" srcOrd="0" destOrd="0" presId="urn:microsoft.com/office/officeart/2005/8/layout/hierarchy1"/>
    <dgm:cxn modelId="{27DB5495-A816-41AC-A939-37076D1D2BC7}" srcId="{DDA1DE3B-7D28-4F13-97A4-43B24E6AA647}" destId="{E7700CEC-0349-4E7C-AE68-4E6136949884}" srcOrd="0" destOrd="0" parTransId="{FE5279E2-C532-4D15-B579-3929DF336BC5}" sibTransId="{F517650C-A6BB-44BE-A8A9-22B15DFE7893}"/>
    <dgm:cxn modelId="{57C7191D-6C0D-460A-AF9C-7BE47753C3BB}" type="presParOf" srcId="{8A5A5204-76C6-48AF-93F9-EFC124692CAF}" destId="{FFED5EBF-0775-44AE-AB02-4C182CE785CA}" srcOrd="0" destOrd="0" presId="urn:microsoft.com/office/officeart/2005/8/layout/hierarchy1"/>
    <dgm:cxn modelId="{2A2D5707-6F15-479C-88EE-FC8D454DDF48}" type="presParOf" srcId="{FFED5EBF-0775-44AE-AB02-4C182CE785CA}" destId="{FB170489-CEE1-4046-833B-39ED830F9B39}" srcOrd="0" destOrd="0" presId="urn:microsoft.com/office/officeart/2005/8/layout/hierarchy1"/>
    <dgm:cxn modelId="{12E4ED9F-7DCB-44B4-A528-0F7697B0A613}" type="presParOf" srcId="{FB170489-CEE1-4046-833B-39ED830F9B39}" destId="{A3D22A22-DB23-4FD3-B7CB-56736D4B5796}" srcOrd="0" destOrd="0" presId="urn:microsoft.com/office/officeart/2005/8/layout/hierarchy1"/>
    <dgm:cxn modelId="{CCC109C5-330B-4EE5-A8BC-DB49E11C277B}" type="presParOf" srcId="{FB170489-CEE1-4046-833B-39ED830F9B39}" destId="{48E41E3B-57FF-44EF-B958-776E64613E0B}" srcOrd="1" destOrd="0" presId="urn:microsoft.com/office/officeart/2005/8/layout/hierarchy1"/>
    <dgm:cxn modelId="{A2596284-7C2A-4D0B-8EA5-8F6E2BC3C234}" type="presParOf" srcId="{FFED5EBF-0775-44AE-AB02-4C182CE785CA}" destId="{B1951001-24CC-4DCD-8043-7511B02CD183}" srcOrd="1" destOrd="0" presId="urn:microsoft.com/office/officeart/2005/8/layout/hierarchy1"/>
    <dgm:cxn modelId="{26FAB55C-986C-4D60-A1A8-571875515CBE}" type="presParOf" srcId="{8A5A5204-76C6-48AF-93F9-EFC124692CAF}" destId="{0845C5D4-57FF-4AA7-B149-4FB72DCEE36A}" srcOrd="1" destOrd="0" presId="urn:microsoft.com/office/officeart/2005/8/layout/hierarchy1"/>
    <dgm:cxn modelId="{B910988D-2C4F-420F-A099-12D90A9B45FA}" type="presParOf" srcId="{0845C5D4-57FF-4AA7-B149-4FB72DCEE36A}" destId="{93C5C31D-DD79-4881-A349-499ADC98078B}" srcOrd="0" destOrd="0" presId="urn:microsoft.com/office/officeart/2005/8/layout/hierarchy1"/>
    <dgm:cxn modelId="{A9106CE2-1F0E-4A38-A00F-7D1D56610EAD}" type="presParOf" srcId="{93C5C31D-DD79-4881-A349-499ADC98078B}" destId="{44FDC5A6-16C7-46F2-B5CB-A604EFF4E906}" srcOrd="0" destOrd="0" presId="urn:microsoft.com/office/officeart/2005/8/layout/hierarchy1"/>
    <dgm:cxn modelId="{C32D0692-2861-4043-B1D5-6A13F11EF0AF}" type="presParOf" srcId="{93C5C31D-DD79-4881-A349-499ADC98078B}" destId="{DCE8DCC7-B875-4A6E-8939-09AE24936273}" srcOrd="1" destOrd="0" presId="urn:microsoft.com/office/officeart/2005/8/layout/hierarchy1"/>
    <dgm:cxn modelId="{1AB11535-6B52-4154-807D-E4D70CE8D7DC}" type="presParOf" srcId="{0845C5D4-57FF-4AA7-B149-4FB72DCEE36A}" destId="{6E81762B-232D-4335-8F7D-D57AE2A9C1D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2DE3E8-DE5A-4E5E-9528-8996E160F210}"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57B4E24E-ACDD-4303-AB60-D85F3685F69E}">
      <dgm:prSet/>
      <dgm:spPr/>
      <dgm:t>
        <a:bodyPr/>
        <a:lstStyle/>
        <a:p>
          <a:r>
            <a:rPr lang="en-US"/>
            <a:t>Age and state of health</a:t>
          </a:r>
        </a:p>
      </dgm:t>
    </dgm:pt>
    <dgm:pt modelId="{240877AC-2BD9-4778-B437-172DFF9AF16F}" type="parTrans" cxnId="{7DECB9D0-1758-475B-84DF-219558707063}">
      <dgm:prSet/>
      <dgm:spPr/>
      <dgm:t>
        <a:bodyPr/>
        <a:lstStyle/>
        <a:p>
          <a:endParaRPr lang="en-US"/>
        </a:p>
      </dgm:t>
    </dgm:pt>
    <dgm:pt modelId="{87E01DBF-041A-4B0D-AD97-099B1F0CE32C}" type="sibTrans" cxnId="{7DECB9D0-1758-475B-84DF-219558707063}">
      <dgm:prSet/>
      <dgm:spPr/>
      <dgm:t>
        <a:bodyPr/>
        <a:lstStyle/>
        <a:p>
          <a:endParaRPr lang="en-US"/>
        </a:p>
      </dgm:t>
    </dgm:pt>
    <dgm:pt modelId="{E27121E5-42B8-4B1F-A01B-FA99F6CD6A9B}">
      <dgm:prSet/>
      <dgm:spPr/>
      <dgm:t>
        <a:bodyPr/>
        <a:lstStyle/>
        <a:p>
          <a:r>
            <a:rPr lang="en-AU"/>
            <a:t>Income, property and financial resources and capacity for employment</a:t>
          </a:r>
          <a:endParaRPr lang="en-US"/>
        </a:p>
      </dgm:t>
    </dgm:pt>
    <dgm:pt modelId="{06478E70-391A-44EB-BA06-5FB9A1A1E897}" type="parTrans" cxnId="{8BBF4729-37DA-43B7-A44B-ECF9A5F05C8F}">
      <dgm:prSet/>
      <dgm:spPr/>
      <dgm:t>
        <a:bodyPr/>
        <a:lstStyle/>
        <a:p>
          <a:endParaRPr lang="en-US"/>
        </a:p>
      </dgm:t>
    </dgm:pt>
    <dgm:pt modelId="{86E4A299-5932-420A-91ED-304A793AD1CC}" type="sibTrans" cxnId="{8BBF4729-37DA-43B7-A44B-ECF9A5F05C8F}">
      <dgm:prSet/>
      <dgm:spPr/>
      <dgm:t>
        <a:bodyPr/>
        <a:lstStyle/>
        <a:p>
          <a:endParaRPr lang="en-US"/>
        </a:p>
      </dgm:t>
    </dgm:pt>
    <dgm:pt modelId="{91913A94-01C0-45F9-9C7A-8C030168B868}">
      <dgm:prSet/>
      <dgm:spPr/>
      <dgm:t>
        <a:bodyPr/>
        <a:lstStyle/>
        <a:p>
          <a:r>
            <a:rPr lang="en-AU"/>
            <a:t>Care of a child under 18 years</a:t>
          </a:r>
          <a:endParaRPr lang="en-US"/>
        </a:p>
      </dgm:t>
    </dgm:pt>
    <dgm:pt modelId="{9C4132AE-FAFC-4A28-AEF5-DBE6B5C328E2}" type="parTrans" cxnId="{14C527EB-91F8-4273-8D73-FF07A71B482D}">
      <dgm:prSet/>
      <dgm:spPr/>
      <dgm:t>
        <a:bodyPr/>
        <a:lstStyle/>
        <a:p>
          <a:endParaRPr lang="en-US"/>
        </a:p>
      </dgm:t>
    </dgm:pt>
    <dgm:pt modelId="{26B78D72-8440-44F5-B381-4D53ADFE9047}" type="sibTrans" cxnId="{14C527EB-91F8-4273-8D73-FF07A71B482D}">
      <dgm:prSet/>
      <dgm:spPr/>
      <dgm:t>
        <a:bodyPr/>
        <a:lstStyle/>
        <a:p>
          <a:endParaRPr lang="en-US"/>
        </a:p>
      </dgm:t>
    </dgm:pt>
    <dgm:pt modelId="{68BA68E4-FD03-4C42-BF19-F6784D0FE43E}">
      <dgm:prSet/>
      <dgm:spPr/>
      <dgm:t>
        <a:bodyPr/>
        <a:lstStyle/>
        <a:p>
          <a:r>
            <a:rPr lang="en-AU"/>
            <a:t>Necessary commitments to support a person or child they have an obligation to support</a:t>
          </a:r>
          <a:endParaRPr lang="en-US"/>
        </a:p>
      </dgm:t>
    </dgm:pt>
    <dgm:pt modelId="{30EA77EA-50B3-4C30-A94B-AF7EABE2E66B}" type="parTrans" cxnId="{64E71921-8E08-4FB0-BAC2-E0FC6EF88161}">
      <dgm:prSet/>
      <dgm:spPr/>
      <dgm:t>
        <a:bodyPr/>
        <a:lstStyle/>
        <a:p>
          <a:endParaRPr lang="en-US"/>
        </a:p>
      </dgm:t>
    </dgm:pt>
    <dgm:pt modelId="{616D97E0-AFD6-4282-A68A-2735C80B09E2}" type="sibTrans" cxnId="{64E71921-8E08-4FB0-BAC2-E0FC6EF88161}">
      <dgm:prSet/>
      <dgm:spPr/>
      <dgm:t>
        <a:bodyPr/>
        <a:lstStyle/>
        <a:p>
          <a:endParaRPr lang="en-US"/>
        </a:p>
      </dgm:t>
    </dgm:pt>
    <dgm:pt modelId="{06511D92-EF53-41FF-8042-7BA78F743DCA}">
      <dgm:prSet/>
      <dgm:spPr/>
      <dgm:t>
        <a:bodyPr/>
        <a:lstStyle/>
        <a:p>
          <a:r>
            <a:rPr lang="en-AU"/>
            <a:t>The responsibilities to support another person</a:t>
          </a:r>
          <a:endParaRPr lang="en-US"/>
        </a:p>
      </dgm:t>
    </dgm:pt>
    <dgm:pt modelId="{6BC3C22D-4F75-403A-9416-D6AEF5379134}" type="parTrans" cxnId="{8AFC5B23-A516-438D-A6D8-8F4412524CC9}">
      <dgm:prSet/>
      <dgm:spPr/>
      <dgm:t>
        <a:bodyPr/>
        <a:lstStyle/>
        <a:p>
          <a:endParaRPr lang="en-US"/>
        </a:p>
      </dgm:t>
    </dgm:pt>
    <dgm:pt modelId="{48C7DBF7-9DE1-450F-9268-A2851BC6839D}" type="sibTrans" cxnId="{8AFC5B23-A516-438D-A6D8-8F4412524CC9}">
      <dgm:prSet/>
      <dgm:spPr/>
      <dgm:t>
        <a:bodyPr/>
        <a:lstStyle/>
        <a:p>
          <a:endParaRPr lang="en-US"/>
        </a:p>
      </dgm:t>
    </dgm:pt>
    <dgm:pt modelId="{0DE1787C-EC19-482A-AAA8-0FE4E7F6EE71}">
      <dgm:prSet/>
      <dgm:spPr/>
      <dgm:t>
        <a:bodyPr/>
        <a:lstStyle/>
        <a:p>
          <a:r>
            <a:rPr lang="en-AU"/>
            <a:t>Eligibility for a pension, allowance or benefit (including overseas pension, superannuation entitlement).</a:t>
          </a:r>
          <a:endParaRPr lang="en-US"/>
        </a:p>
      </dgm:t>
    </dgm:pt>
    <dgm:pt modelId="{8BB54708-1560-49E8-89D5-ADCEAEDAB8C1}" type="parTrans" cxnId="{DBDA3634-1A67-4758-8777-639BB49D0566}">
      <dgm:prSet/>
      <dgm:spPr/>
      <dgm:t>
        <a:bodyPr/>
        <a:lstStyle/>
        <a:p>
          <a:endParaRPr lang="en-US"/>
        </a:p>
      </dgm:t>
    </dgm:pt>
    <dgm:pt modelId="{9B0E89A4-B7A3-4753-9540-0D657254EA65}" type="sibTrans" cxnId="{DBDA3634-1A67-4758-8777-639BB49D0566}">
      <dgm:prSet/>
      <dgm:spPr/>
      <dgm:t>
        <a:bodyPr/>
        <a:lstStyle/>
        <a:p>
          <a:endParaRPr lang="en-US"/>
        </a:p>
      </dgm:t>
    </dgm:pt>
    <dgm:pt modelId="{E157BD5A-B66E-44EF-97FA-7B0AB0FE3501}" type="pres">
      <dgm:prSet presAssocID="{5D2DE3E8-DE5A-4E5E-9528-8996E160F210}" presName="diagram" presStyleCnt="0">
        <dgm:presLayoutVars>
          <dgm:dir/>
          <dgm:resizeHandles val="exact"/>
        </dgm:presLayoutVars>
      </dgm:prSet>
      <dgm:spPr/>
    </dgm:pt>
    <dgm:pt modelId="{C5F74F29-4D67-4CFC-8C49-C4DE208142D9}" type="pres">
      <dgm:prSet presAssocID="{57B4E24E-ACDD-4303-AB60-D85F3685F69E}" presName="node" presStyleLbl="node1" presStyleIdx="0" presStyleCnt="6">
        <dgm:presLayoutVars>
          <dgm:bulletEnabled val="1"/>
        </dgm:presLayoutVars>
      </dgm:prSet>
      <dgm:spPr/>
    </dgm:pt>
    <dgm:pt modelId="{6B868C57-DEA5-4978-98D9-CB8B7E3A07F1}" type="pres">
      <dgm:prSet presAssocID="{87E01DBF-041A-4B0D-AD97-099B1F0CE32C}" presName="sibTrans" presStyleCnt="0"/>
      <dgm:spPr/>
    </dgm:pt>
    <dgm:pt modelId="{23CD01A6-11C9-4EBA-A337-C9804DB7F0D9}" type="pres">
      <dgm:prSet presAssocID="{E27121E5-42B8-4B1F-A01B-FA99F6CD6A9B}" presName="node" presStyleLbl="node1" presStyleIdx="1" presStyleCnt="6">
        <dgm:presLayoutVars>
          <dgm:bulletEnabled val="1"/>
        </dgm:presLayoutVars>
      </dgm:prSet>
      <dgm:spPr/>
    </dgm:pt>
    <dgm:pt modelId="{FE9826EE-33D3-46DA-81D0-5DCEC62AD13A}" type="pres">
      <dgm:prSet presAssocID="{86E4A299-5932-420A-91ED-304A793AD1CC}" presName="sibTrans" presStyleCnt="0"/>
      <dgm:spPr/>
    </dgm:pt>
    <dgm:pt modelId="{972D5E58-0587-4E30-8583-9D130DD5DDE3}" type="pres">
      <dgm:prSet presAssocID="{91913A94-01C0-45F9-9C7A-8C030168B868}" presName="node" presStyleLbl="node1" presStyleIdx="2" presStyleCnt="6">
        <dgm:presLayoutVars>
          <dgm:bulletEnabled val="1"/>
        </dgm:presLayoutVars>
      </dgm:prSet>
      <dgm:spPr/>
    </dgm:pt>
    <dgm:pt modelId="{F4C64DA5-75A4-4855-9A40-994E6E460593}" type="pres">
      <dgm:prSet presAssocID="{26B78D72-8440-44F5-B381-4D53ADFE9047}" presName="sibTrans" presStyleCnt="0"/>
      <dgm:spPr/>
    </dgm:pt>
    <dgm:pt modelId="{D01011A7-8F76-4F26-8E3C-B9A6C3D239AB}" type="pres">
      <dgm:prSet presAssocID="{68BA68E4-FD03-4C42-BF19-F6784D0FE43E}" presName="node" presStyleLbl="node1" presStyleIdx="3" presStyleCnt="6">
        <dgm:presLayoutVars>
          <dgm:bulletEnabled val="1"/>
        </dgm:presLayoutVars>
      </dgm:prSet>
      <dgm:spPr/>
    </dgm:pt>
    <dgm:pt modelId="{81E273E3-AF73-4DAC-BCF6-8E10DC6D2BDD}" type="pres">
      <dgm:prSet presAssocID="{616D97E0-AFD6-4282-A68A-2735C80B09E2}" presName="sibTrans" presStyleCnt="0"/>
      <dgm:spPr/>
    </dgm:pt>
    <dgm:pt modelId="{1F5E298D-72EC-4C4E-9988-FB1BEB27D313}" type="pres">
      <dgm:prSet presAssocID="{06511D92-EF53-41FF-8042-7BA78F743DCA}" presName="node" presStyleLbl="node1" presStyleIdx="4" presStyleCnt="6">
        <dgm:presLayoutVars>
          <dgm:bulletEnabled val="1"/>
        </dgm:presLayoutVars>
      </dgm:prSet>
      <dgm:spPr/>
    </dgm:pt>
    <dgm:pt modelId="{A5E1F0E1-779E-484D-A6C0-197E4B6F5B01}" type="pres">
      <dgm:prSet presAssocID="{48C7DBF7-9DE1-450F-9268-A2851BC6839D}" presName="sibTrans" presStyleCnt="0"/>
      <dgm:spPr/>
    </dgm:pt>
    <dgm:pt modelId="{65BEDF2B-063F-438D-A8EA-D038AE370EE9}" type="pres">
      <dgm:prSet presAssocID="{0DE1787C-EC19-482A-AAA8-0FE4E7F6EE71}" presName="node" presStyleLbl="node1" presStyleIdx="5" presStyleCnt="6">
        <dgm:presLayoutVars>
          <dgm:bulletEnabled val="1"/>
        </dgm:presLayoutVars>
      </dgm:prSet>
      <dgm:spPr/>
    </dgm:pt>
  </dgm:ptLst>
  <dgm:cxnLst>
    <dgm:cxn modelId="{350F6610-A891-46BE-ABB2-E6D1A42942B9}" type="presOf" srcId="{68BA68E4-FD03-4C42-BF19-F6784D0FE43E}" destId="{D01011A7-8F76-4F26-8E3C-B9A6C3D239AB}" srcOrd="0" destOrd="0" presId="urn:microsoft.com/office/officeart/2005/8/layout/default"/>
    <dgm:cxn modelId="{64E71921-8E08-4FB0-BAC2-E0FC6EF88161}" srcId="{5D2DE3E8-DE5A-4E5E-9528-8996E160F210}" destId="{68BA68E4-FD03-4C42-BF19-F6784D0FE43E}" srcOrd="3" destOrd="0" parTransId="{30EA77EA-50B3-4C30-A94B-AF7EABE2E66B}" sibTransId="{616D97E0-AFD6-4282-A68A-2735C80B09E2}"/>
    <dgm:cxn modelId="{8AFC5B23-A516-438D-A6D8-8F4412524CC9}" srcId="{5D2DE3E8-DE5A-4E5E-9528-8996E160F210}" destId="{06511D92-EF53-41FF-8042-7BA78F743DCA}" srcOrd="4" destOrd="0" parTransId="{6BC3C22D-4F75-403A-9416-D6AEF5379134}" sibTransId="{48C7DBF7-9DE1-450F-9268-A2851BC6839D}"/>
    <dgm:cxn modelId="{8BBF4729-37DA-43B7-A44B-ECF9A5F05C8F}" srcId="{5D2DE3E8-DE5A-4E5E-9528-8996E160F210}" destId="{E27121E5-42B8-4B1F-A01B-FA99F6CD6A9B}" srcOrd="1" destOrd="0" parTransId="{06478E70-391A-44EB-BA06-5FB9A1A1E897}" sibTransId="{86E4A299-5932-420A-91ED-304A793AD1CC}"/>
    <dgm:cxn modelId="{DBDA3634-1A67-4758-8777-639BB49D0566}" srcId="{5D2DE3E8-DE5A-4E5E-9528-8996E160F210}" destId="{0DE1787C-EC19-482A-AAA8-0FE4E7F6EE71}" srcOrd="5" destOrd="0" parTransId="{8BB54708-1560-49E8-89D5-ADCEAEDAB8C1}" sibTransId="{9B0E89A4-B7A3-4753-9540-0D657254EA65}"/>
    <dgm:cxn modelId="{1F436E62-5A91-488B-96DC-997C6ADDB19E}" type="presOf" srcId="{06511D92-EF53-41FF-8042-7BA78F743DCA}" destId="{1F5E298D-72EC-4C4E-9988-FB1BEB27D313}" srcOrd="0" destOrd="0" presId="urn:microsoft.com/office/officeart/2005/8/layout/default"/>
    <dgm:cxn modelId="{FAC77863-CB3E-45D1-848F-121350EB13C5}" type="presOf" srcId="{91913A94-01C0-45F9-9C7A-8C030168B868}" destId="{972D5E58-0587-4E30-8583-9D130DD5DDE3}" srcOrd="0" destOrd="0" presId="urn:microsoft.com/office/officeart/2005/8/layout/default"/>
    <dgm:cxn modelId="{D8AFA49F-F390-4408-93CC-4D23D6423D06}" type="presOf" srcId="{0DE1787C-EC19-482A-AAA8-0FE4E7F6EE71}" destId="{65BEDF2B-063F-438D-A8EA-D038AE370EE9}" srcOrd="0" destOrd="0" presId="urn:microsoft.com/office/officeart/2005/8/layout/default"/>
    <dgm:cxn modelId="{81DB0CB0-37FA-4515-B260-D52BEF67B3A5}" type="presOf" srcId="{E27121E5-42B8-4B1F-A01B-FA99F6CD6A9B}" destId="{23CD01A6-11C9-4EBA-A337-C9804DB7F0D9}" srcOrd="0" destOrd="0" presId="urn:microsoft.com/office/officeart/2005/8/layout/default"/>
    <dgm:cxn modelId="{625381C0-46B2-4DFD-B2B4-70370C99115D}" type="presOf" srcId="{57B4E24E-ACDD-4303-AB60-D85F3685F69E}" destId="{C5F74F29-4D67-4CFC-8C49-C4DE208142D9}" srcOrd="0" destOrd="0" presId="urn:microsoft.com/office/officeart/2005/8/layout/default"/>
    <dgm:cxn modelId="{7DECB9D0-1758-475B-84DF-219558707063}" srcId="{5D2DE3E8-DE5A-4E5E-9528-8996E160F210}" destId="{57B4E24E-ACDD-4303-AB60-D85F3685F69E}" srcOrd="0" destOrd="0" parTransId="{240877AC-2BD9-4778-B437-172DFF9AF16F}" sibTransId="{87E01DBF-041A-4B0D-AD97-099B1F0CE32C}"/>
    <dgm:cxn modelId="{720F7FE7-C766-4A77-851F-16D92AEFD74D}" type="presOf" srcId="{5D2DE3E8-DE5A-4E5E-9528-8996E160F210}" destId="{E157BD5A-B66E-44EF-97FA-7B0AB0FE3501}" srcOrd="0" destOrd="0" presId="urn:microsoft.com/office/officeart/2005/8/layout/default"/>
    <dgm:cxn modelId="{14C527EB-91F8-4273-8D73-FF07A71B482D}" srcId="{5D2DE3E8-DE5A-4E5E-9528-8996E160F210}" destId="{91913A94-01C0-45F9-9C7A-8C030168B868}" srcOrd="2" destOrd="0" parTransId="{9C4132AE-FAFC-4A28-AEF5-DBE6B5C328E2}" sibTransId="{26B78D72-8440-44F5-B381-4D53ADFE9047}"/>
    <dgm:cxn modelId="{5AF73B72-6B83-4070-93B4-2000BCBBAB7C}" type="presParOf" srcId="{E157BD5A-B66E-44EF-97FA-7B0AB0FE3501}" destId="{C5F74F29-4D67-4CFC-8C49-C4DE208142D9}" srcOrd="0" destOrd="0" presId="urn:microsoft.com/office/officeart/2005/8/layout/default"/>
    <dgm:cxn modelId="{EDFC45E8-DEDB-45B0-8AD7-E59855E0884D}" type="presParOf" srcId="{E157BD5A-B66E-44EF-97FA-7B0AB0FE3501}" destId="{6B868C57-DEA5-4978-98D9-CB8B7E3A07F1}" srcOrd="1" destOrd="0" presId="urn:microsoft.com/office/officeart/2005/8/layout/default"/>
    <dgm:cxn modelId="{2390E235-8D7E-46AE-9A3E-FC9E73CCE65F}" type="presParOf" srcId="{E157BD5A-B66E-44EF-97FA-7B0AB0FE3501}" destId="{23CD01A6-11C9-4EBA-A337-C9804DB7F0D9}" srcOrd="2" destOrd="0" presId="urn:microsoft.com/office/officeart/2005/8/layout/default"/>
    <dgm:cxn modelId="{F9644BA5-EE3A-41D3-938F-26135CB76A64}" type="presParOf" srcId="{E157BD5A-B66E-44EF-97FA-7B0AB0FE3501}" destId="{FE9826EE-33D3-46DA-81D0-5DCEC62AD13A}" srcOrd="3" destOrd="0" presId="urn:microsoft.com/office/officeart/2005/8/layout/default"/>
    <dgm:cxn modelId="{C68624AB-CFD8-49B1-B73A-C45E28BAAC7D}" type="presParOf" srcId="{E157BD5A-B66E-44EF-97FA-7B0AB0FE3501}" destId="{972D5E58-0587-4E30-8583-9D130DD5DDE3}" srcOrd="4" destOrd="0" presId="urn:microsoft.com/office/officeart/2005/8/layout/default"/>
    <dgm:cxn modelId="{CEDA3611-C21C-4312-84C7-48E709B950EF}" type="presParOf" srcId="{E157BD5A-B66E-44EF-97FA-7B0AB0FE3501}" destId="{F4C64DA5-75A4-4855-9A40-994E6E460593}" srcOrd="5" destOrd="0" presId="urn:microsoft.com/office/officeart/2005/8/layout/default"/>
    <dgm:cxn modelId="{196163DE-3EAA-4DD8-AAC5-52504BC45F83}" type="presParOf" srcId="{E157BD5A-B66E-44EF-97FA-7B0AB0FE3501}" destId="{D01011A7-8F76-4F26-8E3C-B9A6C3D239AB}" srcOrd="6" destOrd="0" presId="urn:microsoft.com/office/officeart/2005/8/layout/default"/>
    <dgm:cxn modelId="{7165291B-84BE-44AB-9446-8C38175BFD87}" type="presParOf" srcId="{E157BD5A-B66E-44EF-97FA-7B0AB0FE3501}" destId="{81E273E3-AF73-4DAC-BCF6-8E10DC6D2BDD}" srcOrd="7" destOrd="0" presId="urn:microsoft.com/office/officeart/2005/8/layout/default"/>
    <dgm:cxn modelId="{27128A80-3AC1-4E49-B2B2-2C000E6168F2}" type="presParOf" srcId="{E157BD5A-B66E-44EF-97FA-7B0AB0FE3501}" destId="{1F5E298D-72EC-4C4E-9988-FB1BEB27D313}" srcOrd="8" destOrd="0" presId="urn:microsoft.com/office/officeart/2005/8/layout/default"/>
    <dgm:cxn modelId="{2FA015BA-4192-4F78-8AE4-9CFB7C921E2E}" type="presParOf" srcId="{E157BD5A-B66E-44EF-97FA-7B0AB0FE3501}" destId="{A5E1F0E1-779E-484D-A6C0-197E4B6F5B01}" srcOrd="9" destOrd="0" presId="urn:microsoft.com/office/officeart/2005/8/layout/default"/>
    <dgm:cxn modelId="{5C2E85C9-0B6B-41E1-A8AD-887FC881C36D}" type="presParOf" srcId="{E157BD5A-B66E-44EF-97FA-7B0AB0FE3501}" destId="{65BEDF2B-063F-438D-A8EA-D038AE370EE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319A41-E822-4771-82FD-3010AFE89531}"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12F31EB9-0AB9-43A8-B9C5-871E7B12DF53}">
      <dgm:prSet/>
      <dgm:spPr/>
      <dgm:t>
        <a:bodyPr/>
        <a:lstStyle/>
        <a:p>
          <a:r>
            <a:rPr lang="en-US"/>
            <a:t>A standard of living that is reasonable</a:t>
          </a:r>
        </a:p>
      </dgm:t>
    </dgm:pt>
    <dgm:pt modelId="{D6D25888-49E4-4281-8473-1C083A3A92E0}" type="parTrans" cxnId="{093FCC0B-EC62-453A-9220-029BB122C815}">
      <dgm:prSet/>
      <dgm:spPr/>
      <dgm:t>
        <a:bodyPr/>
        <a:lstStyle/>
        <a:p>
          <a:endParaRPr lang="en-US"/>
        </a:p>
      </dgm:t>
    </dgm:pt>
    <dgm:pt modelId="{F896BB8B-B13A-481E-BCD6-C6992522B83E}" type="sibTrans" cxnId="{093FCC0B-EC62-453A-9220-029BB122C815}">
      <dgm:prSet/>
      <dgm:spPr/>
      <dgm:t>
        <a:bodyPr/>
        <a:lstStyle/>
        <a:p>
          <a:endParaRPr lang="en-US"/>
        </a:p>
      </dgm:t>
    </dgm:pt>
    <dgm:pt modelId="{D18C3867-E8FF-4C1B-9A6B-F5C1EBC29A87}">
      <dgm:prSet/>
      <dgm:spPr/>
      <dgm:t>
        <a:bodyPr/>
        <a:lstStyle/>
        <a:p>
          <a:r>
            <a:rPr lang="en-US"/>
            <a:t>Whether it will allow a person to undertake further study which will increase their earning capacity or to establish themselves in a business</a:t>
          </a:r>
        </a:p>
      </dgm:t>
    </dgm:pt>
    <dgm:pt modelId="{AE1D0499-0C03-4B34-B843-6BC5D2FFBC08}" type="parTrans" cxnId="{66A92C2C-050F-4E29-A6CF-9CE484CE1DD2}">
      <dgm:prSet/>
      <dgm:spPr/>
      <dgm:t>
        <a:bodyPr/>
        <a:lstStyle/>
        <a:p>
          <a:endParaRPr lang="en-US"/>
        </a:p>
      </dgm:t>
    </dgm:pt>
    <dgm:pt modelId="{B04CCA63-FE46-49CD-B666-E8449EE88CED}" type="sibTrans" cxnId="{66A92C2C-050F-4E29-A6CF-9CE484CE1DD2}">
      <dgm:prSet/>
      <dgm:spPr/>
      <dgm:t>
        <a:bodyPr/>
        <a:lstStyle/>
        <a:p>
          <a:endParaRPr lang="en-US"/>
        </a:p>
      </dgm:t>
    </dgm:pt>
    <dgm:pt modelId="{7B9E7F61-DC7B-48AD-9785-B9CB9D4D9E57}">
      <dgm:prSet/>
      <dgm:spPr/>
      <dgm:t>
        <a:bodyPr/>
        <a:lstStyle/>
        <a:p>
          <a:r>
            <a:rPr lang="en-US"/>
            <a:t>The effect of any order on a creditor’s ability to recover a debt</a:t>
          </a:r>
        </a:p>
      </dgm:t>
    </dgm:pt>
    <dgm:pt modelId="{F3A9BA9A-CAC7-4B41-8563-7AC030543793}" type="parTrans" cxnId="{B7F3E7A9-4A65-4583-9E69-05101AF3A3FC}">
      <dgm:prSet/>
      <dgm:spPr/>
      <dgm:t>
        <a:bodyPr/>
        <a:lstStyle/>
        <a:p>
          <a:endParaRPr lang="en-US"/>
        </a:p>
      </dgm:t>
    </dgm:pt>
    <dgm:pt modelId="{55ACEF46-4E26-430F-B3A7-203E7D0AD08A}" type="sibTrans" cxnId="{B7F3E7A9-4A65-4583-9E69-05101AF3A3FC}">
      <dgm:prSet/>
      <dgm:spPr/>
      <dgm:t>
        <a:bodyPr/>
        <a:lstStyle/>
        <a:p>
          <a:endParaRPr lang="en-US"/>
        </a:p>
      </dgm:t>
    </dgm:pt>
    <dgm:pt modelId="{E266928C-96BF-4F44-A736-C39591E3B1D9}">
      <dgm:prSet/>
      <dgm:spPr/>
      <dgm:t>
        <a:bodyPr/>
        <a:lstStyle/>
        <a:p>
          <a:r>
            <a:rPr lang="en-US"/>
            <a:t>Whether the applicant has contributed to the income, earning capacity, financial resources of their partner.</a:t>
          </a:r>
        </a:p>
      </dgm:t>
    </dgm:pt>
    <dgm:pt modelId="{1A7B2EE4-B360-4954-9A04-25251B235926}" type="parTrans" cxnId="{24F6D1E7-DB09-4A5B-BCE7-080AEC2B88C2}">
      <dgm:prSet/>
      <dgm:spPr/>
      <dgm:t>
        <a:bodyPr/>
        <a:lstStyle/>
        <a:p>
          <a:endParaRPr lang="en-US"/>
        </a:p>
      </dgm:t>
    </dgm:pt>
    <dgm:pt modelId="{0D5B1FD0-C5EE-4666-815B-C5002FEB2878}" type="sibTrans" cxnId="{24F6D1E7-DB09-4A5B-BCE7-080AEC2B88C2}">
      <dgm:prSet/>
      <dgm:spPr/>
      <dgm:t>
        <a:bodyPr/>
        <a:lstStyle/>
        <a:p>
          <a:endParaRPr lang="en-US"/>
        </a:p>
      </dgm:t>
    </dgm:pt>
    <dgm:pt modelId="{2217AC01-66DD-422E-A974-44B387DBEED7}">
      <dgm:prSet/>
      <dgm:spPr/>
      <dgm:t>
        <a:bodyPr/>
        <a:lstStyle/>
        <a:p>
          <a:r>
            <a:rPr lang="en-US"/>
            <a:t>The length of the relationship and whether it has impacted a person’s earning capacity</a:t>
          </a:r>
        </a:p>
      </dgm:t>
    </dgm:pt>
    <dgm:pt modelId="{439496E7-AC51-4D53-BBDF-BDE26192FB4E}" type="parTrans" cxnId="{BA65C515-F563-46D5-981D-2F185ACC921F}">
      <dgm:prSet/>
      <dgm:spPr/>
      <dgm:t>
        <a:bodyPr/>
        <a:lstStyle/>
        <a:p>
          <a:endParaRPr lang="en-US"/>
        </a:p>
      </dgm:t>
    </dgm:pt>
    <dgm:pt modelId="{78246BA5-4C53-4F64-A608-249240F6B667}" type="sibTrans" cxnId="{BA65C515-F563-46D5-981D-2F185ACC921F}">
      <dgm:prSet/>
      <dgm:spPr/>
      <dgm:t>
        <a:bodyPr/>
        <a:lstStyle/>
        <a:p>
          <a:endParaRPr lang="en-US"/>
        </a:p>
      </dgm:t>
    </dgm:pt>
    <dgm:pt modelId="{1C15A7A5-AE03-4419-AEED-CBF865EC3E33}">
      <dgm:prSet/>
      <dgm:spPr/>
      <dgm:t>
        <a:bodyPr/>
        <a:lstStyle/>
        <a:p>
          <a:r>
            <a:rPr lang="en-US"/>
            <a:t>The need to protect a person who wishes to continue their role as a parent.</a:t>
          </a:r>
        </a:p>
      </dgm:t>
    </dgm:pt>
    <dgm:pt modelId="{F999F0FE-21AF-4793-8F49-60FF070A95BA}" type="parTrans" cxnId="{1D7A77B2-1C02-4CC5-93BB-5BC3C03C5B3D}">
      <dgm:prSet/>
      <dgm:spPr/>
      <dgm:t>
        <a:bodyPr/>
        <a:lstStyle/>
        <a:p>
          <a:endParaRPr lang="en-US"/>
        </a:p>
      </dgm:t>
    </dgm:pt>
    <dgm:pt modelId="{E692055A-B7FD-438F-952E-948C9263E077}" type="sibTrans" cxnId="{1D7A77B2-1C02-4CC5-93BB-5BC3C03C5B3D}">
      <dgm:prSet/>
      <dgm:spPr/>
      <dgm:t>
        <a:bodyPr/>
        <a:lstStyle/>
        <a:p>
          <a:endParaRPr lang="en-US"/>
        </a:p>
      </dgm:t>
    </dgm:pt>
    <dgm:pt modelId="{6FA6BCEA-F0CA-4CA5-BAD7-EB4853570316}" type="pres">
      <dgm:prSet presAssocID="{47319A41-E822-4771-82FD-3010AFE89531}" presName="diagram" presStyleCnt="0">
        <dgm:presLayoutVars>
          <dgm:dir/>
          <dgm:resizeHandles val="exact"/>
        </dgm:presLayoutVars>
      </dgm:prSet>
      <dgm:spPr/>
    </dgm:pt>
    <dgm:pt modelId="{1A79EC91-179F-4590-9D92-6CF83C76CC36}" type="pres">
      <dgm:prSet presAssocID="{12F31EB9-0AB9-43A8-B9C5-871E7B12DF53}" presName="node" presStyleLbl="node1" presStyleIdx="0" presStyleCnt="6">
        <dgm:presLayoutVars>
          <dgm:bulletEnabled val="1"/>
        </dgm:presLayoutVars>
      </dgm:prSet>
      <dgm:spPr/>
    </dgm:pt>
    <dgm:pt modelId="{C652BC06-860C-434A-B7A8-1061576D855C}" type="pres">
      <dgm:prSet presAssocID="{F896BB8B-B13A-481E-BCD6-C6992522B83E}" presName="sibTrans" presStyleCnt="0"/>
      <dgm:spPr/>
    </dgm:pt>
    <dgm:pt modelId="{A64E9278-490C-424F-9ED8-755F81034EA9}" type="pres">
      <dgm:prSet presAssocID="{D18C3867-E8FF-4C1B-9A6B-F5C1EBC29A87}" presName="node" presStyleLbl="node1" presStyleIdx="1" presStyleCnt="6">
        <dgm:presLayoutVars>
          <dgm:bulletEnabled val="1"/>
        </dgm:presLayoutVars>
      </dgm:prSet>
      <dgm:spPr/>
    </dgm:pt>
    <dgm:pt modelId="{B6BDFDA3-0C88-4076-A517-6ACFA88D6618}" type="pres">
      <dgm:prSet presAssocID="{B04CCA63-FE46-49CD-B666-E8449EE88CED}" presName="sibTrans" presStyleCnt="0"/>
      <dgm:spPr/>
    </dgm:pt>
    <dgm:pt modelId="{CED8EC9E-FEAE-49C6-B973-BAE631526A95}" type="pres">
      <dgm:prSet presAssocID="{7B9E7F61-DC7B-48AD-9785-B9CB9D4D9E57}" presName="node" presStyleLbl="node1" presStyleIdx="2" presStyleCnt="6">
        <dgm:presLayoutVars>
          <dgm:bulletEnabled val="1"/>
        </dgm:presLayoutVars>
      </dgm:prSet>
      <dgm:spPr/>
    </dgm:pt>
    <dgm:pt modelId="{0543220D-A12A-418C-9F8E-063C3480B0BF}" type="pres">
      <dgm:prSet presAssocID="{55ACEF46-4E26-430F-B3A7-203E7D0AD08A}" presName="sibTrans" presStyleCnt="0"/>
      <dgm:spPr/>
    </dgm:pt>
    <dgm:pt modelId="{C4138E0A-E287-48FC-9006-12EF4FBCC9AF}" type="pres">
      <dgm:prSet presAssocID="{E266928C-96BF-4F44-A736-C39591E3B1D9}" presName="node" presStyleLbl="node1" presStyleIdx="3" presStyleCnt="6">
        <dgm:presLayoutVars>
          <dgm:bulletEnabled val="1"/>
        </dgm:presLayoutVars>
      </dgm:prSet>
      <dgm:spPr/>
    </dgm:pt>
    <dgm:pt modelId="{11B5E0B8-6009-4726-A420-CE390A3E0510}" type="pres">
      <dgm:prSet presAssocID="{0D5B1FD0-C5EE-4666-815B-C5002FEB2878}" presName="sibTrans" presStyleCnt="0"/>
      <dgm:spPr/>
    </dgm:pt>
    <dgm:pt modelId="{7636E94F-DC8D-4A21-8DBE-FB4DAE9E77BD}" type="pres">
      <dgm:prSet presAssocID="{2217AC01-66DD-422E-A974-44B387DBEED7}" presName="node" presStyleLbl="node1" presStyleIdx="4" presStyleCnt="6">
        <dgm:presLayoutVars>
          <dgm:bulletEnabled val="1"/>
        </dgm:presLayoutVars>
      </dgm:prSet>
      <dgm:spPr/>
    </dgm:pt>
    <dgm:pt modelId="{85A92B1B-5DD5-449F-A5F8-D33265AB4D4F}" type="pres">
      <dgm:prSet presAssocID="{78246BA5-4C53-4F64-A608-249240F6B667}" presName="sibTrans" presStyleCnt="0"/>
      <dgm:spPr/>
    </dgm:pt>
    <dgm:pt modelId="{4109898E-19C5-4F7A-8E2A-9B4278A6B3E4}" type="pres">
      <dgm:prSet presAssocID="{1C15A7A5-AE03-4419-AEED-CBF865EC3E33}" presName="node" presStyleLbl="node1" presStyleIdx="5" presStyleCnt="6">
        <dgm:presLayoutVars>
          <dgm:bulletEnabled val="1"/>
        </dgm:presLayoutVars>
      </dgm:prSet>
      <dgm:spPr/>
    </dgm:pt>
  </dgm:ptLst>
  <dgm:cxnLst>
    <dgm:cxn modelId="{093FCC0B-EC62-453A-9220-029BB122C815}" srcId="{47319A41-E822-4771-82FD-3010AFE89531}" destId="{12F31EB9-0AB9-43A8-B9C5-871E7B12DF53}" srcOrd="0" destOrd="0" parTransId="{D6D25888-49E4-4281-8473-1C083A3A92E0}" sibTransId="{F896BB8B-B13A-481E-BCD6-C6992522B83E}"/>
    <dgm:cxn modelId="{8F121B0C-846E-4E96-AC52-1E6CB2EC1BFD}" type="presOf" srcId="{D18C3867-E8FF-4C1B-9A6B-F5C1EBC29A87}" destId="{A64E9278-490C-424F-9ED8-755F81034EA9}" srcOrd="0" destOrd="0" presId="urn:microsoft.com/office/officeart/2005/8/layout/default"/>
    <dgm:cxn modelId="{BA65C515-F563-46D5-981D-2F185ACC921F}" srcId="{47319A41-E822-4771-82FD-3010AFE89531}" destId="{2217AC01-66DD-422E-A974-44B387DBEED7}" srcOrd="4" destOrd="0" parTransId="{439496E7-AC51-4D53-BBDF-BDE26192FB4E}" sibTransId="{78246BA5-4C53-4F64-A608-249240F6B667}"/>
    <dgm:cxn modelId="{66A92C2C-050F-4E29-A6CF-9CE484CE1DD2}" srcId="{47319A41-E822-4771-82FD-3010AFE89531}" destId="{D18C3867-E8FF-4C1B-9A6B-F5C1EBC29A87}" srcOrd="1" destOrd="0" parTransId="{AE1D0499-0C03-4B34-B843-6BC5D2FFBC08}" sibTransId="{B04CCA63-FE46-49CD-B666-E8449EE88CED}"/>
    <dgm:cxn modelId="{64A95F44-98AA-4047-8D8D-CB0A4BFF66A4}" type="presOf" srcId="{2217AC01-66DD-422E-A974-44B387DBEED7}" destId="{7636E94F-DC8D-4A21-8DBE-FB4DAE9E77BD}" srcOrd="0" destOrd="0" presId="urn:microsoft.com/office/officeart/2005/8/layout/default"/>
    <dgm:cxn modelId="{D0E90E4C-9AF8-4202-A256-854296B159B4}" type="presOf" srcId="{47319A41-E822-4771-82FD-3010AFE89531}" destId="{6FA6BCEA-F0CA-4CA5-BAD7-EB4853570316}" srcOrd="0" destOrd="0" presId="urn:microsoft.com/office/officeart/2005/8/layout/default"/>
    <dgm:cxn modelId="{FCD33DA3-F706-4C29-B8F0-9DAE179BD40B}" type="presOf" srcId="{E266928C-96BF-4F44-A736-C39591E3B1D9}" destId="{C4138E0A-E287-48FC-9006-12EF4FBCC9AF}" srcOrd="0" destOrd="0" presId="urn:microsoft.com/office/officeart/2005/8/layout/default"/>
    <dgm:cxn modelId="{3D2BF8A7-6DD2-4B26-9031-4698247169AC}" type="presOf" srcId="{1C15A7A5-AE03-4419-AEED-CBF865EC3E33}" destId="{4109898E-19C5-4F7A-8E2A-9B4278A6B3E4}" srcOrd="0" destOrd="0" presId="urn:microsoft.com/office/officeart/2005/8/layout/default"/>
    <dgm:cxn modelId="{B7F3E7A9-4A65-4583-9E69-05101AF3A3FC}" srcId="{47319A41-E822-4771-82FD-3010AFE89531}" destId="{7B9E7F61-DC7B-48AD-9785-B9CB9D4D9E57}" srcOrd="2" destOrd="0" parTransId="{F3A9BA9A-CAC7-4B41-8563-7AC030543793}" sibTransId="{55ACEF46-4E26-430F-B3A7-203E7D0AD08A}"/>
    <dgm:cxn modelId="{1D7A77B2-1C02-4CC5-93BB-5BC3C03C5B3D}" srcId="{47319A41-E822-4771-82FD-3010AFE89531}" destId="{1C15A7A5-AE03-4419-AEED-CBF865EC3E33}" srcOrd="5" destOrd="0" parTransId="{F999F0FE-21AF-4793-8F49-60FF070A95BA}" sibTransId="{E692055A-B7FD-438F-952E-948C9263E077}"/>
    <dgm:cxn modelId="{F201CDDA-BD0F-4207-A3B6-1E422DA68F2F}" type="presOf" srcId="{12F31EB9-0AB9-43A8-B9C5-871E7B12DF53}" destId="{1A79EC91-179F-4590-9D92-6CF83C76CC36}" srcOrd="0" destOrd="0" presId="urn:microsoft.com/office/officeart/2005/8/layout/default"/>
    <dgm:cxn modelId="{1BD23CDB-97E4-4308-B097-CE4232586CF1}" type="presOf" srcId="{7B9E7F61-DC7B-48AD-9785-B9CB9D4D9E57}" destId="{CED8EC9E-FEAE-49C6-B973-BAE631526A95}" srcOrd="0" destOrd="0" presId="urn:microsoft.com/office/officeart/2005/8/layout/default"/>
    <dgm:cxn modelId="{24F6D1E7-DB09-4A5B-BCE7-080AEC2B88C2}" srcId="{47319A41-E822-4771-82FD-3010AFE89531}" destId="{E266928C-96BF-4F44-A736-C39591E3B1D9}" srcOrd="3" destOrd="0" parTransId="{1A7B2EE4-B360-4954-9A04-25251B235926}" sibTransId="{0D5B1FD0-C5EE-4666-815B-C5002FEB2878}"/>
    <dgm:cxn modelId="{C244B056-4CBE-4866-B53D-350CD58F4745}" type="presParOf" srcId="{6FA6BCEA-F0CA-4CA5-BAD7-EB4853570316}" destId="{1A79EC91-179F-4590-9D92-6CF83C76CC36}" srcOrd="0" destOrd="0" presId="urn:microsoft.com/office/officeart/2005/8/layout/default"/>
    <dgm:cxn modelId="{AACC2476-E136-42EF-B5B2-2DFAA3909D94}" type="presParOf" srcId="{6FA6BCEA-F0CA-4CA5-BAD7-EB4853570316}" destId="{C652BC06-860C-434A-B7A8-1061576D855C}" srcOrd="1" destOrd="0" presId="urn:microsoft.com/office/officeart/2005/8/layout/default"/>
    <dgm:cxn modelId="{78EA7C7B-63E3-4B21-B099-A043C529AC38}" type="presParOf" srcId="{6FA6BCEA-F0CA-4CA5-BAD7-EB4853570316}" destId="{A64E9278-490C-424F-9ED8-755F81034EA9}" srcOrd="2" destOrd="0" presId="urn:microsoft.com/office/officeart/2005/8/layout/default"/>
    <dgm:cxn modelId="{B73E18AB-0584-4C09-8523-EAABBB474153}" type="presParOf" srcId="{6FA6BCEA-F0CA-4CA5-BAD7-EB4853570316}" destId="{B6BDFDA3-0C88-4076-A517-6ACFA88D6618}" srcOrd="3" destOrd="0" presId="urn:microsoft.com/office/officeart/2005/8/layout/default"/>
    <dgm:cxn modelId="{96B8E6E9-2B15-4682-B6A4-10E522082000}" type="presParOf" srcId="{6FA6BCEA-F0CA-4CA5-BAD7-EB4853570316}" destId="{CED8EC9E-FEAE-49C6-B973-BAE631526A95}" srcOrd="4" destOrd="0" presId="urn:microsoft.com/office/officeart/2005/8/layout/default"/>
    <dgm:cxn modelId="{E7D092FF-8AFF-479C-80D4-F79788DC4BA3}" type="presParOf" srcId="{6FA6BCEA-F0CA-4CA5-BAD7-EB4853570316}" destId="{0543220D-A12A-418C-9F8E-063C3480B0BF}" srcOrd="5" destOrd="0" presId="urn:microsoft.com/office/officeart/2005/8/layout/default"/>
    <dgm:cxn modelId="{76F433E7-563C-4A0F-9848-D87B6C4B70AF}" type="presParOf" srcId="{6FA6BCEA-F0CA-4CA5-BAD7-EB4853570316}" destId="{C4138E0A-E287-48FC-9006-12EF4FBCC9AF}" srcOrd="6" destOrd="0" presId="urn:microsoft.com/office/officeart/2005/8/layout/default"/>
    <dgm:cxn modelId="{2702CD7B-175A-4BBE-8D31-7AC48D453EA7}" type="presParOf" srcId="{6FA6BCEA-F0CA-4CA5-BAD7-EB4853570316}" destId="{11B5E0B8-6009-4726-A420-CE390A3E0510}" srcOrd="7" destOrd="0" presId="urn:microsoft.com/office/officeart/2005/8/layout/default"/>
    <dgm:cxn modelId="{A8F7F351-12A4-4178-BB75-413EBC24DBD3}" type="presParOf" srcId="{6FA6BCEA-F0CA-4CA5-BAD7-EB4853570316}" destId="{7636E94F-DC8D-4A21-8DBE-FB4DAE9E77BD}" srcOrd="8" destOrd="0" presId="urn:microsoft.com/office/officeart/2005/8/layout/default"/>
    <dgm:cxn modelId="{FEA22277-687D-4A19-974D-7A13E7DEA3A6}" type="presParOf" srcId="{6FA6BCEA-F0CA-4CA5-BAD7-EB4853570316}" destId="{85A92B1B-5DD5-449F-A5F8-D33265AB4D4F}" srcOrd="9" destOrd="0" presId="urn:microsoft.com/office/officeart/2005/8/layout/default"/>
    <dgm:cxn modelId="{89E9E7F6-2428-4477-A9FE-58F4A31E4634}" type="presParOf" srcId="{6FA6BCEA-F0CA-4CA5-BAD7-EB4853570316}" destId="{4109898E-19C5-4F7A-8E2A-9B4278A6B3E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B0A88C-D0C8-4F84-9FD3-5AA4F70989B2}"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0588906A-DF59-4B26-A964-22123ADBD63B}">
      <dgm:prSet/>
      <dgm:spPr/>
      <dgm:t>
        <a:bodyPr/>
        <a:lstStyle/>
        <a:p>
          <a:r>
            <a:rPr lang="en-US"/>
            <a:t>If a person is cohabiting with another person, the financial circumstances of that cohabitation.</a:t>
          </a:r>
        </a:p>
      </dgm:t>
    </dgm:pt>
    <dgm:pt modelId="{1F184B51-A975-4C9E-8D59-C8961E4AB8E9}" type="parTrans" cxnId="{D5DED1B5-FF20-4438-8A90-9D4E996F99BB}">
      <dgm:prSet/>
      <dgm:spPr/>
      <dgm:t>
        <a:bodyPr/>
        <a:lstStyle/>
        <a:p>
          <a:endParaRPr lang="en-US"/>
        </a:p>
      </dgm:t>
    </dgm:pt>
    <dgm:pt modelId="{A9993FEB-E8B8-4618-A4BF-59398C03AEFD}" type="sibTrans" cxnId="{D5DED1B5-FF20-4438-8A90-9D4E996F99BB}">
      <dgm:prSet/>
      <dgm:spPr/>
      <dgm:t>
        <a:bodyPr/>
        <a:lstStyle/>
        <a:p>
          <a:endParaRPr lang="en-US"/>
        </a:p>
      </dgm:t>
    </dgm:pt>
    <dgm:pt modelId="{E47B7A7E-D263-4227-9D60-85FB15A65A0F}">
      <dgm:prSet/>
      <dgm:spPr/>
      <dgm:t>
        <a:bodyPr/>
        <a:lstStyle/>
        <a:p>
          <a:r>
            <a:rPr lang="en-US"/>
            <a:t>Any property settlement order made</a:t>
          </a:r>
        </a:p>
      </dgm:t>
    </dgm:pt>
    <dgm:pt modelId="{2FF56169-E859-452E-B728-613032E1CB59}" type="parTrans" cxnId="{D3A9B071-C3D2-41A7-9BFF-1A9C1D784250}">
      <dgm:prSet/>
      <dgm:spPr/>
      <dgm:t>
        <a:bodyPr/>
        <a:lstStyle/>
        <a:p>
          <a:endParaRPr lang="en-US"/>
        </a:p>
      </dgm:t>
    </dgm:pt>
    <dgm:pt modelId="{4CFC53CC-C195-4CF8-AD42-867FE88B9BD9}" type="sibTrans" cxnId="{D3A9B071-C3D2-41A7-9BFF-1A9C1D784250}">
      <dgm:prSet/>
      <dgm:spPr/>
      <dgm:t>
        <a:bodyPr/>
        <a:lstStyle/>
        <a:p>
          <a:endParaRPr lang="en-US"/>
        </a:p>
      </dgm:t>
    </dgm:pt>
    <dgm:pt modelId="{4FDAA15A-C032-4ED6-863D-A1B3F3C7584B}">
      <dgm:prSet/>
      <dgm:spPr/>
      <dgm:t>
        <a:bodyPr/>
        <a:lstStyle/>
        <a:p>
          <a:r>
            <a:rPr lang="en-US"/>
            <a:t>Any order financial order made for the benefit of a de facto</a:t>
          </a:r>
        </a:p>
      </dgm:t>
    </dgm:pt>
    <dgm:pt modelId="{8C673507-1165-4770-9FB2-D129E1ACCD22}" type="parTrans" cxnId="{DF535B49-C137-44C3-9256-09490CF35F68}">
      <dgm:prSet/>
      <dgm:spPr/>
      <dgm:t>
        <a:bodyPr/>
        <a:lstStyle/>
        <a:p>
          <a:endParaRPr lang="en-US"/>
        </a:p>
      </dgm:t>
    </dgm:pt>
    <dgm:pt modelId="{D819E4E1-4CD7-4BAE-A053-2DE3DE129707}" type="sibTrans" cxnId="{DF535B49-C137-44C3-9256-09490CF35F68}">
      <dgm:prSet/>
      <dgm:spPr/>
      <dgm:t>
        <a:bodyPr/>
        <a:lstStyle/>
        <a:p>
          <a:endParaRPr lang="en-US"/>
        </a:p>
      </dgm:t>
    </dgm:pt>
    <dgm:pt modelId="{5D1F3FE1-29CB-4222-93CE-4DA0DBEC18E8}">
      <dgm:prSet/>
      <dgm:spPr/>
      <dgm:t>
        <a:bodyPr/>
        <a:lstStyle/>
        <a:p>
          <a:r>
            <a:rPr lang="en-US"/>
            <a:t>Any child support payable</a:t>
          </a:r>
        </a:p>
      </dgm:t>
    </dgm:pt>
    <dgm:pt modelId="{B17F5146-C36F-4F90-BCE1-22151EA3258F}" type="parTrans" cxnId="{54AF152D-6A51-40E9-B883-842A84B2617E}">
      <dgm:prSet/>
      <dgm:spPr/>
      <dgm:t>
        <a:bodyPr/>
        <a:lstStyle/>
        <a:p>
          <a:endParaRPr lang="en-US"/>
        </a:p>
      </dgm:t>
    </dgm:pt>
    <dgm:pt modelId="{9FF1E094-10D1-4222-82C4-0E40DB5BBFAF}" type="sibTrans" cxnId="{54AF152D-6A51-40E9-B883-842A84B2617E}">
      <dgm:prSet/>
      <dgm:spPr/>
      <dgm:t>
        <a:bodyPr/>
        <a:lstStyle/>
        <a:p>
          <a:endParaRPr lang="en-US"/>
        </a:p>
      </dgm:t>
    </dgm:pt>
    <dgm:pt modelId="{CFC9D9B4-8AE7-428B-A520-75AF77B59097}">
      <dgm:prSet/>
      <dgm:spPr/>
      <dgm:t>
        <a:bodyPr/>
        <a:lstStyle/>
        <a:p>
          <a:r>
            <a:rPr lang="en-US" b="1" dirty="0"/>
            <a:t>Any other fact or circumstance that may be relevant</a:t>
          </a:r>
        </a:p>
      </dgm:t>
    </dgm:pt>
    <dgm:pt modelId="{D7B28EF4-A301-4034-B949-17306E950A16}" type="parTrans" cxnId="{25161690-C377-44F7-BA50-FAEB14C9DA98}">
      <dgm:prSet/>
      <dgm:spPr/>
      <dgm:t>
        <a:bodyPr/>
        <a:lstStyle/>
        <a:p>
          <a:endParaRPr lang="en-US"/>
        </a:p>
      </dgm:t>
    </dgm:pt>
    <dgm:pt modelId="{264C2885-64F4-4F00-88BA-5AF63BAFCAF8}" type="sibTrans" cxnId="{25161690-C377-44F7-BA50-FAEB14C9DA98}">
      <dgm:prSet/>
      <dgm:spPr/>
      <dgm:t>
        <a:bodyPr/>
        <a:lstStyle/>
        <a:p>
          <a:endParaRPr lang="en-US"/>
        </a:p>
      </dgm:t>
    </dgm:pt>
    <dgm:pt modelId="{EC834DB9-7453-493E-A317-9AF91366DE49}">
      <dgm:prSet/>
      <dgm:spPr/>
      <dgm:t>
        <a:bodyPr/>
        <a:lstStyle/>
        <a:p>
          <a:r>
            <a:rPr lang="en-US"/>
            <a:t>The terms of any financial agreement</a:t>
          </a:r>
        </a:p>
      </dgm:t>
    </dgm:pt>
    <dgm:pt modelId="{47283E92-ABA2-4A13-8C00-B9FE28F5DCB8}" type="parTrans" cxnId="{23D714C6-0218-44A0-99BB-01FB7DB4B524}">
      <dgm:prSet/>
      <dgm:spPr/>
      <dgm:t>
        <a:bodyPr/>
        <a:lstStyle/>
        <a:p>
          <a:endParaRPr lang="en-US"/>
        </a:p>
      </dgm:t>
    </dgm:pt>
    <dgm:pt modelId="{C0190A22-985B-4883-A420-AF520951BA5E}" type="sibTrans" cxnId="{23D714C6-0218-44A0-99BB-01FB7DB4B524}">
      <dgm:prSet/>
      <dgm:spPr/>
      <dgm:t>
        <a:bodyPr/>
        <a:lstStyle/>
        <a:p>
          <a:endParaRPr lang="en-US"/>
        </a:p>
      </dgm:t>
    </dgm:pt>
    <dgm:pt modelId="{12E12F65-1D64-4453-9C42-F4C711341A5A}" type="pres">
      <dgm:prSet presAssocID="{71B0A88C-D0C8-4F84-9FD3-5AA4F70989B2}" presName="diagram" presStyleCnt="0">
        <dgm:presLayoutVars>
          <dgm:dir/>
          <dgm:resizeHandles val="exact"/>
        </dgm:presLayoutVars>
      </dgm:prSet>
      <dgm:spPr/>
    </dgm:pt>
    <dgm:pt modelId="{28181F1B-7F91-45A6-93DC-C5B59D66D4CA}" type="pres">
      <dgm:prSet presAssocID="{0588906A-DF59-4B26-A964-22123ADBD63B}" presName="node" presStyleLbl="node1" presStyleIdx="0" presStyleCnt="6">
        <dgm:presLayoutVars>
          <dgm:bulletEnabled val="1"/>
        </dgm:presLayoutVars>
      </dgm:prSet>
      <dgm:spPr/>
    </dgm:pt>
    <dgm:pt modelId="{0CA88FA8-6CA6-4265-9D33-616965B2619C}" type="pres">
      <dgm:prSet presAssocID="{A9993FEB-E8B8-4618-A4BF-59398C03AEFD}" presName="sibTrans" presStyleCnt="0"/>
      <dgm:spPr/>
    </dgm:pt>
    <dgm:pt modelId="{73682D37-0C53-404D-ACA7-28B78C90BE3A}" type="pres">
      <dgm:prSet presAssocID="{E47B7A7E-D263-4227-9D60-85FB15A65A0F}" presName="node" presStyleLbl="node1" presStyleIdx="1" presStyleCnt="6">
        <dgm:presLayoutVars>
          <dgm:bulletEnabled val="1"/>
        </dgm:presLayoutVars>
      </dgm:prSet>
      <dgm:spPr/>
    </dgm:pt>
    <dgm:pt modelId="{3973EA52-E3C4-419E-8289-FAEA24A82062}" type="pres">
      <dgm:prSet presAssocID="{4CFC53CC-C195-4CF8-AD42-867FE88B9BD9}" presName="sibTrans" presStyleCnt="0"/>
      <dgm:spPr/>
    </dgm:pt>
    <dgm:pt modelId="{51B220DB-E013-444D-B305-0EBD879BCB95}" type="pres">
      <dgm:prSet presAssocID="{4FDAA15A-C032-4ED6-863D-A1B3F3C7584B}" presName="node" presStyleLbl="node1" presStyleIdx="2" presStyleCnt="6">
        <dgm:presLayoutVars>
          <dgm:bulletEnabled val="1"/>
        </dgm:presLayoutVars>
      </dgm:prSet>
      <dgm:spPr/>
    </dgm:pt>
    <dgm:pt modelId="{E94BF298-DF55-41FD-A88C-7548C5C0741A}" type="pres">
      <dgm:prSet presAssocID="{D819E4E1-4CD7-4BAE-A053-2DE3DE129707}" presName="sibTrans" presStyleCnt="0"/>
      <dgm:spPr/>
    </dgm:pt>
    <dgm:pt modelId="{90D39B5F-552D-44E7-8241-95EA7ECA2B31}" type="pres">
      <dgm:prSet presAssocID="{5D1F3FE1-29CB-4222-93CE-4DA0DBEC18E8}" presName="node" presStyleLbl="node1" presStyleIdx="3" presStyleCnt="6">
        <dgm:presLayoutVars>
          <dgm:bulletEnabled val="1"/>
        </dgm:presLayoutVars>
      </dgm:prSet>
      <dgm:spPr/>
    </dgm:pt>
    <dgm:pt modelId="{2416786B-173E-401A-A1C4-E3BA951C0E1A}" type="pres">
      <dgm:prSet presAssocID="{9FF1E094-10D1-4222-82C4-0E40DB5BBFAF}" presName="sibTrans" presStyleCnt="0"/>
      <dgm:spPr/>
    </dgm:pt>
    <dgm:pt modelId="{8A1DCEFF-EAE1-47C3-829F-4C58FF10984A}" type="pres">
      <dgm:prSet presAssocID="{CFC9D9B4-8AE7-428B-A520-75AF77B59097}" presName="node" presStyleLbl="node1" presStyleIdx="4" presStyleCnt="6">
        <dgm:presLayoutVars>
          <dgm:bulletEnabled val="1"/>
        </dgm:presLayoutVars>
      </dgm:prSet>
      <dgm:spPr/>
    </dgm:pt>
    <dgm:pt modelId="{93183C59-1E82-4E5D-8D44-76478CC4DB88}" type="pres">
      <dgm:prSet presAssocID="{264C2885-64F4-4F00-88BA-5AF63BAFCAF8}" presName="sibTrans" presStyleCnt="0"/>
      <dgm:spPr/>
    </dgm:pt>
    <dgm:pt modelId="{236D3C21-699F-4AF9-B2A2-14CC6C862CD2}" type="pres">
      <dgm:prSet presAssocID="{EC834DB9-7453-493E-A317-9AF91366DE49}" presName="node" presStyleLbl="node1" presStyleIdx="5" presStyleCnt="6">
        <dgm:presLayoutVars>
          <dgm:bulletEnabled val="1"/>
        </dgm:presLayoutVars>
      </dgm:prSet>
      <dgm:spPr/>
    </dgm:pt>
  </dgm:ptLst>
  <dgm:cxnLst>
    <dgm:cxn modelId="{54AF152D-6A51-40E9-B883-842A84B2617E}" srcId="{71B0A88C-D0C8-4F84-9FD3-5AA4F70989B2}" destId="{5D1F3FE1-29CB-4222-93CE-4DA0DBEC18E8}" srcOrd="3" destOrd="0" parTransId="{B17F5146-C36F-4F90-BCE1-22151EA3258F}" sibTransId="{9FF1E094-10D1-4222-82C4-0E40DB5BBFAF}"/>
    <dgm:cxn modelId="{BA8FF43C-1CB1-4FAC-B468-89CC86E4ACD5}" type="presOf" srcId="{0588906A-DF59-4B26-A964-22123ADBD63B}" destId="{28181F1B-7F91-45A6-93DC-C5B59D66D4CA}" srcOrd="0" destOrd="0" presId="urn:microsoft.com/office/officeart/2005/8/layout/default"/>
    <dgm:cxn modelId="{31457D3F-A9BE-40D7-8B40-F131110BC524}" type="presOf" srcId="{EC834DB9-7453-493E-A317-9AF91366DE49}" destId="{236D3C21-699F-4AF9-B2A2-14CC6C862CD2}" srcOrd="0" destOrd="0" presId="urn:microsoft.com/office/officeart/2005/8/layout/default"/>
    <dgm:cxn modelId="{DF535B49-C137-44C3-9256-09490CF35F68}" srcId="{71B0A88C-D0C8-4F84-9FD3-5AA4F70989B2}" destId="{4FDAA15A-C032-4ED6-863D-A1B3F3C7584B}" srcOrd="2" destOrd="0" parTransId="{8C673507-1165-4770-9FB2-D129E1ACCD22}" sibTransId="{D819E4E1-4CD7-4BAE-A053-2DE3DE129707}"/>
    <dgm:cxn modelId="{4A9B0654-64B0-4802-B4EA-9825805FC77A}" type="presOf" srcId="{4FDAA15A-C032-4ED6-863D-A1B3F3C7584B}" destId="{51B220DB-E013-444D-B305-0EBD879BCB95}" srcOrd="0" destOrd="0" presId="urn:microsoft.com/office/officeart/2005/8/layout/default"/>
    <dgm:cxn modelId="{D3A9B071-C3D2-41A7-9BFF-1A9C1D784250}" srcId="{71B0A88C-D0C8-4F84-9FD3-5AA4F70989B2}" destId="{E47B7A7E-D263-4227-9D60-85FB15A65A0F}" srcOrd="1" destOrd="0" parTransId="{2FF56169-E859-452E-B728-613032E1CB59}" sibTransId="{4CFC53CC-C195-4CF8-AD42-867FE88B9BD9}"/>
    <dgm:cxn modelId="{25161690-C377-44F7-BA50-FAEB14C9DA98}" srcId="{71B0A88C-D0C8-4F84-9FD3-5AA4F70989B2}" destId="{CFC9D9B4-8AE7-428B-A520-75AF77B59097}" srcOrd="4" destOrd="0" parTransId="{D7B28EF4-A301-4034-B949-17306E950A16}" sibTransId="{264C2885-64F4-4F00-88BA-5AF63BAFCAF8}"/>
    <dgm:cxn modelId="{D5DED1B5-FF20-4438-8A90-9D4E996F99BB}" srcId="{71B0A88C-D0C8-4F84-9FD3-5AA4F70989B2}" destId="{0588906A-DF59-4B26-A964-22123ADBD63B}" srcOrd="0" destOrd="0" parTransId="{1F184B51-A975-4C9E-8D59-C8961E4AB8E9}" sibTransId="{A9993FEB-E8B8-4618-A4BF-59398C03AEFD}"/>
    <dgm:cxn modelId="{A87C99BA-4A84-484E-87D5-E4CC5430E3BB}" type="presOf" srcId="{5D1F3FE1-29CB-4222-93CE-4DA0DBEC18E8}" destId="{90D39B5F-552D-44E7-8241-95EA7ECA2B31}" srcOrd="0" destOrd="0" presId="urn:microsoft.com/office/officeart/2005/8/layout/default"/>
    <dgm:cxn modelId="{23D714C6-0218-44A0-99BB-01FB7DB4B524}" srcId="{71B0A88C-D0C8-4F84-9FD3-5AA4F70989B2}" destId="{EC834DB9-7453-493E-A317-9AF91366DE49}" srcOrd="5" destOrd="0" parTransId="{47283E92-ABA2-4A13-8C00-B9FE28F5DCB8}" sibTransId="{C0190A22-985B-4883-A420-AF520951BA5E}"/>
    <dgm:cxn modelId="{E1EA03C7-FE7B-4923-B5ED-E34089CB19C2}" type="presOf" srcId="{71B0A88C-D0C8-4F84-9FD3-5AA4F70989B2}" destId="{12E12F65-1D64-4453-9C42-F4C711341A5A}" srcOrd="0" destOrd="0" presId="urn:microsoft.com/office/officeart/2005/8/layout/default"/>
    <dgm:cxn modelId="{47A7A1E3-F74A-42A1-9870-29BDE6C51A12}" type="presOf" srcId="{CFC9D9B4-8AE7-428B-A520-75AF77B59097}" destId="{8A1DCEFF-EAE1-47C3-829F-4C58FF10984A}" srcOrd="0" destOrd="0" presId="urn:microsoft.com/office/officeart/2005/8/layout/default"/>
    <dgm:cxn modelId="{3A9BAFFF-36BB-4BFA-9513-0ACD33E265B2}" type="presOf" srcId="{E47B7A7E-D263-4227-9D60-85FB15A65A0F}" destId="{73682D37-0C53-404D-ACA7-28B78C90BE3A}" srcOrd="0" destOrd="0" presId="urn:microsoft.com/office/officeart/2005/8/layout/default"/>
    <dgm:cxn modelId="{FC6CA99A-5082-4FD6-81F6-8A7B90C3C0E6}" type="presParOf" srcId="{12E12F65-1D64-4453-9C42-F4C711341A5A}" destId="{28181F1B-7F91-45A6-93DC-C5B59D66D4CA}" srcOrd="0" destOrd="0" presId="urn:microsoft.com/office/officeart/2005/8/layout/default"/>
    <dgm:cxn modelId="{BD3043E7-E8DC-4A97-89C0-A58768DDC817}" type="presParOf" srcId="{12E12F65-1D64-4453-9C42-F4C711341A5A}" destId="{0CA88FA8-6CA6-4265-9D33-616965B2619C}" srcOrd="1" destOrd="0" presId="urn:microsoft.com/office/officeart/2005/8/layout/default"/>
    <dgm:cxn modelId="{E59F9FC2-DBCF-4D35-90D3-5ED744F110AD}" type="presParOf" srcId="{12E12F65-1D64-4453-9C42-F4C711341A5A}" destId="{73682D37-0C53-404D-ACA7-28B78C90BE3A}" srcOrd="2" destOrd="0" presId="urn:microsoft.com/office/officeart/2005/8/layout/default"/>
    <dgm:cxn modelId="{D88E3370-DC42-466B-846E-D948E9FE4670}" type="presParOf" srcId="{12E12F65-1D64-4453-9C42-F4C711341A5A}" destId="{3973EA52-E3C4-419E-8289-FAEA24A82062}" srcOrd="3" destOrd="0" presId="urn:microsoft.com/office/officeart/2005/8/layout/default"/>
    <dgm:cxn modelId="{42588F4E-9B1C-435E-85F5-80478DC3EF04}" type="presParOf" srcId="{12E12F65-1D64-4453-9C42-F4C711341A5A}" destId="{51B220DB-E013-444D-B305-0EBD879BCB95}" srcOrd="4" destOrd="0" presId="urn:microsoft.com/office/officeart/2005/8/layout/default"/>
    <dgm:cxn modelId="{73B73457-BFF7-4238-A080-1A3322B8A43B}" type="presParOf" srcId="{12E12F65-1D64-4453-9C42-F4C711341A5A}" destId="{E94BF298-DF55-41FD-A88C-7548C5C0741A}" srcOrd="5" destOrd="0" presId="urn:microsoft.com/office/officeart/2005/8/layout/default"/>
    <dgm:cxn modelId="{088A3D90-1B56-472C-ABDB-B445843A8629}" type="presParOf" srcId="{12E12F65-1D64-4453-9C42-F4C711341A5A}" destId="{90D39B5F-552D-44E7-8241-95EA7ECA2B31}" srcOrd="6" destOrd="0" presId="urn:microsoft.com/office/officeart/2005/8/layout/default"/>
    <dgm:cxn modelId="{567EC513-F705-4E0C-8D13-05DA7DAAB1BD}" type="presParOf" srcId="{12E12F65-1D64-4453-9C42-F4C711341A5A}" destId="{2416786B-173E-401A-A1C4-E3BA951C0E1A}" srcOrd="7" destOrd="0" presId="urn:microsoft.com/office/officeart/2005/8/layout/default"/>
    <dgm:cxn modelId="{B5E60440-AF3B-49C8-926B-604DB834467F}" type="presParOf" srcId="{12E12F65-1D64-4453-9C42-F4C711341A5A}" destId="{8A1DCEFF-EAE1-47C3-829F-4C58FF10984A}" srcOrd="8" destOrd="0" presId="urn:microsoft.com/office/officeart/2005/8/layout/default"/>
    <dgm:cxn modelId="{A8015DB6-88B4-43A1-BA9E-BE67432FE104}" type="presParOf" srcId="{12E12F65-1D64-4453-9C42-F4C711341A5A}" destId="{93183C59-1E82-4E5D-8D44-76478CC4DB88}" srcOrd="9" destOrd="0" presId="urn:microsoft.com/office/officeart/2005/8/layout/default"/>
    <dgm:cxn modelId="{2BAD5EA9-FBC5-4BAA-A4A5-52A27F7BF99D}" type="presParOf" srcId="{12E12F65-1D64-4453-9C42-F4C711341A5A}" destId="{236D3C21-699F-4AF9-B2A2-14CC6C862CD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202B39-07D2-4A9F-8524-0CB9BF7639EE}"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B93F60E8-D7CF-4C3F-B567-E6F443BAB55F}">
      <dgm:prSet/>
      <dgm:spPr/>
      <dgm:t>
        <a:bodyPr/>
        <a:lstStyle/>
        <a:p>
          <a:r>
            <a:rPr lang="en-US" b="0" i="0"/>
            <a:t>INTERIM PROPERTY ORDER</a:t>
          </a:r>
          <a:endParaRPr lang="en-US"/>
        </a:p>
      </dgm:t>
    </dgm:pt>
    <dgm:pt modelId="{C9CF2F1C-310D-4D2F-AA24-8343C66415D6}" type="parTrans" cxnId="{C2CC9310-77B1-41EA-8676-F4899F886437}">
      <dgm:prSet/>
      <dgm:spPr/>
      <dgm:t>
        <a:bodyPr/>
        <a:lstStyle/>
        <a:p>
          <a:endParaRPr lang="en-US"/>
        </a:p>
      </dgm:t>
    </dgm:pt>
    <dgm:pt modelId="{072E4D5B-18FA-41A3-9E2C-E7A554BEE431}" type="sibTrans" cxnId="{C2CC9310-77B1-41EA-8676-F4899F886437}">
      <dgm:prSet/>
      <dgm:spPr/>
      <dgm:t>
        <a:bodyPr/>
        <a:lstStyle/>
        <a:p>
          <a:endParaRPr lang="en-US"/>
        </a:p>
      </dgm:t>
    </dgm:pt>
    <dgm:pt modelId="{0A221B15-B5B3-4919-BD13-0C10B18199C5}">
      <dgm:prSet/>
      <dgm:spPr/>
      <dgm:t>
        <a:bodyPr/>
        <a:lstStyle/>
        <a:p>
          <a:r>
            <a:rPr lang="en-US" b="0" i="0" dirty="0"/>
            <a:t>CHILD SUPPORT</a:t>
          </a:r>
          <a:endParaRPr lang="en-US" dirty="0"/>
        </a:p>
      </dgm:t>
    </dgm:pt>
    <dgm:pt modelId="{6D39A0B8-7519-488C-8EC1-88B090EFB316}" type="parTrans" cxnId="{03D12F24-90F8-4A0B-846C-14E57A4F74D9}">
      <dgm:prSet/>
      <dgm:spPr/>
      <dgm:t>
        <a:bodyPr/>
        <a:lstStyle/>
        <a:p>
          <a:endParaRPr lang="en-US"/>
        </a:p>
      </dgm:t>
    </dgm:pt>
    <dgm:pt modelId="{8B5B4F20-9A4D-460B-9EF0-F98A1165ECE6}" type="sibTrans" cxnId="{03D12F24-90F8-4A0B-846C-14E57A4F74D9}">
      <dgm:prSet/>
      <dgm:spPr/>
      <dgm:t>
        <a:bodyPr/>
        <a:lstStyle/>
        <a:p>
          <a:endParaRPr lang="en-US"/>
        </a:p>
      </dgm:t>
    </dgm:pt>
    <dgm:pt modelId="{9216DF34-C768-4511-BDCF-67F92E2CF6EC}">
      <dgm:prSet/>
      <dgm:spPr/>
      <dgm:t>
        <a:bodyPr/>
        <a:lstStyle/>
        <a:p>
          <a:r>
            <a:rPr lang="en-US" b="0" i="0" dirty="0"/>
            <a:t>DISCUSSED IN DETAIL IN OUR OTHER FINANCIAL ABUSE AND FAMILY LAW SEMINARS</a:t>
          </a:r>
          <a:endParaRPr lang="en-US" dirty="0"/>
        </a:p>
      </dgm:t>
    </dgm:pt>
    <dgm:pt modelId="{3531D5D7-F25F-4407-804E-7D44D236B9CA}" type="parTrans" cxnId="{E30ED523-F472-4B79-B772-110C2AD224F1}">
      <dgm:prSet/>
      <dgm:spPr/>
      <dgm:t>
        <a:bodyPr/>
        <a:lstStyle/>
        <a:p>
          <a:endParaRPr lang="en-US"/>
        </a:p>
      </dgm:t>
    </dgm:pt>
    <dgm:pt modelId="{B348F3E2-2C9F-47EB-AE42-FF5F93E7B72E}" type="sibTrans" cxnId="{E30ED523-F472-4B79-B772-110C2AD224F1}">
      <dgm:prSet/>
      <dgm:spPr/>
      <dgm:t>
        <a:bodyPr/>
        <a:lstStyle/>
        <a:p>
          <a:endParaRPr lang="en-US"/>
        </a:p>
      </dgm:t>
    </dgm:pt>
    <dgm:pt modelId="{F0B17310-3959-456E-A71B-9015EDDAF6ED}" type="pres">
      <dgm:prSet presAssocID="{D4202B39-07D2-4A9F-8524-0CB9BF7639EE}" presName="outerComposite" presStyleCnt="0">
        <dgm:presLayoutVars>
          <dgm:chMax val="5"/>
          <dgm:dir/>
          <dgm:resizeHandles val="exact"/>
        </dgm:presLayoutVars>
      </dgm:prSet>
      <dgm:spPr/>
    </dgm:pt>
    <dgm:pt modelId="{0D172E90-787D-4A45-B46B-A219D7F93F8A}" type="pres">
      <dgm:prSet presAssocID="{D4202B39-07D2-4A9F-8524-0CB9BF7639EE}" presName="dummyMaxCanvas" presStyleCnt="0">
        <dgm:presLayoutVars/>
      </dgm:prSet>
      <dgm:spPr/>
    </dgm:pt>
    <dgm:pt modelId="{B3CC693D-62B3-446D-9844-A3022F89E1DA}" type="pres">
      <dgm:prSet presAssocID="{D4202B39-07D2-4A9F-8524-0CB9BF7639EE}" presName="ThreeNodes_1" presStyleLbl="node1" presStyleIdx="0" presStyleCnt="3">
        <dgm:presLayoutVars>
          <dgm:bulletEnabled val="1"/>
        </dgm:presLayoutVars>
      </dgm:prSet>
      <dgm:spPr/>
    </dgm:pt>
    <dgm:pt modelId="{2BA653F6-A2C0-4F0E-8E55-5543AB5A43F0}" type="pres">
      <dgm:prSet presAssocID="{D4202B39-07D2-4A9F-8524-0CB9BF7639EE}" presName="ThreeNodes_2" presStyleLbl="node1" presStyleIdx="1" presStyleCnt="3">
        <dgm:presLayoutVars>
          <dgm:bulletEnabled val="1"/>
        </dgm:presLayoutVars>
      </dgm:prSet>
      <dgm:spPr/>
    </dgm:pt>
    <dgm:pt modelId="{6C0A782E-8DB4-41A7-BECC-03D9BDA9F2AB}" type="pres">
      <dgm:prSet presAssocID="{D4202B39-07D2-4A9F-8524-0CB9BF7639EE}" presName="ThreeNodes_3" presStyleLbl="node1" presStyleIdx="2" presStyleCnt="3">
        <dgm:presLayoutVars>
          <dgm:bulletEnabled val="1"/>
        </dgm:presLayoutVars>
      </dgm:prSet>
      <dgm:spPr/>
    </dgm:pt>
    <dgm:pt modelId="{5AF4C490-66D1-415F-9FD2-7A5D7BB1B822}" type="pres">
      <dgm:prSet presAssocID="{D4202B39-07D2-4A9F-8524-0CB9BF7639EE}" presName="ThreeConn_1-2" presStyleLbl="fgAccFollowNode1" presStyleIdx="0" presStyleCnt="2">
        <dgm:presLayoutVars>
          <dgm:bulletEnabled val="1"/>
        </dgm:presLayoutVars>
      </dgm:prSet>
      <dgm:spPr/>
    </dgm:pt>
    <dgm:pt modelId="{B8436EFB-BFDB-497F-BE74-86A8EE9C8B99}" type="pres">
      <dgm:prSet presAssocID="{D4202B39-07D2-4A9F-8524-0CB9BF7639EE}" presName="ThreeConn_2-3" presStyleLbl="fgAccFollowNode1" presStyleIdx="1" presStyleCnt="2">
        <dgm:presLayoutVars>
          <dgm:bulletEnabled val="1"/>
        </dgm:presLayoutVars>
      </dgm:prSet>
      <dgm:spPr/>
    </dgm:pt>
    <dgm:pt modelId="{27FB84C3-0755-42C7-93C2-F9334A0ED9D3}" type="pres">
      <dgm:prSet presAssocID="{D4202B39-07D2-4A9F-8524-0CB9BF7639EE}" presName="ThreeNodes_1_text" presStyleLbl="node1" presStyleIdx="2" presStyleCnt="3">
        <dgm:presLayoutVars>
          <dgm:bulletEnabled val="1"/>
        </dgm:presLayoutVars>
      </dgm:prSet>
      <dgm:spPr/>
    </dgm:pt>
    <dgm:pt modelId="{4EC22A90-5DC3-4DEA-BBCC-C266DC6D1870}" type="pres">
      <dgm:prSet presAssocID="{D4202B39-07D2-4A9F-8524-0CB9BF7639EE}" presName="ThreeNodes_2_text" presStyleLbl="node1" presStyleIdx="2" presStyleCnt="3">
        <dgm:presLayoutVars>
          <dgm:bulletEnabled val="1"/>
        </dgm:presLayoutVars>
      </dgm:prSet>
      <dgm:spPr/>
    </dgm:pt>
    <dgm:pt modelId="{A829816C-A86A-4C4C-A424-2326D1581C97}" type="pres">
      <dgm:prSet presAssocID="{D4202B39-07D2-4A9F-8524-0CB9BF7639EE}" presName="ThreeNodes_3_text" presStyleLbl="node1" presStyleIdx="2" presStyleCnt="3">
        <dgm:presLayoutVars>
          <dgm:bulletEnabled val="1"/>
        </dgm:presLayoutVars>
      </dgm:prSet>
      <dgm:spPr/>
    </dgm:pt>
  </dgm:ptLst>
  <dgm:cxnLst>
    <dgm:cxn modelId="{C2CC9310-77B1-41EA-8676-F4899F886437}" srcId="{D4202B39-07D2-4A9F-8524-0CB9BF7639EE}" destId="{B93F60E8-D7CF-4C3F-B567-E6F443BAB55F}" srcOrd="0" destOrd="0" parTransId="{C9CF2F1C-310D-4D2F-AA24-8343C66415D6}" sibTransId="{072E4D5B-18FA-41A3-9E2C-E7A554BEE431}"/>
    <dgm:cxn modelId="{7F18AC12-FFD3-41CF-B174-D379D72D7AEE}" type="presOf" srcId="{9216DF34-C768-4511-BDCF-67F92E2CF6EC}" destId="{A829816C-A86A-4C4C-A424-2326D1581C97}" srcOrd="1" destOrd="0" presId="urn:microsoft.com/office/officeart/2005/8/layout/vProcess5"/>
    <dgm:cxn modelId="{E30ED523-F472-4B79-B772-110C2AD224F1}" srcId="{D4202B39-07D2-4A9F-8524-0CB9BF7639EE}" destId="{9216DF34-C768-4511-BDCF-67F92E2CF6EC}" srcOrd="2" destOrd="0" parTransId="{3531D5D7-F25F-4407-804E-7D44D236B9CA}" sibTransId="{B348F3E2-2C9F-47EB-AE42-FF5F93E7B72E}"/>
    <dgm:cxn modelId="{03D12F24-90F8-4A0B-846C-14E57A4F74D9}" srcId="{D4202B39-07D2-4A9F-8524-0CB9BF7639EE}" destId="{0A221B15-B5B3-4919-BD13-0C10B18199C5}" srcOrd="1" destOrd="0" parTransId="{6D39A0B8-7519-488C-8EC1-88B090EFB316}" sibTransId="{8B5B4F20-9A4D-460B-9EF0-F98A1165ECE6}"/>
    <dgm:cxn modelId="{D1658C2F-0033-4158-B6CF-4F8E6FB5CE1D}" type="presOf" srcId="{072E4D5B-18FA-41A3-9E2C-E7A554BEE431}" destId="{5AF4C490-66D1-415F-9FD2-7A5D7BB1B822}" srcOrd="0" destOrd="0" presId="urn:microsoft.com/office/officeart/2005/8/layout/vProcess5"/>
    <dgm:cxn modelId="{16F6E43C-A88E-407C-B71E-F5B14C6796FE}" type="presOf" srcId="{0A221B15-B5B3-4919-BD13-0C10B18199C5}" destId="{4EC22A90-5DC3-4DEA-BBCC-C266DC6D1870}" srcOrd="1" destOrd="0" presId="urn:microsoft.com/office/officeart/2005/8/layout/vProcess5"/>
    <dgm:cxn modelId="{71549A43-D1A3-4198-8EEF-72766E681C4B}" type="presOf" srcId="{0A221B15-B5B3-4919-BD13-0C10B18199C5}" destId="{2BA653F6-A2C0-4F0E-8E55-5543AB5A43F0}" srcOrd="0" destOrd="0" presId="urn:microsoft.com/office/officeart/2005/8/layout/vProcess5"/>
    <dgm:cxn modelId="{24D96760-D36A-49B1-987E-4884FB3014BD}" type="presOf" srcId="{B93F60E8-D7CF-4C3F-B567-E6F443BAB55F}" destId="{B3CC693D-62B3-446D-9844-A3022F89E1DA}" srcOrd="0" destOrd="0" presId="urn:microsoft.com/office/officeart/2005/8/layout/vProcess5"/>
    <dgm:cxn modelId="{842AAD7A-0508-41D2-A132-C1166EB5E86E}" type="presOf" srcId="{8B5B4F20-9A4D-460B-9EF0-F98A1165ECE6}" destId="{B8436EFB-BFDB-497F-BE74-86A8EE9C8B99}" srcOrd="0" destOrd="0" presId="urn:microsoft.com/office/officeart/2005/8/layout/vProcess5"/>
    <dgm:cxn modelId="{CC7DA5C0-7B9D-4436-B782-96CBA6BBB147}" type="presOf" srcId="{9216DF34-C768-4511-BDCF-67F92E2CF6EC}" destId="{6C0A782E-8DB4-41A7-BECC-03D9BDA9F2AB}" srcOrd="0" destOrd="0" presId="urn:microsoft.com/office/officeart/2005/8/layout/vProcess5"/>
    <dgm:cxn modelId="{8B2CE0D5-852E-4AE6-BFB6-1459F75FD71E}" type="presOf" srcId="{B93F60E8-D7CF-4C3F-B567-E6F443BAB55F}" destId="{27FB84C3-0755-42C7-93C2-F9334A0ED9D3}" srcOrd="1" destOrd="0" presId="urn:microsoft.com/office/officeart/2005/8/layout/vProcess5"/>
    <dgm:cxn modelId="{D82178F6-3522-4F81-B6CE-66998260F699}" type="presOf" srcId="{D4202B39-07D2-4A9F-8524-0CB9BF7639EE}" destId="{F0B17310-3959-456E-A71B-9015EDDAF6ED}" srcOrd="0" destOrd="0" presId="urn:microsoft.com/office/officeart/2005/8/layout/vProcess5"/>
    <dgm:cxn modelId="{7EA74D10-A926-41CF-A05B-CDAC05AA042C}" type="presParOf" srcId="{F0B17310-3959-456E-A71B-9015EDDAF6ED}" destId="{0D172E90-787D-4A45-B46B-A219D7F93F8A}" srcOrd="0" destOrd="0" presId="urn:microsoft.com/office/officeart/2005/8/layout/vProcess5"/>
    <dgm:cxn modelId="{ED42A44E-2C16-4A4B-9447-9A4689CC0348}" type="presParOf" srcId="{F0B17310-3959-456E-A71B-9015EDDAF6ED}" destId="{B3CC693D-62B3-446D-9844-A3022F89E1DA}" srcOrd="1" destOrd="0" presId="urn:microsoft.com/office/officeart/2005/8/layout/vProcess5"/>
    <dgm:cxn modelId="{8E9A0115-C809-4037-8605-ECB4F927A41C}" type="presParOf" srcId="{F0B17310-3959-456E-A71B-9015EDDAF6ED}" destId="{2BA653F6-A2C0-4F0E-8E55-5543AB5A43F0}" srcOrd="2" destOrd="0" presId="urn:microsoft.com/office/officeart/2005/8/layout/vProcess5"/>
    <dgm:cxn modelId="{12BF5EC2-65F6-4972-82FA-973166A51323}" type="presParOf" srcId="{F0B17310-3959-456E-A71B-9015EDDAF6ED}" destId="{6C0A782E-8DB4-41A7-BECC-03D9BDA9F2AB}" srcOrd="3" destOrd="0" presId="urn:microsoft.com/office/officeart/2005/8/layout/vProcess5"/>
    <dgm:cxn modelId="{C3021FB7-50F5-41BC-917A-69B9CA859BB4}" type="presParOf" srcId="{F0B17310-3959-456E-A71B-9015EDDAF6ED}" destId="{5AF4C490-66D1-415F-9FD2-7A5D7BB1B822}" srcOrd="4" destOrd="0" presId="urn:microsoft.com/office/officeart/2005/8/layout/vProcess5"/>
    <dgm:cxn modelId="{5BA93BC8-2C6F-413E-B75D-49E3BE490CA6}" type="presParOf" srcId="{F0B17310-3959-456E-A71B-9015EDDAF6ED}" destId="{B8436EFB-BFDB-497F-BE74-86A8EE9C8B99}" srcOrd="5" destOrd="0" presId="urn:microsoft.com/office/officeart/2005/8/layout/vProcess5"/>
    <dgm:cxn modelId="{83FDC48B-4874-4294-915E-BE509D33D2EB}" type="presParOf" srcId="{F0B17310-3959-456E-A71B-9015EDDAF6ED}" destId="{27FB84C3-0755-42C7-93C2-F9334A0ED9D3}" srcOrd="6" destOrd="0" presId="urn:microsoft.com/office/officeart/2005/8/layout/vProcess5"/>
    <dgm:cxn modelId="{E6E476C7-0A01-4053-8BA1-39C6B04412A5}" type="presParOf" srcId="{F0B17310-3959-456E-A71B-9015EDDAF6ED}" destId="{4EC22A90-5DC3-4DEA-BBCC-C266DC6D1870}" srcOrd="7" destOrd="0" presId="urn:microsoft.com/office/officeart/2005/8/layout/vProcess5"/>
    <dgm:cxn modelId="{7F56EA38-ABCB-48E7-BD07-E5D674EFB5BC}" type="presParOf" srcId="{F0B17310-3959-456E-A71B-9015EDDAF6ED}" destId="{A829816C-A86A-4C4C-A424-2326D1581C9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6443A-CBEA-41A9-B3FA-601BB1A399AB}">
      <dsp:nvSpPr>
        <dsp:cNvPr id="0" name=""/>
        <dsp:cNvSpPr/>
      </dsp:nvSpPr>
      <dsp:spPr>
        <a:xfrm>
          <a:off x="1297" y="731474"/>
          <a:ext cx="4553726" cy="28916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58950-94B3-4316-B3C7-14D21EDB032F}">
      <dsp:nvSpPr>
        <dsp:cNvPr id="0" name=""/>
        <dsp:cNvSpPr/>
      </dsp:nvSpPr>
      <dsp:spPr>
        <a:xfrm>
          <a:off x="507266" y="1212145"/>
          <a:ext cx="4553726" cy="289161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dirty="0"/>
            <a:t>MARRIED COUPLES: WITHIN 12 MONTHS FROM THE DATE OF THE DIVORCE ORDER</a:t>
          </a:r>
          <a:endParaRPr lang="en-US" sz="3700" kern="1200" dirty="0"/>
        </a:p>
      </dsp:txBody>
      <dsp:txXfrm>
        <a:off x="591959" y="1296838"/>
        <a:ext cx="4384340" cy="2722230"/>
      </dsp:txXfrm>
    </dsp:sp>
    <dsp:sp modelId="{E198F084-D9CE-49E9-9540-FD033008EC95}">
      <dsp:nvSpPr>
        <dsp:cNvPr id="0" name=""/>
        <dsp:cNvSpPr/>
      </dsp:nvSpPr>
      <dsp:spPr>
        <a:xfrm>
          <a:off x="5566962" y="731474"/>
          <a:ext cx="4553726" cy="28916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D6F3F-1186-4AC9-BBDB-98ACC90BD4B4}">
      <dsp:nvSpPr>
        <dsp:cNvPr id="0" name=""/>
        <dsp:cNvSpPr/>
      </dsp:nvSpPr>
      <dsp:spPr>
        <a:xfrm>
          <a:off x="6072932" y="1212145"/>
          <a:ext cx="4553726" cy="289161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dirty="0"/>
            <a:t>DE FACTO COUPLES: WITHIN 2 YEARS FROM DATE OF SEPARATION </a:t>
          </a:r>
          <a:endParaRPr lang="en-US" sz="3700" kern="1200" dirty="0"/>
        </a:p>
      </dsp:txBody>
      <dsp:txXfrm>
        <a:off x="6157625" y="1296838"/>
        <a:ext cx="4384340" cy="2722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34F68-575E-4761-8ADD-FF3FF9E92A53}">
      <dsp:nvSpPr>
        <dsp:cNvPr id="0" name=""/>
        <dsp:cNvSpPr/>
      </dsp:nvSpPr>
      <dsp:spPr>
        <a:xfrm>
          <a:off x="1412563" y="2457"/>
          <a:ext cx="3715633" cy="22293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URGENT</a:t>
          </a:r>
          <a:endParaRPr lang="en-AU" sz="6500" kern="1200" dirty="0"/>
        </a:p>
      </dsp:txBody>
      <dsp:txXfrm>
        <a:off x="1412563" y="2457"/>
        <a:ext cx="3715633" cy="2229379"/>
      </dsp:txXfrm>
    </dsp:sp>
    <dsp:sp modelId="{142D18AB-D6DB-42BD-B3E7-A13EFBE51AEB}">
      <dsp:nvSpPr>
        <dsp:cNvPr id="0" name=""/>
        <dsp:cNvSpPr/>
      </dsp:nvSpPr>
      <dsp:spPr>
        <a:xfrm>
          <a:off x="5499759" y="2457"/>
          <a:ext cx="3715633" cy="22293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INTERIM</a:t>
          </a:r>
          <a:endParaRPr lang="en-AU" sz="6500" kern="1200" dirty="0"/>
        </a:p>
      </dsp:txBody>
      <dsp:txXfrm>
        <a:off x="5499759" y="2457"/>
        <a:ext cx="3715633" cy="2229379"/>
      </dsp:txXfrm>
    </dsp:sp>
    <dsp:sp modelId="{09E42802-3097-4D04-B008-14268A15143E}">
      <dsp:nvSpPr>
        <dsp:cNvPr id="0" name=""/>
        <dsp:cNvSpPr/>
      </dsp:nvSpPr>
      <dsp:spPr>
        <a:xfrm>
          <a:off x="3456161" y="2603400"/>
          <a:ext cx="3715633" cy="22293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0" i="0" kern="1200" dirty="0"/>
            <a:t>FINAL</a:t>
          </a:r>
          <a:endParaRPr lang="en-AU" sz="6500" kern="1200" dirty="0"/>
        </a:p>
      </dsp:txBody>
      <dsp:txXfrm>
        <a:off x="3456161" y="2603400"/>
        <a:ext cx="3715633" cy="2229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89917-8D34-4A78-BE32-270F45044D57}">
      <dsp:nvSpPr>
        <dsp:cNvPr id="0" name=""/>
        <dsp:cNvSpPr/>
      </dsp:nvSpPr>
      <dsp:spPr>
        <a:xfrm>
          <a:off x="0" y="785726"/>
          <a:ext cx="10627956" cy="1450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55A728-13CE-4C58-9827-4C00D05B790F}">
      <dsp:nvSpPr>
        <dsp:cNvPr id="0" name=""/>
        <dsp:cNvSpPr/>
      </dsp:nvSpPr>
      <dsp:spPr>
        <a:xfrm>
          <a:off x="438797" y="1112104"/>
          <a:ext cx="797814" cy="79781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5FCB8-3981-43DB-924C-6BFFC0086B85}">
      <dsp:nvSpPr>
        <dsp:cNvPr id="0" name=""/>
        <dsp:cNvSpPr/>
      </dsp:nvSpPr>
      <dsp:spPr>
        <a:xfrm>
          <a:off x="1675409" y="785726"/>
          <a:ext cx="8952546" cy="145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19" tIns="153519" rIns="153519" bIns="153519" numCol="1" spcCol="1270" anchor="ctr" anchorCtr="0">
          <a:noAutofit/>
        </a:bodyPr>
        <a:lstStyle/>
        <a:p>
          <a:pPr marL="0" lvl="0" indent="0" algn="l" defTabSz="1111250">
            <a:lnSpc>
              <a:spcPct val="90000"/>
            </a:lnSpc>
            <a:spcBef>
              <a:spcPct val="0"/>
            </a:spcBef>
            <a:spcAft>
              <a:spcPct val="35000"/>
            </a:spcAft>
            <a:buNone/>
          </a:pPr>
          <a:r>
            <a:rPr lang="en-US" sz="2500" kern="1200"/>
            <a:t>The person applying must show that they are unable to meet their financial needs.</a:t>
          </a:r>
        </a:p>
      </dsp:txBody>
      <dsp:txXfrm>
        <a:off x="1675409" y="785726"/>
        <a:ext cx="8952546" cy="1450571"/>
      </dsp:txXfrm>
    </dsp:sp>
    <dsp:sp modelId="{4340F9DF-570C-44EC-A43F-BC97F850FAE8}">
      <dsp:nvSpPr>
        <dsp:cNvPr id="0" name=""/>
        <dsp:cNvSpPr/>
      </dsp:nvSpPr>
      <dsp:spPr>
        <a:xfrm>
          <a:off x="0" y="2598939"/>
          <a:ext cx="10627956" cy="1450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401DA-1A16-458A-8408-7759D6E2967E}">
      <dsp:nvSpPr>
        <dsp:cNvPr id="0" name=""/>
        <dsp:cNvSpPr/>
      </dsp:nvSpPr>
      <dsp:spPr>
        <a:xfrm>
          <a:off x="438797" y="2925318"/>
          <a:ext cx="797814" cy="79781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9C35B-B6D9-44C2-A36F-AE4DECB1F813}">
      <dsp:nvSpPr>
        <dsp:cNvPr id="0" name=""/>
        <dsp:cNvSpPr/>
      </dsp:nvSpPr>
      <dsp:spPr>
        <a:xfrm>
          <a:off x="1675409" y="2598939"/>
          <a:ext cx="8952546" cy="145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19" tIns="153519" rIns="153519" bIns="153519" numCol="1" spcCol="1270" anchor="ctr" anchorCtr="0">
          <a:noAutofit/>
        </a:bodyPr>
        <a:lstStyle/>
        <a:p>
          <a:pPr marL="0" lvl="0" indent="0" algn="l" defTabSz="1111250">
            <a:lnSpc>
              <a:spcPct val="90000"/>
            </a:lnSpc>
            <a:spcBef>
              <a:spcPct val="0"/>
            </a:spcBef>
            <a:spcAft>
              <a:spcPct val="35000"/>
            </a:spcAft>
            <a:buNone/>
          </a:pPr>
          <a:r>
            <a:rPr lang="en-US" sz="2500" kern="1200"/>
            <a:t>The person applying must show that the other party has the capacity to pay the spousal maintenance sought</a:t>
          </a:r>
        </a:p>
      </dsp:txBody>
      <dsp:txXfrm>
        <a:off x="1675409" y="2598939"/>
        <a:ext cx="8952546" cy="1450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D7133-828A-4D50-8A5B-431B94AD5A2D}">
      <dsp:nvSpPr>
        <dsp:cNvPr id="0" name=""/>
        <dsp:cNvSpPr/>
      </dsp:nvSpPr>
      <dsp:spPr>
        <a:xfrm>
          <a:off x="13743" y="4897"/>
          <a:ext cx="10640099" cy="48254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084" tIns="413661" rIns="394084" bIns="413661" numCol="1" spcCol="1270" anchor="t" anchorCtr="0">
          <a:noAutofit/>
        </a:bodyPr>
        <a:lstStyle/>
        <a:p>
          <a:pPr marL="0" lvl="0" indent="0" algn="l" defTabSz="1066800">
            <a:lnSpc>
              <a:spcPct val="90000"/>
            </a:lnSpc>
            <a:spcBef>
              <a:spcPct val="0"/>
            </a:spcBef>
            <a:spcAft>
              <a:spcPct val="35000"/>
            </a:spcAft>
            <a:buNone/>
          </a:pPr>
          <a:r>
            <a:rPr lang="en-US" sz="2400" kern="1200" dirty="0">
              <a:latin typeface="Helvetica" pitchFamily="2" charset="0"/>
            </a:rPr>
            <a:t>Examples of reasons why a person may be unable to support themselves:</a:t>
          </a:r>
          <a:r>
            <a:rPr lang="en-US" sz="2400" b="0" i="0" kern="1200" dirty="0">
              <a:latin typeface="Helvetica" pitchFamily="2" charset="0"/>
            </a:rPr>
            <a:t> </a:t>
          </a:r>
          <a:br>
            <a:rPr lang="en-US" sz="2400" b="0" i="0" kern="1200" dirty="0">
              <a:latin typeface="Helvetica" pitchFamily="2" charset="0"/>
            </a:rPr>
          </a:br>
          <a:endParaRPr lang="en-US" sz="2400" kern="1200" dirty="0">
            <a:latin typeface="Helvetica" pitchFamily="2" charset="0"/>
          </a:endParaRPr>
        </a:p>
        <a:p>
          <a:pPr marL="228600" lvl="1" indent="-228600" algn="l" defTabSz="1066800">
            <a:lnSpc>
              <a:spcPct val="90000"/>
            </a:lnSpc>
            <a:spcBef>
              <a:spcPct val="0"/>
            </a:spcBef>
            <a:spcAft>
              <a:spcPct val="15000"/>
            </a:spcAft>
            <a:buChar char="•"/>
          </a:pPr>
          <a:r>
            <a:rPr lang="en-US" sz="2400" b="0" i="0" kern="1200" dirty="0">
              <a:latin typeface="Helvetica" pitchFamily="2" charset="0"/>
            </a:rPr>
            <a:t>They have the primary care of a child</a:t>
          </a:r>
          <a:br>
            <a:rPr lang="en-US" sz="2400" b="0" i="0" kern="1200" dirty="0">
              <a:latin typeface="Helvetica" pitchFamily="2" charset="0"/>
            </a:rPr>
          </a:br>
          <a:endParaRPr lang="en-US" sz="2400" kern="1200" dirty="0">
            <a:latin typeface="Helvetica" pitchFamily="2" charset="0"/>
          </a:endParaRPr>
        </a:p>
        <a:p>
          <a:pPr marL="228600" lvl="1" indent="-228600" algn="l" defTabSz="1066800">
            <a:lnSpc>
              <a:spcPct val="90000"/>
            </a:lnSpc>
            <a:spcBef>
              <a:spcPct val="0"/>
            </a:spcBef>
            <a:spcAft>
              <a:spcPct val="15000"/>
            </a:spcAft>
            <a:buChar char="•"/>
          </a:pPr>
          <a:r>
            <a:rPr lang="en-US" sz="2400" b="0" i="0" kern="1200" dirty="0">
              <a:latin typeface="Helvetica" pitchFamily="2" charset="0"/>
            </a:rPr>
            <a:t>There are health reasons why they are unable to obtain employment.</a:t>
          </a:r>
          <a:br>
            <a:rPr lang="en-US" sz="2400" b="0" i="0" kern="1200" dirty="0">
              <a:latin typeface="Helvetica" pitchFamily="2" charset="0"/>
            </a:rPr>
          </a:br>
          <a:endParaRPr lang="en-US" sz="2400" kern="1200" dirty="0">
            <a:latin typeface="Helvetica" pitchFamily="2" charset="0"/>
          </a:endParaRPr>
        </a:p>
        <a:p>
          <a:pPr marL="228600" lvl="1" indent="-228600" algn="l" defTabSz="1066800">
            <a:lnSpc>
              <a:spcPct val="90000"/>
            </a:lnSpc>
            <a:spcBef>
              <a:spcPct val="0"/>
            </a:spcBef>
            <a:spcAft>
              <a:spcPct val="15000"/>
            </a:spcAft>
            <a:buChar char="•"/>
          </a:pPr>
          <a:r>
            <a:rPr lang="en-US" sz="2400" kern="1200">
              <a:latin typeface="Helvetica" pitchFamily="2" charset="0"/>
            </a:rPr>
            <a:t>They have a physical or mental incapacity</a:t>
          </a:r>
          <a:br>
            <a:rPr lang="en-US" sz="2400" kern="1200">
              <a:latin typeface="Helvetica" pitchFamily="2" charset="0"/>
            </a:rPr>
          </a:br>
          <a:endParaRPr lang="en-US" sz="2400" kern="1200">
            <a:latin typeface="Helvetica" pitchFamily="2" charset="0"/>
          </a:endParaRPr>
        </a:p>
        <a:p>
          <a:pPr marL="228600" lvl="1" indent="-228600" algn="l" defTabSz="1066800">
            <a:lnSpc>
              <a:spcPct val="90000"/>
            </a:lnSpc>
            <a:spcBef>
              <a:spcPct val="0"/>
            </a:spcBef>
            <a:spcAft>
              <a:spcPct val="15000"/>
            </a:spcAft>
            <a:buChar char="•"/>
          </a:pPr>
          <a:r>
            <a:rPr lang="en-US" sz="2400" b="0" i="0" kern="1200">
              <a:latin typeface="Helvetica" pitchFamily="2" charset="0"/>
            </a:rPr>
            <a:t>They have been out of the workforce for many years</a:t>
          </a:r>
          <a:br>
            <a:rPr lang="en-US" sz="2400" b="0" i="0" kern="1200">
              <a:latin typeface="Helvetica" pitchFamily="2" charset="0"/>
            </a:rPr>
          </a:br>
          <a:endParaRPr lang="en-US" sz="2400" kern="1200">
            <a:latin typeface="Helvetica" pitchFamily="2" charset="0"/>
          </a:endParaRPr>
        </a:p>
        <a:p>
          <a:pPr marL="228600" lvl="1" indent="-228600" algn="l" defTabSz="1066800">
            <a:lnSpc>
              <a:spcPct val="90000"/>
            </a:lnSpc>
            <a:spcBef>
              <a:spcPct val="0"/>
            </a:spcBef>
            <a:spcAft>
              <a:spcPct val="15000"/>
            </a:spcAft>
            <a:buChar char="•"/>
          </a:pPr>
          <a:r>
            <a:rPr lang="en-US" sz="2400" kern="1200">
              <a:latin typeface="Helvetica" pitchFamily="2" charset="0"/>
            </a:rPr>
            <a:t>They have worked solely in the family business</a:t>
          </a:r>
          <a:br>
            <a:rPr lang="en-US" sz="2400" kern="1200">
              <a:latin typeface="Helvetica" pitchFamily="2" charset="0"/>
            </a:rPr>
          </a:br>
          <a:endParaRPr lang="en-US" sz="2400" kern="1200">
            <a:latin typeface="Helvetica" pitchFamily="2" charset="0"/>
          </a:endParaRPr>
        </a:p>
        <a:p>
          <a:pPr marL="228600" lvl="1" indent="-228600" algn="l" defTabSz="1066800">
            <a:lnSpc>
              <a:spcPct val="90000"/>
            </a:lnSpc>
            <a:spcBef>
              <a:spcPct val="0"/>
            </a:spcBef>
            <a:spcAft>
              <a:spcPct val="15000"/>
            </a:spcAft>
            <a:buChar char="•"/>
          </a:pPr>
          <a:r>
            <a:rPr lang="en-US" sz="2400" kern="1200">
              <a:latin typeface="Helvetica" pitchFamily="2" charset="0"/>
            </a:rPr>
            <a:t>They are currently studying</a:t>
          </a:r>
        </a:p>
      </dsp:txBody>
      <dsp:txXfrm>
        <a:off x="13743" y="4897"/>
        <a:ext cx="10640099" cy="4825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22A22-DB23-4FD3-B7CB-56736D4B5796}">
      <dsp:nvSpPr>
        <dsp:cNvPr id="0" name=""/>
        <dsp:cNvSpPr/>
      </dsp:nvSpPr>
      <dsp:spPr>
        <a:xfrm>
          <a:off x="1256" y="886783"/>
          <a:ext cx="4410605" cy="2800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41E3B-57FF-44EF-B958-776E64613E0B}">
      <dsp:nvSpPr>
        <dsp:cNvPr id="0" name=""/>
        <dsp:cNvSpPr/>
      </dsp:nvSpPr>
      <dsp:spPr>
        <a:xfrm>
          <a:off x="491323" y="1352347"/>
          <a:ext cx="4410605" cy="28007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b="0" i="0" kern="1200"/>
            <a:t>An application for maintenance can be made by a non bankrupt person. The bankruptcy trustee must be joined as a party to the proceedings.</a:t>
          </a:r>
          <a:endParaRPr lang="en-US" sz="2600" kern="1200"/>
        </a:p>
      </dsp:txBody>
      <dsp:txXfrm>
        <a:off x="573354" y="1434378"/>
        <a:ext cx="4246543" cy="2636672"/>
      </dsp:txXfrm>
    </dsp:sp>
    <dsp:sp modelId="{44FDC5A6-16C7-46F2-B5CB-A604EFF4E906}">
      <dsp:nvSpPr>
        <dsp:cNvPr id="0" name=""/>
        <dsp:cNvSpPr/>
      </dsp:nvSpPr>
      <dsp:spPr>
        <a:xfrm>
          <a:off x="5391996" y="886783"/>
          <a:ext cx="4410605" cy="2800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8DCC7-B875-4A6E-8939-09AE24936273}">
      <dsp:nvSpPr>
        <dsp:cNvPr id="0" name=""/>
        <dsp:cNvSpPr/>
      </dsp:nvSpPr>
      <dsp:spPr>
        <a:xfrm>
          <a:off x="5882063" y="1352347"/>
          <a:ext cx="4410605" cy="28007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US" sz="2600" b="0" i="0" kern="1200"/>
            <a:t>The bankrupt person is not entitled to have a say in what happens to vested bankruptcy property without leave of the Court. </a:t>
          </a:r>
          <a:endParaRPr lang="en-US" sz="2600" kern="1200"/>
        </a:p>
      </dsp:txBody>
      <dsp:txXfrm>
        <a:off x="5964094" y="1434378"/>
        <a:ext cx="4246543" cy="2636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74F29-4D67-4CFC-8C49-C4DE208142D9}">
      <dsp:nvSpPr>
        <dsp:cNvPr id="0" name=""/>
        <dsp:cNvSpPr/>
      </dsp:nvSpPr>
      <dsp:spPr>
        <a:xfrm>
          <a:off x="0"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Age and state of health</a:t>
          </a:r>
        </a:p>
      </dsp:txBody>
      <dsp:txXfrm>
        <a:off x="0" y="258814"/>
        <a:ext cx="3321236" cy="1992741"/>
      </dsp:txXfrm>
    </dsp:sp>
    <dsp:sp modelId="{23CD01A6-11C9-4EBA-A337-C9804DB7F0D9}">
      <dsp:nvSpPr>
        <dsp:cNvPr id="0" name=""/>
        <dsp:cNvSpPr/>
      </dsp:nvSpPr>
      <dsp:spPr>
        <a:xfrm>
          <a:off x="3653359"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a:t>Income, property and financial resources and capacity for employment</a:t>
          </a:r>
          <a:endParaRPr lang="en-US" sz="2400" kern="1200"/>
        </a:p>
      </dsp:txBody>
      <dsp:txXfrm>
        <a:off x="3653359" y="258814"/>
        <a:ext cx="3321236" cy="1992741"/>
      </dsp:txXfrm>
    </dsp:sp>
    <dsp:sp modelId="{972D5E58-0587-4E30-8583-9D130DD5DDE3}">
      <dsp:nvSpPr>
        <dsp:cNvPr id="0" name=""/>
        <dsp:cNvSpPr/>
      </dsp:nvSpPr>
      <dsp:spPr>
        <a:xfrm>
          <a:off x="7306719"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a:t>Care of a child under 18 years</a:t>
          </a:r>
          <a:endParaRPr lang="en-US" sz="2400" kern="1200"/>
        </a:p>
      </dsp:txBody>
      <dsp:txXfrm>
        <a:off x="7306719" y="258814"/>
        <a:ext cx="3321236" cy="1992741"/>
      </dsp:txXfrm>
    </dsp:sp>
    <dsp:sp modelId="{D01011A7-8F76-4F26-8E3C-B9A6C3D239AB}">
      <dsp:nvSpPr>
        <dsp:cNvPr id="0" name=""/>
        <dsp:cNvSpPr/>
      </dsp:nvSpPr>
      <dsp:spPr>
        <a:xfrm>
          <a:off x="0"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a:t>Necessary commitments to support a person or child they have an obligation to support</a:t>
          </a:r>
          <a:endParaRPr lang="en-US" sz="2400" kern="1200"/>
        </a:p>
      </dsp:txBody>
      <dsp:txXfrm>
        <a:off x="0" y="2583680"/>
        <a:ext cx="3321236" cy="1992741"/>
      </dsp:txXfrm>
    </dsp:sp>
    <dsp:sp modelId="{1F5E298D-72EC-4C4E-9988-FB1BEB27D313}">
      <dsp:nvSpPr>
        <dsp:cNvPr id="0" name=""/>
        <dsp:cNvSpPr/>
      </dsp:nvSpPr>
      <dsp:spPr>
        <a:xfrm>
          <a:off x="3653359"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a:t>The responsibilities to support another person</a:t>
          </a:r>
          <a:endParaRPr lang="en-US" sz="2400" kern="1200"/>
        </a:p>
      </dsp:txBody>
      <dsp:txXfrm>
        <a:off x="3653359" y="2583680"/>
        <a:ext cx="3321236" cy="1992741"/>
      </dsp:txXfrm>
    </dsp:sp>
    <dsp:sp modelId="{65BEDF2B-063F-438D-A8EA-D038AE370EE9}">
      <dsp:nvSpPr>
        <dsp:cNvPr id="0" name=""/>
        <dsp:cNvSpPr/>
      </dsp:nvSpPr>
      <dsp:spPr>
        <a:xfrm>
          <a:off x="7306719"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a:t>Eligibility for a pension, allowance or benefit (including overseas pension, superannuation entitlement).</a:t>
          </a:r>
          <a:endParaRPr lang="en-US" sz="2400" kern="1200"/>
        </a:p>
      </dsp:txBody>
      <dsp:txXfrm>
        <a:off x="7306719" y="2583680"/>
        <a:ext cx="3321236" cy="1992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9EC91-179F-4590-9D92-6CF83C76CC36}">
      <dsp:nvSpPr>
        <dsp:cNvPr id="0" name=""/>
        <dsp:cNvSpPr/>
      </dsp:nvSpPr>
      <dsp:spPr>
        <a:xfrm>
          <a:off x="0"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 standard of living that is reasonable</a:t>
          </a:r>
        </a:p>
      </dsp:txBody>
      <dsp:txXfrm>
        <a:off x="0" y="428978"/>
        <a:ext cx="3216851" cy="1930111"/>
      </dsp:txXfrm>
    </dsp:sp>
    <dsp:sp modelId="{A64E9278-490C-424F-9ED8-755F81034EA9}">
      <dsp:nvSpPr>
        <dsp:cNvPr id="0" name=""/>
        <dsp:cNvSpPr/>
      </dsp:nvSpPr>
      <dsp:spPr>
        <a:xfrm>
          <a:off x="3538537"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Whether it will allow a person to undertake further study which will increase their earning capacity or to establish themselves in a business</a:t>
          </a:r>
        </a:p>
      </dsp:txBody>
      <dsp:txXfrm>
        <a:off x="3538537" y="428978"/>
        <a:ext cx="3216851" cy="1930111"/>
      </dsp:txXfrm>
    </dsp:sp>
    <dsp:sp modelId="{CED8EC9E-FEAE-49C6-B973-BAE631526A95}">
      <dsp:nvSpPr>
        <dsp:cNvPr id="0" name=""/>
        <dsp:cNvSpPr/>
      </dsp:nvSpPr>
      <dsp:spPr>
        <a:xfrm>
          <a:off x="7077074"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effect of any order on a creditor’s ability to recover a debt</a:t>
          </a:r>
        </a:p>
      </dsp:txBody>
      <dsp:txXfrm>
        <a:off x="7077074" y="428978"/>
        <a:ext cx="3216851" cy="1930111"/>
      </dsp:txXfrm>
    </dsp:sp>
    <dsp:sp modelId="{C4138E0A-E287-48FC-9006-12EF4FBCC9AF}">
      <dsp:nvSpPr>
        <dsp:cNvPr id="0" name=""/>
        <dsp:cNvSpPr/>
      </dsp:nvSpPr>
      <dsp:spPr>
        <a:xfrm>
          <a:off x="0"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Whether the applicant has contributed to the income, earning capacity, financial resources of their partner.</a:t>
          </a:r>
        </a:p>
      </dsp:txBody>
      <dsp:txXfrm>
        <a:off x="0" y="2680775"/>
        <a:ext cx="3216851" cy="1930111"/>
      </dsp:txXfrm>
    </dsp:sp>
    <dsp:sp modelId="{7636E94F-DC8D-4A21-8DBE-FB4DAE9E77BD}">
      <dsp:nvSpPr>
        <dsp:cNvPr id="0" name=""/>
        <dsp:cNvSpPr/>
      </dsp:nvSpPr>
      <dsp:spPr>
        <a:xfrm>
          <a:off x="3538537"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length of the relationship and whether it has impacted a person’s earning capacity</a:t>
          </a:r>
        </a:p>
      </dsp:txBody>
      <dsp:txXfrm>
        <a:off x="3538537" y="2680775"/>
        <a:ext cx="3216851" cy="1930111"/>
      </dsp:txXfrm>
    </dsp:sp>
    <dsp:sp modelId="{4109898E-19C5-4F7A-8E2A-9B4278A6B3E4}">
      <dsp:nvSpPr>
        <dsp:cNvPr id="0" name=""/>
        <dsp:cNvSpPr/>
      </dsp:nvSpPr>
      <dsp:spPr>
        <a:xfrm>
          <a:off x="7077074"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need to protect a person who wishes to continue their role as a parent.</a:t>
          </a:r>
        </a:p>
      </dsp:txBody>
      <dsp:txXfrm>
        <a:off x="7077074" y="2680775"/>
        <a:ext cx="3216851" cy="1930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1F1B-7F91-45A6-93DC-C5B59D66D4CA}">
      <dsp:nvSpPr>
        <dsp:cNvPr id="0" name=""/>
        <dsp:cNvSpPr/>
      </dsp:nvSpPr>
      <dsp:spPr>
        <a:xfrm>
          <a:off x="0"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If a person is cohabiting with another person, the financial circumstances of that cohabitation.</a:t>
          </a:r>
        </a:p>
      </dsp:txBody>
      <dsp:txXfrm>
        <a:off x="0" y="428978"/>
        <a:ext cx="3216851" cy="1930111"/>
      </dsp:txXfrm>
    </dsp:sp>
    <dsp:sp modelId="{73682D37-0C53-404D-ACA7-28B78C90BE3A}">
      <dsp:nvSpPr>
        <dsp:cNvPr id="0" name=""/>
        <dsp:cNvSpPr/>
      </dsp:nvSpPr>
      <dsp:spPr>
        <a:xfrm>
          <a:off x="3538537"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Any property settlement order made</a:t>
          </a:r>
        </a:p>
      </dsp:txBody>
      <dsp:txXfrm>
        <a:off x="3538537" y="428978"/>
        <a:ext cx="3216851" cy="1930111"/>
      </dsp:txXfrm>
    </dsp:sp>
    <dsp:sp modelId="{51B220DB-E013-444D-B305-0EBD879BCB95}">
      <dsp:nvSpPr>
        <dsp:cNvPr id="0" name=""/>
        <dsp:cNvSpPr/>
      </dsp:nvSpPr>
      <dsp:spPr>
        <a:xfrm>
          <a:off x="7077074"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Any order financial order made for the benefit of a de facto</a:t>
          </a:r>
        </a:p>
      </dsp:txBody>
      <dsp:txXfrm>
        <a:off x="7077074" y="428978"/>
        <a:ext cx="3216851" cy="1930111"/>
      </dsp:txXfrm>
    </dsp:sp>
    <dsp:sp modelId="{90D39B5F-552D-44E7-8241-95EA7ECA2B31}">
      <dsp:nvSpPr>
        <dsp:cNvPr id="0" name=""/>
        <dsp:cNvSpPr/>
      </dsp:nvSpPr>
      <dsp:spPr>
        <a:xfrm>
          <a:off x="0"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Any child support payable</a:t>
          </a:r>
        </a:p>
      </dsp:txBody>
      <dsp:txXfrm>
        <a:off x="0" y="2680775"/>
        <a:ext cx="3216851" cy="1930111"/>
      </dsp:txXfrm>
    </dsp:sp>
    <dsp:sp modelId="{8A1DCEFF-EAE1-47C3-829F-4C58FF10984A}">
      <dsp:nvSpPr>
        <dsp:cNvPr id="0" name=""/>
        <dsp:cNvSpPr/>
      </dsp:nvSpPr>
      <dsp:spPr>
        <a:xfrm>
          <a:off x="3538537"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Any other fact or circumstance that may be relevant</a:t>
          </a:r>
        </a:p>
      </dsp:txBody>
      <dsp:txXfrm>
        <a:off x="3538537" y="2680775"/>
        <a:ext cx="3216851" cy="1930111"/>
      </dsp:txXfrm>
    </dsp:sp>
    <dsp:sp modelId="{236D3C21-699F-4AF9-B2A2-14CC6C862CD2}">
      <dsp:nvSpPr>
        <dsp:cNvPr id="0" name=""/>
        <dsp:cNvSpPr/>
      </dsp:nvSpPr>
      <dsp:spPr>
        <a:xfrm>
          <a:off x="7077074"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terms of any financial agreement</a:t>
          </a:r>
        </a:p>
      </dsp:txBody>
      <dsp:txXfrm>
        <a:off x="7077074" y="2680775"/>
        <a:ext cx="3216851" cy="19301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C693D-62B3-446D-9844-A3022F89E1DA}">
      <dsp:nvSpPr>
        <dsp:cNvPr id="0" name=""/>
        <dsp:cNvSpPr/>
      </dsp:nvSpPr>
      <dsp:spPr>
        <a:xfrm>
          <a:off x="0" y="0"/>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INTERIM PROPERTY ORDER</a:t>
          </a:r>
          <a:endParaRPr lang="en-US" sz="2800" kern="1200"/>
        </a:p>
      </dsp:txBody>
      <dsp:txXfrm>
        <a:off x="42486" y="42486"/>
        <a:ext cx="7468482" cy="1365599"/>
      </dsp:txXfrm>
    </dsp:sp>
    <dsp:sp modelId="{2BA653F6-A2C0-4F0E-8E55-5543AB5A43F0}">
      <dsp:nvSpPr>
        <dsp:cNvPr id="0" name=""/>
        <dsp:cNvSpPr/>
      </dsp:nvSpPr>
      <dsp:spPr>
        <a:xfrm>
          <a:off x="797096" y="1692332"/>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CHILD SUPPORT</a:t>
          </a:r>
          <a:endParaRPr lang="en-US" sz="2800" kern="1200" dirty="0"/>
        </a:p>
      </dsp:txBody>
      <dsp:txXfrm>
        <a:off x="839582" y="1734818"/>
        <a:ext cx="7208822" cy="1365599"/>
      </dsp:txXfrm>
    </dsp:sp>
    <dsp:sp modelId="{6C0A782E-8DB4-41A7-BECC-03D9BDA9F2AB}">
      <dsp:nvSpPr>
        <dsp:cNvPr id="0" name=""/>
        <dsp:cNvSpPr/>
      </dsp:nvSpPr>
      <dsp:spPr>
        <a:xfrm>
          <a:off x="1594193" y="3384665"/>
          <a:ext cx="9033762" cy="14505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DISCUSSED IN DETAIL IN OUR OTHER FINANCIAL ABUSE AND FAMILY LAW SEMINARS</a:t>
          </a:r>
          <a:endParaRPr lang="en-US" sz="2800" kern="1200" dirty="0"/>
        </a:p>
      </dsp:txBody>
      <dsp:txXfrm>
        <a:off x="1636679" y="3427151"/>
        <a:ext cx="7208822" cy="1365599"/>
      </dsp:txXfrm>
    </dsp:sp>
    <dsp:sp modelId="{5AF4C490-66D1-415F-9FD2-7A5D7BB1B822}">
      <dsp:nvSpPr>
        <dsp:cNvPr id="0" name=""/>
        <dsp:cNvSpPr/>
      </dsp:nvSpPr>
      <dsp:spPr>
        <a:xfrm>
          <a:off x="8090891" y="1100016"/>
          <a:ext cx="942871" cy="9428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03037" y="1100016"/>
        <a:ext cx="518579" cy="709510"/>
      </dsp:txXfrm>
    </dsp:sp>
    <dsp:sp modelId="{B8436EFB-BFDB-497F-BE74-86A8EE9C8B99}">
      <dsp:nvSpPr>
        <dsp:cNvPr id="0" name=""/>
        <dsp:cNvSpPr/>
      </dsp:nvSpPr>
      <dsp:spPr>
        <a:xfrm>
          <a:off x="8887988" y="2782678"/>
          <a:ext cx="942871" cy="942871"/>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00134" y="2782678"/>
        <a:ext cx="518579" cy="7095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12/7/22</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7/12/22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35</a:t>
            </a:fld>
            <a:endParaRPr lang="en-AU"/>
          </a:p>
        </p:txBody>
      </p:sp>
    </p:spTree>
    <p:extLst>
      <p:ext uri="{BB962C8B-B14F-4D97-AF65-F5344CB8AC3E}">
        <p14:creationId xmlns:p14="http://schemas.microsoft.com/office/powerpoint/2010/main" val="285279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10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36</a:t>
            </a:fld>
            <a:endParaRPr lang="en-AU"/>
          </a:p>
        </p:txBody>
      </p:sp>
    </p:spTree>
    <p:extLst>
      <p:ext uri="{BB962C8B-B14F-4D97-AF65-F5344CB8AC3E}">
        <p14:creationId xmlns:p14="http://schemas.microsoft.com/office/powerpoint/2010/main" val="217196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38</a:t>
            </a:fld>
            <a:endParaRPr lang="en-AU">
              <a:solidFill>
                <a:prstClr val="black"/>
              </a:solidFill>
            </a:endParaRPr>
          </a:p>
        </p:txBody>
      </p:sp>
    </p:spTree>
    <p:extLst>
      <p:ext uri="{BB962C8B-B14F-4D97-AF65-F5344CB8AC3E}">
        <p14:creationId xmlns:p14="http://schemas.microsoft.com/office/powerpoint/2010/main" val="267891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39</a:t>
            </a:fld>
            <a:endParaRPr lang="en-AU"/>
          </a:p>
        </p:txBody>
      </p:sp>
    </p:spTree>
    <p:extLst>
      <p:ext uri="{BB962C8B-B14F-4D97-AF65-F5344CB8AC3E}">
        <p14:creationId xmlns:p14="http://schemas.microsoft.com/office/powerpoint/2010/main" val="1648534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44</a:t>
            </a:fld>
            <a:endParaRPr lang="en-AU"/>
          </a:p>
        </p:txBody>
      </p:sp>
    </p:spTree>
    <p:extLst>
      <p:ext uri="{BB962C8B-B14F-4D97-AF65-F5344CB8AC3E}">
        <p14:creationId xmlns:p14="http://schemas.microsoft.com/office/powerpoint/2010/main" val="94147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45</a:t>
            </a:fld>
            <a:endParaRPr lang="en-US"/>
          </a:p>
        </p:txBody>
      </p:sp>
    </p:spTree>
    <p:extLst>
      <p:ext uri="{BB962C8B-B14F-4D97-AF65-F5344CB8AC3E}">
        <p14:creationId xmlns:p14="http://schemas.microsoft.com/office/powerpoint/2010/main" val="22161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18897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242213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429283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8</a:t>
            </a:fld>
            <a:endParaRPr lang="en-AU"/>
          </a:p>
        </p:txBody>
      </p:sp>
    </p:spTree>
    <p:extLst>
      <p:ext uri="{BB962C8B-B14F-4D97-AF65-F5344CB8AC3E}">
        <p14:creationId xmlns:p14="http://schemas.microsoft.com/office/powerpoint/2010/main" val="122918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10</a:t>
            </a:fld>
            <a:endParaRPr lang="en-AU"/>
          </a:p>
        </p:txBody>
      </p:sp>
    </p:spTree>
    <p:extLst>
      <p:ext uri="{BB962C8B-B14F-4D97-AF65-F5344CB8AC3E}">
        <p14:creationId xmlns:p14="http://schemas.microsoft.com/office/powerpoint/2010/main" val="114711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24</a:t>
            </a:fld>
            <a:endParaRPr lang="en-AU"/>
          </a:p>
        </p:txBody>
      </p:sp>
    </p:spTree>
    <p:extLst>
      <p:ext uri="{BB962C8B-B14F-4D97-AF65-F5344CB8AC3E}">
        <p14:creationId xmlns:p14="http://schemas.microsoft.com/office/powerpoint/2010/main" val="217982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30</a:t>
            </a:fld>
            <a:endParaRPr lang="en-AU"/>
          </a:p>
        </p:txBody>
      </p:sp>
    </p:spTree>
    <p:extLst>
      <p:ext uri="{BB962C8B-B14F-4D97-AF65-F5344CB8AC3E}">
        <p14:creationId xmlns:p14="http://schemas.microsoft.com/office/powerpoint/2010/main" val="65988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7/12/22</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7/12/22</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7/12/22</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7/12/22</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s"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ndh.org.au/"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earg.org.au/resources-for-community-worker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471948"/>
            <a:ext cx="11338369" cy="4343400"/>
          </a:xfrm>
        </p:spPr>
        <p:txBody>
          <a:bodyPr/>
          <a:lstStyle/>
          <a:p>
            <a:r>
              <a:rPr lang="en-AU" dirty="0"/>
              <a:t>Family Law Remedies to </a:t>
            </a:r>
            <a:br>
              <a:rPr lang="en-AU" dirty="0"/>
            </a:br>
            <a:r>
              <a:rPr lang="en-AU" dirty="0"/>
              <a:t>Address Financial Abuse: </a:t>
            </a:r>
            <a:br>
              <a:rPr lang="en-AU" dirty="0"/>
            </a:br>
            <a:r>
              <a:rPr lang="en-AU" dirty="0"/>
              <a:t>Spousal Maintenance </a:t>
            </a:r>
            <a:endParaRPr lang="en-AU" b="0" dirty="0"/>
          </a:p>
          <a:p>
            <a:br>
              <a:rPr lang="en-US" sz="2200" b="0" dirty="0"/>
            </a:br>
            <a:r>
              <a:rPr lang="en-US" sz="2200" b="0" dirty="0"/>
              <a:t>December 2022</a:t>
            </a:r>
            <a:endParaRPr lang="en-AU" sz="2200" b="0" dirty="0"/>
          </a:p>
          <a:p>
            <a:endParaRPr lang="en-AU" sz="2000" b="0" dirty="0"/>
          </a:p>
          <a:p>
            <a:r>
              <a:rPr lang="en-AU" sz="2000" b="0" dirty="0"/>
              <a:t>Maria Monastiriotis				</a:t>
            </a:r>
          </a:p>
          <a:p>
            <a:r>
              <a:rPr lang="en-US" sz="1600" b="0" dirty="0"/>
              <a:t>Accredited Family Law Specialist	</a:t>
            </a:r>
            <a:r>
              <a:rPr lang="en-AU" sz="1600" b="0" dirty="0"/>
              <a:t>			</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CB7E-3755-0251-A069-D7B259720FBB}"/>
              </a:ext>
            </a:extLst>
          </p:cNvPr>
          <p:cNvSpPr>
            <a:spLocks noGrp="1"/>
          </p:cNvSpPr>
          <p:nvPr>
            <p:ph type="title"/>
          </p:nvPr>
        </p:nvSpPr>
        <p:spPr>
          <a:xfrm>
            <a:off x="782022" y="1083554"/>
            <a:ext cx="10627956" cy="4934738"/>
          </a:xfrm>
        </p:spPr>
        <p:txBody>
          <a:bodyPr>
            <a:normAutofit/>
          </a:bodyPr>
          <a:lstStyle/>
          <a:p>
            <a:r>
              <a:rPr lang="en-US" sz="4000" dirty="0"/>
              <a:t>Financial abuse continues after separation - creating financial and legal difficulties which impact the person and their children.</a:t>
            </a:r>
            <a:endParaRPr lang="en-AU" sz="4000" dirty="0"/>
          </a:p>
        </p:txBody>
      </p:sp>
    </p:spTree>
    <p:extLst>
      <p:ext uri="{BB962C8B-B14F-4D97-AF65-F5344CB8AC3E}">
        <p14:creationId xmlns:p14="http://schemas.microsoft.com/office/powerpoint/2010/main" val="265158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560E-C630-4FBA-B0ED-10C16F273787}"/>
              </a:ext>
            </a:extLst>
          </p:cNvPr>
          <p:cNvSpPr>
            <a:spLocks noGrp="1"/>
          </p:cNvSpPr>
          <p:nvPr>
            <p:ph type="title"/>
          </p:nvPr>
        </p:nvSpPr>
        <p:spPr/>
        <p:txBody>
          <a:bodyPr>
            <a:noAutofit/>
          </a:bodyPr>
          <a:lstStyle/>
          <a:p>
            <a:r>
              <a:rPr lang="en-US" sz="4000" dirty="0"/>
              <a:t>Financial abuse in First Nations communities</a:t>
            </a:r>
            <a:endParaRPr lang="en-AU" sz="4000" dirty="0"/>
          </a:p>
        </p:txBody>
      </p:sp>
      <p:sp>
        <p:nvSpPr>
          <p:cNvPr id="3" name="Text Placeholder 2">
            <a:extLst>
              <a:ext uri="{FF2B5EF4-FFF2-40B4-BE49-F238E27FC236}">
                <a16:creationId xmlns:a16="http://schemas.microsoft.com/office/drawing/2014/main" id="{E7C7F419-D71D-4793-9802-66D63941A11D}"/>
              </a:ext>
            </a:extLst>
          </p:cNvPr>
          <p:cNvSpPr>
            <a:spLocks noGrp="1"/>
          </p:cNvSpPr>
          <p:nvPr>
            <p:ph type="body" sz="quarter" idx="13"/>
          </p:nvPr>
        </p:nvSpPr>
        <p:spPr/>
        <p:txBody>
          <a:bodyPr>
            <a:normAutofit fontScale="77500" lnSpcReduction="20000"/>
          </a:bodyPr>
          <a:lstStyle/>
          <a:p>
            <a:pPr marL="457200" indent="-457200">
              <a:lnSpc>
                <a:spcPct val="120000"/>
              </a:lnSpc>
              <a:spcAft>
                <a:spcPts val="0"/>
              </a:spcAft>
              <a:buFont typeface="Arial" panose="020B0604020202020204" pitchFamily="34" charset="0"/>
              <a:buChar char="•"/>
            </a:pPr>
            <a:r>
              <a:rPr lang="en-US" sz="3100" dirty="0"/>
              <a:t>Can occur within broader family system – brothers, sisters, aunts, uncles, parents, nieces, nephews</a:t>
            </a:r>
            <a:br>
              <a:rPr lang="en-US" sz="3100" dirty="0"/>
            </a:br>
            <a:endParaRPr lang="en-US" sz="3100" dirty="0"/>
          </a:p>
          <a:p>
            <a:pPr marL="457200" indent="-457200">
              <a:lnSpc>
                <a:spcPct val="120000"/>
              </a:lnSpc>
              <a:spcAft>
                <a:spcPts val="0"/>
              </a:spcAft>
              <a:buFont typeface="Arial" panose="020B0604020202020204" pitchFamily="34" charset="0"/>
              <a:buChar char="•"/>
            </a:pPr>
            <a:r>
              <a:rPr lang="en-AU" sz="3100" dirty="0"/>
              <a:t>‘Humbugging’ &amp; resource sharing can be positive (sharing and support) or negative (financial harassment and abuse, leading to increased financial stress)</a:t>
            </a:r>
            <a:br>
              <a:rPr lang="en-AU" sz="3100" dirty="0"/>
            </a:br>
            <a:endParaRPr lang="en-AU" sz="3100" dirty="0"/>
          </a:p>
          <a:p>
            <a:pPr marL="457200" indent="-457200">
              <a:lnSpc>
                <a:spcPct val="120000"/>
              </a:lnSpc>
              <a:spcAft>
                <a:spcPts val="0"/>
              </a:spcAft>
              <a:buFont typeface="Arial" panose="020B0604020202020204" pitchFamily="34" charset="0"/>
              <a:buChar char="•"/>
            </a:pPr>
            <a:r>
              <a:rPr lang="en-US" sz="3100" dirty="0"/>
              <a:t>Additional challenges in accessing support due to language barriers, mistrust of authorities, cultural norms re discussing finances, financial literacy</a:t>
            </a:r>
          </a:p>
          <a:p>
            <a:pPr marL="457200" indent="-457200">
              <a:lnSpc>
                <a:spcPct val="120000"/>
              </a:lnSpc>
              <a:spcAft>
                <a:spcPts val="0"/>
              </a:spcAft>
              <a:buFont typeface="Arial" panose="020B0604020202020204" pitchFamily="34" charset="0"/>
              <a:buChar char="•"/>
            </a:pPr>
            <a:endParaRPr lang="en-US" sz="2800" i="1" dirty="0"/>
          </a:p>
          <a:p>
            <a:r>
              <a:rPr lang="en-US" sz="1600" i="1" dirty="0"/>
              <a:t>Gendered Violence Research Network, ‘Understanding Economic and Financial Abuse in First Nations Communities’ (March 2021)</a:t>
            </a:r>
            <a:endParaRPr lang="en-AU" sz="1600" dirty="0"/>
          </a:p>
        </p:txBody>
      </p:sp>
    </p:spTree>
    <p:extLst>
      <p:ext uri="{BB962C8B-B14F-4D97-AF65-F5344CB8AC3E}">
        <p14:creationId xmlns:p14="http://schemas.microsoft.com/office/powerpoint/2010/main" val="421482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2D8D-0827-40EB-B8C9-44A0776FA5EA}"/>
              </a:ext>
            </a:extLst>
          </p:cNvPr>
          <p:cNvSpPr>
            <a:spLocks noGrp="1"/>
          </p:cNvSpPr>
          <p:nvPr>
            <p:ph type="title"/>
          </p:nvPr>
        </p:nvSpPr>
        <p:spPr/>
        <p:txBody>
          <a:bodyPr>
            <a:normAutofit/>
          </a:bodyPr>
          <a:lstStyle/>
          <a:p>
            <a:r>
              <a:rPr lang="en-US" sz="4000" dirty="0"/>
              <a:t>Financial abuse in CALD communities</a:t>
            </a:r>
            <a:endParaRPr lang="en-AU" sz="4000" dirty="0"/>
          </a:p>
        </p:txBody>
      </p:sp>
      <p:sp>
        <p:nvSpPr>
          <p:cNvPr id="3" name="Text Placeholder 2">
            <a:extLst>
              <a:ext uri="{FF2B5EF4-FFF2-40B4-BE49-F238E27FC236}">
                <a16:creationId xmlns:a16="http://schemas.microsoft.com/office/drawing/2014/main" id="{D33EBF67-A729-40B7-A34B-E35EC946BC12}"/>
              </a:ext>
            </a:extLst>
          </p:cNvPr>
          <p:cNvSpPr>
            <a:spLocks noGrp="1"/>
          </p:cNvSpPr>
          <p:nvPr>
            <p:ph type="body" sz="quarter" idx="13"/>
          </p:nvPr>
        </p:nvSpPr>
        <p:spPr>
          <a:xfrm>
            <a:off x="1041399" y="1748940"/>
            <a:ext cx="10059219" cy="4397860"/>
          </a:xfrm>
        </p:spPr>
        <p:txBody>
          <a:bodyPr>
            <a:normAutofit fontScale="92500" lnSpcReduction="10000"/>
          </a:bodyPr>
          <a:lstStyle/>
          <a:p>
            <a:pPr marL="457200" indent="-457200">
              <a:lnSpc>
                <a:spcPct val="120000"/>
              </a:lnSpc>
              <a:spcAft>
                <a:spcPts val="0"/>
              </a:spcAft>
              <a:buFont typeface="Arial" panose="020B0604020202020204" pitchFamily="34" charset="0"/>
              <a:buChar char="•"/>
            </a:pPr>
            <a:r>
              <a:rPr lang="en-US" sz="2600" dirty="0"/>
              <a:t>May not identify with ‘economic abuse’ or ‘financial abuse’ or be comfortable accessing mainstream services</a:t>
            </a:r>
          </a:p>
          <a:p>
            <a:pPr marL="457200" indent="-457200">
              <a:lnSpc>
                <a:spcPct val="120000"/>
              </a:lnSpc>
              <a:spcAft>
                <a:spcPts val="0"/>
              </a:spcAft>
              <a:buFont typeface="Arial" panose="020B0604020202020204" pitchFamily="34" charset="0"/>
              <a:buChar char="•"/>
            </a:pPr>
            <a:endParaRPr lang="en-US" sz="2600" dirty="0"/>
          </a:p>
          <a:p>
            <a:pPr marL="457200" indent="-457200">
              <a:lnSpc>
                <a:spcPct val="120000"/>
              </a:lnSpc>
              <a:spcAft>
                <a:spcPts val="0"/>
              </a:spcAft>
              <a:buFont typeface="Arial" panose="020B0604020202020204" pitchFamily="34" charset="0"/>
              <a:buChar char="•"/>
            </a:pPr>
            <a:r>
              <a:rPr lang="en-US" sz="2600" dirty="0"/>
              <a:t>Some specific forms of financial abuse </a:t>
            </a:r>
            <a:r>
              <a:rPr lang="en-US" sz="2600" dirty="0" err="1"/>
              <a:t>eg</a:t>
            </a:r>
            <a:r>
              <a:rPr lang="en-US" sz="2600" dirty="0"/>
              <a:t> dowry-related abuse</a:t>
            </a:r>
          </a:p>
          <a:p>
            <a:pPr marL="457200" indent="-457200">
              <a:lnSpc>
                <a:spcPct val="120000"/>
              </a:lnSpc>
              <a:spcAft>
                <a:spcPts val="0"/>
              </a:spcAft>
              <a:buFont typeface="Arial" panose="020B0604020202020204" pitchFamily="34" charset="0"/>
              <a:buChar char="•"/>
            </a:pPr>
            <a:endParaRPr lang="en-US" sz="2600" dirty="0"/>
          </a:p>
          <a:p>
            <a:pPr marL="457200" indent="-457200">
              <a:lnSpc>
                <a:spcPct val="120000"/>
              </a:lnSpc>
              <a:spcAft>
                <a:spcPts val="0"/>
              </a:spcAft>
              <a:buFont typeface="Arial" panose="020B0604020202020204" pitchFamily="34" charset="0"/>
              <a:buChar char="•"/>
            </a:pPr>
            <a:r>
              <a:rPr lang="en-US" sz="2600" dirty="0"/>
              <a:t>Additional challenges in accessing support due to language barriers, isolation, cultural norms (family cohesion, men as responsible for financial management), mistrust of police and courts, lack of familiarity with socioeconomic and legal systems, immigration risks, lack of financial support</a:t>
            </a:r>
          </a:p>
          <a:p>
            <a:r>
              <a:rPr lang="en-US" sz="1500" i="1" dirty="0"/>
              <a:t>Gendered Violence Research Network, ‘Understanding Economic and Financial Abuse Across Cultural Contexts’ (June 2021)</a:t>
            </a:r>
            <a:endParaRPr lang="en-AU" sz="1500" dirty="0"/>
          </a:p>
        </p:txBody>
      </p:sp>
    </p:spTree>
    <p:extLst>
      <p:ext uri="{BB962C8B-B14F-4D97-AF65-F5344CB8AC3E}">
        <p14:creationId xmlns:p14="http://schemas.microsoft.com/office/powerpoint/2010/main" val="77358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a:t>When will someone seek help?</a:t>
            </a:r>
            <a:endParaRPr lang="en-AU" sz="4000"/>
          </a:p>
        </p:txBody>
      </p:sp>
      <p:sp>
        <p:nvSpPr>
          <p:cNvPr id="3" name="Text Placeholder 2"/>
          <p:cNvSpPr>
            <a:spLocks noGrp="1"/>
          </p:cNvSpPr>
          <p:nvPr>
            <p:ph type="body" sz="quarter" idx="13"/>
          </p:nvPr>
        </p:nvSpPr>
        <p:spPr>
          <a:xfrm>
            <a:off x="1041400" y="1272209"/>
            <a:ext cx="9976220" cy="4874591"/>
          </a:xfrm>
        </p:spPr>
        <p:txBody>
          <a:bodyPr>
            <a:normAutofit/>
          </a:bodyPr>
          <a:lstStyle/>
          <a:p>
            <a:pPr marL="457200" indent="-457200">
              <a:lnSpc>
                <a:spcPct val="110000"/>
              </a:lnSpc>
              <a:buFont typeface="Arial" panose="020B0604020202020204" pitchFamily="34" charset="0"/>
              <a:buChar char="•"/>
            </a:pPr>
            <a:r>
              <a:rPr lang="en-US" sz="2400"/>
              <a:t>While they are in an abusive relationship </a:t>
            </a:r>
          </a:p>
          <a:p>
            <a:pPr marL="457200" indent="-457200">
              <a:lnSpc>
                <a:spcPct val="110000"/>
              </a:lnSpc>
              <a:buFont typeface="Arial" panose="020B0604020202020204" pitchFamily="34" charset="0"/>
              <a:buChar char="•"/>
            </a:pPr>
            <a:r>
              <a:rPr lang="en-US" sz="2400"/>
              <a:t>When they are making plans to leave </a:t>
            </a:r>
          </a:p>
          <a:p>
            <a:pPr marL="457200" indent="-457200">
              <a:lnSpc>
                <a:spcPct val="110000"/>
              </a:lnSpc>
              <a:buFont typeface="Arial" panose="020B0604020202020204" pitchFamily="34" charset="0"/>
              <a:buChar char="•"/>
            </a:pPr>
            <a:r>
              <a:rPr lang="en-US" sz="2400"/>
              <a:t>Immediately after they have left </a:t>
            </a:r>
          </a:p>
          <a:p>
            <a:pPr marL="457200" indent="-457200">
              <a:lnSpc>
                <a:spcPct val="110000"/>
              </a:lnSpc>
              <a:buFont typeface="Arial" panose="020B0604020202020204" pitchFamily="34" charset="0"/>
              <a:buChar char="•"/>
            </a:pPr>
            <a:r>
              <a:rPr lang="en-US" sz="2400"/>
              <a:t>Many years after the relationship has ended</a:t>
            </a:r>
          </a:p>
        </p:txBody>
      </p:sp>
    </p:spTree>
    <p:extLst>
      <p:ext uri="{BB962C8B-B14F-4D97-AF65-F5344CB8AC3E}">
        <p14:creationId xmlns:p14="http://schemas.microsoft.com/office/powerpoint/2010/main" val="271036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3488834"/>
          </a:xfrm>
        </p:spPr>
        <p:txBody>
          <a:bodyPr wrap="square" anchor="ctr">
            <a:normAutofit/>
          </a:bodyPr>
          <a:lstStyle/>
          <a:p>
            <a:r>
              <a:rPr lang="en-US" sz="5400" dirty="0"/>
              <a:t>Understanding </a:t>
            </a:r>
            <a:br>
              <a:rPr lang="en-US" sz="5400" dirty="0"/>
            </a:br>
            <a:r>
              <a:rPr lang="en-US" sz="5400" dirty="0"/>
              <a:t>spousal </a:t>
            </a:r>
            <a:br>
              <a:rPr lang="en-US" sz="5400" dirty="0"/>
            </a:br>
            <a:r>
              <a:rPr lang="en-US" sz="5400" dirty="0"/>
              <a:t>maintenance</a:t>
            </a:r>
            <a:endParaRPr lang="en-AU" sz="5400" dirty="0"/>
          </a:p>
        </p:txBody>
      </p:sp>
    </p:spTree>
    <p:extLst>
      <p:ext uri="{BB962C8B-B14F-4D97-AF65-F5344CB8AC3E}">
        <p14:creationId xmlns:p14="http://schemas.microsoft.com/office/powerpoint/2010/main" val="299226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AF46-B7BD-7BE1-B5CC-8339C7CAB5F4}"/>
              </a:ext>
            </a:extLst>
          </p:cNvPr>
          <p:cNvSpPr>
            <a:spLocks noGrp="1"/>
          </p:cNvSpPr>
          <p:nvPr>
            <p:ph type="title"/>
          </p:nvPr>
        </p:nvSpPr>
        <p:spPr>
          <a:xfrm>
            <a:off x="316357" y="631033"/>
            <a:ext cx="11408408" cy="783097"/>
          </a:xfrm>
        </p:spPr>
        <p:txBody>
          <a:bodyPr>
            <a:normAutofit/>
          </a:bodyPr>
          <a:lstStyle/>
          <a:p>
            <a:r>
              <a:rPr lang="en-US" sz="4000" dirty="0"/>
              <a:t>What is spousal maintenance?</a:t>
            </a:r>
            <a:endParaRPr lang="en-AU" sz="4000" dirty="0"/>
          </a:p>
        </p:txBody>
      </p:sp>
      <p:sp>
        <p:nvSpPr>
          <p:cNvPr id="3" name="Text Placeholder 2">
            <a:extLst>
              <a:ext uri="{FF2B5EF4-FFF2-40B4-BE49-F238E27FC236}">
                <a16:creationId xmlns:a16="http://schemas.microsoft.com/office/drawing/2014/main" id="{3C754D09-5236-4815-71AF-394E4C262711}"/>
              </a:ext>
            </a:extLst>
          </p:cNvPr>
          <p:cNvSpPr>
            <a:spLocks noGrp="1"/>
          </p:cNvSpPr>
          <p:nvPr>
            <p:ph type="body" sz="quarter" idx="13"/>
          </p:nvPr>
        </p:nvSpPr>
        <p:spPr>
          <a:xfrm>
            <a:off x="1162878" y="1649548"/>
            <a:ext cx="10147852" cy="4397860"/>
          </a:xfrm>
        </p:spPr>
        <p:txBody>
          <a:bodyPr>
            <a:noAutofit/>
          </a:bodyPr>
          <a:lstStyle/>
          <a:p>
            <a:pPr marL="342900" indent="-342900">
              <a:lnSpc>
                <a:spcPct val="110000"/>
              </a:lnSpc>
              <a:spcBef>
                <a:spcPts val="0"/>
              </a:spcBef>
              <a:buFont typeface="Arial" panose="020B0604020202020204" pitchFamily="34" charset="0"/>
              <a:buChar char="•"/>
            </a:pPr>
            <a:r>
              <a:rPr lang="en-US" sz="2400" dirty="0"/>
              <a:t>Spousal maintenance is a financial order that can be made by the Federal Circuit and Family Court of Australia requiring a person to pay money to their former partner so that the partner can meet their reasonable financial needs.</a:t>
            </a:r>
          </a:p>
          <a:p>
            <a:pPr marL="342900" indent="-342900">
              <a:lnSpc>
                <a:spcPct val="110000"/>
              </a:lnSpc>
              <a:spcBef>
                <a:spcPts val="0"/>
              </a:spcBef>
              <a:buFont typeface="Arial" panose="020B0604020202020204" pitchFamily="34" charset="0"/>
              <a:buChar char="•"/>
            </a:pPr>
            <a:endParaRPr lang="en-US" sz="2400" dirty="0"/>
          </a:p>
          <a:p>
            <a:pPr marL="342900" indent="-342900">
              <a:lnSpc>
                <a:spcPct val="110000"/>
              </a:lnSpc>
              <a:spcBef>
                <a:spcPts val="0"/>
              </a:spcBef>
              <a:buFont typeface="Arial" panose="020B0604020202020204" pitchFamily="34" charset="0"/>
              <a:buChar char="•"/>
            </a:pPr>
            <a:r>
              <a:rPr lang="en-US" sz="2400" dirty="0"/>
              <a:t>The order relates solely to the financial needs of the partner and not the financial needs of children.</a:t>
            </a:r>
          </a:p>
        </p:txBody>
      </p:sp>
    </p:spTree>
    <p:extLst>
      <p:ext uri="{BB962C8B-B14F-4D97-AF65-F5344CB8AC3E}">
        <p14:creationId xmlns:p14="http://schemas.microsoft.com/office/powerpoint/2010/main" val="356326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AF46-B7BD-7BE1-B5CC-8339C7CAB5F4}"/>
              </a:ext>
            </a:extLst>
          </p:cNvPr>
          <p:cNvSpPr>
            <a:spLocks noGrp="1"/>
          </p:cNvSpPr>
          <p:nvPr>
            <p:ph type="title"/>
          </p:nvPr>
        </p:nvSpPr>
        <p:spPr>
          <a:xfrm>
            <a:off x="316357" y="631033"/>
            <a:ext cx="11408408" cy="783097"/>
          </a:xfrm>
        </p:spPr>
        <p:txBody>
          <a:bodyPr>
            <a:normAutofit/>
          </a:bodyPr>
          <a:lstStyle/>
          <a:p>
            <a:r>
              <a:rPr lang="en-US" sz="4000" dirty="0"/>
              <a:t>What is spousal maintenance? (cont.)</a:t>
            </a:r>
            <a:endParaRPr lang="en-AU" sz="4000" dirty="0"/>
          </a:p>
        </p:txBody>
      </p:sp>
      <p:sp>
        <p:nvSpPr>
          <p:cNvPr id="3" name="Text Placeholder 2">
            <a:extLst>
              <a:ext uri="{FF2B5EF4-FFF2-40B4-BE49-F238E27FC236}">
                <a16:creationId xmlns:a16="http://schemas.microsoft.com/office/drawing/2014/main" id="{3C754D09-5236-4815-71AF-394E4C262711}"/>
              </a:ext>
            </a:extLst>
          </p:cNvPr>
          <p:cNvSpPr>
            <a:spLocks noGrp="1"/>
          </p:cNvSpPr>
          <p:nvPr>
            <p:ph type="body" sz="quarter" idx="13"/>
          </p:nvPr>
        </p:nvSpPr>
        <p:spPr>
          <a:xfrm>
            <a:off x="1152938" y="1649548"/>
            <a:ext cx="10187610" cy="4397860"/>
          </a:xfrm>
        </p:spPr>
        <p:txBody>
          <a:bodyPr>
            <a:noAutofit/>
          </a:bodyPr>
          <a:lstStyle/>
          <a:p>
            <a:pPr marL="342900" indent="-342900">
              <a:lnSpc>
                <a:spcPct val="110000"/>
              </a:lnSpc>
              <a:spcBef>
                <a:spcPts val="0"/>
              </a:spcBef>
              <a:buFont typeface="Arial" panose="020B0604020202020204" pitchFamily="34" charset="0"/>
              <a:buChar char="•"/>
            </a:pPr>
            <a:r>
              <a:rPr lang="en-US" sz="2400" dirty="0"/>
              <a:t>The Court can order a person to:</a:t>
            </a:r>
          </a:p>
          <a:p>
            <a:pPr>
              <a:lnSpc>
                <a:spcPct val="110000"/>
              </a:lnSpc>
              <a:spcBef>
                <a:spcPts val="0"/>
              </a:spcBef>
              <a:buAutoNum type="alphaLcParenBoth"/>
            </a:pPr>
            <a:r>
              <a:rPr lang="en-US" sz="2400" dirty="0"/>
              <a:t>Pay a periodic amount either weekly, fortnightly or monthly.</a:t>
            </a:r>
          </a:p>
          <a:p>
            <a:pPr>
              <a:lnSpc>
                <a:spcPct val="110000"/>
              </a:lnSpc>
              <a:spcBef>
                <a:spcPts val="0"/>
              </a:spcBef>
              <a:buAutoNum type="alphaLcParenBoth"/>
            </a:pPr>
            <a:r>
              <a:rPr lang="en-US" sz="2400" dirty="0"/>
              <a:t>Pay a lump sum amount.</a:t>
            </a:r>
          </a:p>
          <a:p>
            <a:pPr>
              <a:lnSpc>
                <a:spcPct val="110000"/>
              </a:lnSpc>
              <a:spcBef>
                <a:spcPts val="0"/>
              </a:spcBef>
              <a:buAutoNum type="alphaLcParenBoth"/>
            </a:pPr>
            <a:r>
              <a:rPr lang="en-US" sz="2400" dirty="0"/>
              <a:t>Payment of installments due on a mortgage or liability.</a:t>
            </a:r>
          </a:p>
          <a:p>
            <a:pPr>
              <a:lnSpc>
                <a:spcPct val="110000"/>
              </a:lnSpc>
              <a:spcBef>
                <a:spcPts val="0"/>
              </a:spcBef>
              <a:buAutoNum type="alphaLcParenBoth"/>
            </a:pPr>
            <a:r>
              <a:rPr lang="en-US" sz="2400" dirty="0"/>
              <a:t>Transfer a property.</a:t>
            </a:r>
            <a:br>
              <a:rPr lang="en-US" sz="2400" dirty="0"/>
            </a:br>
            <a:endParaRPr lang="en-US" sz="2400" dirty="0"/>
          </a:p>
          <a:p>
            <a:pPr marL="342900" indent="-342900">
              <a:lnSpc>
                <a:spcPct val="110000"/>
              </a:lnSpc>
              <a:spcBef>
                <a:spcPts val="0"/>
              </a:spcBef>
              <a:buFont typeface="Arial" panose="020B0604020202020204" pitchFamily="34" charset="0"/>
              <a:buChar char="•"/>
            </a:pPr>
            <a:r>
              <a:rPr lang="en-AU" sz="2400" dirty="0"/>
              <a:t>A spousal maintenance order does not prevent a third party from seeking arrears from the person.</a:t>
            </a:r>
          </a:p>
        </p:txBody>
      </p:sp>
    </p:spTree>
    <p:extLst>
      <p:ext uri="{BB962C8B-B14F-4D97-AF65-F5344CB8AC3E}">
        <p14:creationId xmlns:p14="http://schemas.microsoft.com/office/powerpoint/2010/main" val="3175763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CC40-BC81-EE6D-7830-532F5EBD3DDD}"/>
              </a:ext>
            </a:extLst>
          </p:cNvPr>
          <p:cNvSpPr>
            <a:spLocks noGrp="1"/>
          </p:cNvSpPr>
          <p:nvPr>
            <p:ph type="title"/>
          </p:nvPr>
        </p:nvSpPr>
        <p:spPr>
          <a:xfrm>
            <a:off x="706583" y="445866"/>
            <a:ext cx="10627956" cy="887360"/>
          </a:xfrm>
        </p:spPr>
        <p:txBody>
          <a:bodyPr anchor="t">
            <a:normAutofit/>
          </a:bodyPr>
          <a:lstStyle/>
          <a:p>
            <a:r>
              <a:rPr lang="en-US" sz="4000" dirty="0"/>
              <a:t>Time Limitation</a:t>
            </a:r>
            <a:endParaRPr lang="en-AU" sz="4000" dirty="0"/>
          </a:p>
        </p:txBody>
      </p:sp>
      <p:graphicFrame>
        <p:nvGraphicFramePr>
          <p:cNvPr id="5" name="Text Placeholder 2">
            <a:extLst>
              <a:ext uri="{FF2B5EF4-FFF2-40B4-BE49-F238E27FC236}">
                <a16:creationId xmlns:a16="http://schemas.microsoft.com/office/drawing/2014/main" id="{0953793F-E59B-9EE1-6697-89FBFEF0B043}"/>
              </a:ext>
            </a:extLst>
          </p:cNvPr>
          <p:cNvGraphicFramePr/>
          <p:nvPr>
            <p:extLst>
              <p:ext uri="{D42A27DB-BD31-4B8C-83A1-F6EECF244321}">
                <p14:modId xmlns:p14="http://schemas.microsoft.com/office/powerpoint/2010/main" val="3671413555"/>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86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Types of orders</a:t>
            </a:r>
            <a:endParaRPr lang="en-AU" sz="5400" dirty="0"/>
          </a:p>
        </p:txBody>
      </p:sp>
    </p:spTree>
    <p:extLst>
      <p:ext uri="{BB962C8B-B14F-4D97-AF65-F5344CB8AC3E}">
        <p14:creationId xmlns:p14="http://schemas.microsoft.com/office/powerpoint/2010/main" val="319772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9E26-357A-F8A8-2628-EF18715BD655}"/>
              </a:ext>
            </a:extLst>
          </p:cNvPr>
          <p:cNvSpPr>
            <a:spLocks noGrp="1"/>
          </p:cNvSpPr>
          <p:nvPr>
            <p:ph type="title"/>
          </p:nvPr>
        </p:nvSpPr>
        <p:spPr>
          <a:xfrm>
            <a:off x="706583" y="445866"/>
            <a:ext cx="10627956" cy="887360"/>
          </a:xfrm>
        </p:spPr>
        <p:txBody>
          <a:bodyPr anchor="t">
            <a:normAutofit/>
          </a:bodyPr>
          <a:lstStyle/>
          <a:p>
            <a:r>
              <a:rPr lang="en-US" sz="3600" dirty="0"/>
              <a:t>Orders that can be made</a:t>
            </a:r>
            <a:endParaRPr lang="en-AU" sz="3600" dirty="0">
              <a:solidFill>
                <a:schemeClr val="accent1">
                  <a:lumMod val="75000"/>
                </a:schemeClr>
              </a:solidFill>
            </a:endParaRPr>
          </a:p>
        </p:txBody>
      </p:sp>
      <p:graphicFrame>
        <p:nvGraphicFramePr>
          <p:cNvPr id="5" name="Diagram 4">
            <a:extLst>
              <a:ext uri="{FF2B5EF4-FFF2-40B4-BE49-F238E27FC236}">
                <a16:creationId xmlns:a16="http://schemas.microsoft.com/office/drawing/2014/main" id="{82A6368D-4B4C-FB3D-9C47-E7F89A1D0748}"/>
              </a:ext>
            </a:extLst>
          </p:cNvPr>
          <p:cNvGraphicFramePr/>
          <p:nvPr>
            <p:extLst>
              <p:ext uri="{D42A27DB-BD31-4B8C-83A1-F6EECF244321}">
                <p14:modId xmlns:p14="http://schemas.microsoft.com/office/powerpoint/2010/main" val="3247204116"/>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28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AFC191-985A-7427-66B0-A657D7BD1F3F}"/>
              </a:ext>
            </a:extLst>
          </p:cNvPr>
          <p:cNvSpPr>
            <a:spLocks noGrp="1"/>
          </p:cNvSpPr>
          <p:nvPr>
            <p:ph idx="1"/>
          </p:nvPr>
        </p:nvSpPr>
        <p:spPr>
          <a:xfrm>
            <a:off x="1074330" y="1462557"/>
            <a:ext cx="10627956" cy="4835237"/>
          </a:xfrm>
        </p:spPr>
        <p:txBody>
          <a:bodyPr anchor="ctr">
            <a:normAutofit/>
          </a:bodyPr>
          <a:lstStyle/>
          <a:p>
            <a:r>
              <a:rPr lang="en-US" sz="2400" dirty="0"/>
              <a:t>An urgent order can be made when a person is in immediate need of financial assistance. </a:t>
            </a:r>
          </a:p>
          <a:p>
            <a:endParaRPr lang="en-US" sz="2400" dirty="0"/>
          </a:p>
          <a:p>
            <a:r>
              <a:rPr lang="en-US" sz="2400" dirty="0"/>
              <a:t>It is a temporary order allowing time for an interim application to be determined. </a:t>
            </a:r>
            <a:endParaRPr lang="en-AU" sz="2400" dirty="0"/>
          </a:p>
        </p:txBody>
      </p:sp>
      <p:sp>
        <p:nvSpPr>
          <p:cNvPr id="2" name="Title 1">
            <a:extLst>
              <a:ext uri="{FF2B5EF4-FFF2-40B4-BE49-F238E27FC236}">
                <a16:creationId xmlns:a16="http://schemas.microsoft.com/office/drawing/2014/main" id="{044FC222-1E66-67B9-81D2-DC2DCA8BDADC}"/>
              </a:ext>
            </a:extLst>
          </p:cNvPr>
          <p:cNvSpPr>
            <a:spLocks noGrp="1"/>
          </p:cNvSpPr>
          <p:nvPr>
            <p:ph type="title"/>
          </p:nvPr>
        </p:nvSpPr>
        <p:spPr>
          <a:xfrm>
            <a:off x="706583" y="445866"/>
            <a:ext cx="10627956" cy="887360"/>
          </a:xfrm>
        </p:spPr>
        <p:txBody>
          <a:bodyPr anchor="t">
            <a:normAutofit/>
          </a:bodyPr>
          <a:lstStyle/>
          <a:p>
            <a:r>
              <a:rPr lang="en-US" sz="4000"/>
              <a:t>Urgent Spousal Maintenance Order</a:t>
            </a:r>
            <a:endParaRPr lang="en-AU" sz="4000"/>
          </a:p>
        </p:txBody>
      </p:sp>
    </p:spTree>
    <p:extLst>
      <p:ext uri="{BB962C8B-B14F-4D97-AF65-F5344CB8AC3E}">
        <p14:creationId xmlns:p14="http://schemas.microsoft.com/office/powerpoint/2010/main" val="66673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7EE4-A345-FBCF-3687-59FD9E2071E0}"/>
              </a:ext>
            </a:extLst>
          </p:cNvPr>
          <p:cNvSpPr>
            <a:spLocks noGrp="1"/>
          </p:cNvSpPr>
          <p:nvPr>
            <p:ph type="title"/>
          </p:nvPr>
        </p:nvSpPr>
        <p:spPr>
          <a:xfrm>
            <a:off x="316357" y="631033"/>
            <a:ext cx="11408408" cy="1117907"/>
          </a:xfrm>
        </p:spPr>
        <p:txBody>
          <a:bodyPr anchor="t">
            <a:normAutofit/>
          </a:bodyPr>
          <a:lstStyle/>
          <a:p>
            <a:r>
              <a:rPr lang="en-US" sz="4400"/>
              <a:t>Interim Spousal Maintenance Order</a:t>
            </a:r>
            <a:endParaRPr lang="en-AU" sz="4200"/>
          </a:p>
        </p:txBody>
      </p:sp>
      <p:sp>
        <p:nvSpPr>
          <p:cNvPr id="3" name="Text Placeholder 2">
            <a:extLst>
              <a:ext uri="{FF2B5EF4-FFF2-40B4-BE49-F238E27FC236}">
                <a16:creationId xmlns:a16="http://schemas.microsoft.com/office/drawing/2014/main" id="{29E04C98-5B40-2F40-365D-3EBC2EDC8D25}"/>
              </a:ext>
            </a:extLst>
          </p:cNvPr>
          <p:cNvSpPr>
            <a:spLocks noGrp="1"/>
          </p:cNvSpPr>
          <p:nvPr>
            <p:ph type="body" sz="quarter" idx="13"/>
          </p:nvPr>
        </p:nvSpPr>
        <p:spPr>
          <a:xfrm>
            <a:off x="1041400" y="1748940"/>
            <a:ext cx="9976220" cy="4397860"/>
          </a:xfrm>
        </p:spPr>
        <p:txBody>
          <a:bodyPr anchor="ctr">
            <a:normAutofit/>
          </a:bodyPr>
          <a:lstStyle/>
          <a:p>
            <a:r>
              <a:rPr lang="en-US" sz="2400" dirty="0"/>
              <a:t>An interim spousal maintenance order is a temporary order that remains in force until a further order is made by the Court including a final order or until a specified time.</a:t>
            </a:r>
            <a:endParaRPr lang="en-AU" sz="2400" dirty="0"/>
          </a:p>
        </p:txBody>
      </p:sp>
    </p:spTree>
    <p:extLst>
      <p:ext uri="{BB962C8B-B14F-4D97-AF65-F5344CB8AC3E}">
        <p14:creationId xmlns:p14="http://schemas.microsoft.com/office/powerpoint/2010/main" val="3133285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7EE4-A345-FBCF-3687-59FD9E2071E0}"/>
              </a:ext>
            </a:extLst>
          </p:cNvPr>
          <p:cNvSpPr>
            <a:spLocks noGrp="1"/>
          </p:cNvSpPr>
          <p:nvPr>
            <p:ph type="title"/>
          </p:nvPr>
        </p:nvSpPr>
        <p:spPr>
          <a:xfrm>
            <a:off x="316357" y="631033"/>
            <a:ext cx="11408408" cy="1117907"/>
          </a:xfrm>
        </p:spPr>
        <p:txBody>
          <a:bodyPr anchor="t">
            <a:normAutofit/>
          </a:bodyPr>
          <a:lstStyle/>
          <a:p>
            <a:r>
              <a:rPr lang="en-US" sz="4400"/>
              <a:t>Final Spousal Maintenance Order</a:t>
            </a:r>
            <a:endParaRPr lang="en-AU" sz="4200"/>
          </a:p>
        </p:txBody>
      </p:sp>
      <p:sp>
        <p:nvSpPr>
          <p:cNvPr id="3" name="Text Placeholder 2">
            <a:extLst>
              <a:ext uri="{FF2B5EF4-FFF2-40B4-BE49-F238E27FC236}">
                <a16:creationId xmlns:a16="http://schemas.microsoft.com/office/drawing/2014/main" id="{29E04C98-5B40-2F40-365D-3EBC2EDC8D25}"/>
              </a:ext>
            </a:extLst>
          </p:cNvPr>
          <p:cNvSpPr>
            <a:spLocks noGrp="1"/>
          </p:cNvSpPr>
          <p:nvPr>
            <p:ph type="body" sz="quarter" idx="13"/>
          </p:nvPr>
        </p:nvSpPr>
        <p:spPr>
          <a:xfrm>
            <a:off x="1041400" y="1748940"/>
            <a:ext cx="9976220" cy="4397860"/>
          </a:xfrm>
        </p:spPr>
        <p:txBody>
          <a:bodyPr anchor="ctr">
            <a:normAutofit/>
          </a:bodyPr>
          <a:lstStyle/>
          <a:p>
            <a:pPr marL="0" indent="0">
              <a:buNone/>
            </a:pPr>
            <a:r>
              <a:rPr lang="en-US" sz="2400"/>
              <a:t>A final spousal maintenance order is an order that ends the proceedings. </a:t>
            </a:r>
          </a:p>
          <a:p>
            <a:pPr marL="0" indent="0">
              <a:buNone/>
            </a:pPr>
            <a:r>
              <a:rPr lang="en-US" sz="2400"/>
              <a:t>It can be a periodic order, an order that terminates at a specified time or a lump sum order. </a:t>
            </a:r>
          </a:p>
          <a:p>
            <a:pPr marL="0" indent="0">
              <a:buNone/>
            </a:pPr>
            <a:r>
              <a:rPr lang="en-US" sz="2400"/>
              <a:t>The Court has an obligation to as far as practicable to end the financial relationship between the parties and avoid further proceedings.</a:t>
            </a:r>
            <a:endParaRPr lang="en-AU" sz="2400"/>
          </a:p>
        </p:txBody>
      </p:sp>
    </p:spTree>
    <p:extLst>
      <p:ext uri="{BB962C8B-B14F-4D97-AF65-F5344CB8AC3E}">
        <p14:creationId xmlns:p14="http://schemas.microsoft.com/office/powerpoint/2010/main" val="66456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lnSpcReduction="10000"/>
          </a:bodyPr>
          <a:lstStyle/>
          <a:p>
            <a:r>
              <a:rPr lang="en-US" sz="5400" dirty="0"/>
              <a:t>Grounds for making a spousal maintenance order</a:t>
            </a:r>
            <a:endParaRPr lang="en-AU" sz="5400" dirty="0"/>
          </a:p>
        </p:txBody>
      </p:sp>
    </p:spTree>
    <p:extLst>
      <p:ext uri="{BB962C8B-B14F-4D97-AF65-F5344CB8AC3E}">
        <p14:creationId xmlns:p14="http://schemas.microsoft.com/office/powerpoint/2010/main" val="244043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9CC7-ADFD-8B7F-AA4F-D7F2A223298D}"/>
              </a:ext>
            </a:extLst>
          </p:cNvPr>
          <p:cNvSpPr>
            <a:spLocks noGrp="1"/>
          </p:cNvSpPr>
          <p:nvPr>
            <p:ph type="title"/>
          </p:nvPr>
        </p:nvSpPr>
        <p:spPr>
          <a:xfrm>
            <a:off x="706583" y="445866"/>
            <a:ext cx="10627956" cy="887360"/>
          </a:xfrm>
        </p:spPr>
        <p:txBody>
          <a:bodyPr anchor="t">
            <a:noAutofit/>
          </a:bodyPr>
          <a:lstStyle/>
          <a:p>
            <a:r>
              <a:rPr lang="en-US" sz="4000"/>
              <a:t>Requirements for a </a:t>
            </a:r>
            <a:br>
              <a:rPr lang="en-US" sz="4000"/>
            </a:br>
            <a:r>
              <a:rPr lang="en-US" sz="4000"/>
              <a:t>Spousal Maintenance Order</a:t>
            </a:r>
            <a:endParaRPr lang="en-AU" sz="4000"/>
          </a:p>
        </p:txBody>
      </p:sp>
      <p:graphicFrame>
        <p:nvGraphicFramePr>
          <p:cNvPr id="5" name="Text Placeholder 2">
            <a:extLst>
              <a:ext uri="{FF2B5EF4-FFF2-40B4-BE49-F238E27FC236}">
                <a16:creationId xmlns:a16="http://schemas.microsoft.com/office/drawing/2014/main" id="{BBE82F29-A02C-9466-933A-963A181A4623}"/>
              </a:ext>
            </a:extLst>
          </p:cNvPr>
          <p:cNvGraphicFramePr/>
          <p:nvPr>
            <p:extLst>
              <p:ext uri="{D42A27DB-BD31-4B8C-83A1-F6EECF244321}">
                <p14:modId xmlns:p14="http://schemas.microsoft.com/office/powerpoint/2010/main" val="3063296662"/>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58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F4FA235-08C1-C705-4182-51B6C3D2328E}"/>
              </a:ext>
            </a:extLst>
          </p:cNvPr>
          <p:cNvSpPr>
            <a:spLocks noGrp="1"/>
          </p:cNvSpPr>
          <p:nvPr>
            <p:ph type="title"/>
          </p:nvPr>
        </p:nvSpPr>
        <p:spPr>
          <a:xfrm>
            <a:off x="706583" y="445866"/>
            <a:ext cx="10627956" cy="887360"/>
          </a:xfrm>
        </p:spPr>
        <p:txBody>
          <a:bodyPr anchor="t">
            <a:normAutofit/>
          </a:bodyPr>
          <a:lstStyle/>
          <a:p>
            <a:r>
              <a:rPr lang="en-US" sz="4000" dirty="0"/>
              <a:t>Examples</a:t>
            </a:r>
          </a:p>
        </p:txBody>
      </p:sp>
      <p:graphicFrame>
        <p:nvGraphicFramePr>
          <p:cNvPr id="5" name="Text Placeholder 2">
            <a:extLst>
              <a:ext uri="{FF2B5EF4-FFF2-40B4-BE49-F238E27FC236}">
                <a16:creationId xmlns:a16="http://schemas.microsoft.com/office/drawing/2014/main" id="{82BBA6CF-B880-A7E1-69B8-5D1E10046E49}"/>
              </a:ext>
            </a:extLst>
          </p:cNvPr>
          <p:cNvGraphicFramePr/>
          <p:nvPr>
            <p:extLst>
              <p:ext uri="{D42A27DB-BD31-4B8C-83A1-F6EECF244321}">
                <p14:modId xmlns:p14="http://schemas.microsoft.com/office/powerpoint/2010/main" val="2542107512"/>
              </p:ext>
            </p:extLst>
          </p:nvPr>
        </p:nvGraphicFramePr>
        <p:xfrm>
          <a:off x="706582" y="1482436"/>
          <a:ext cx="10653843"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204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273F-F4C3-48D1-3609-3C7C702FCC9F}"/>
              </a:ext>
            </a:extLst>
          </p:cNvPr>
          <p:cNvSpPr>
            <a:spLocks noGrp="1"/>
          </p:cNvSpPr>
          <p:nvPr>
            <p:ph type="title"/>
          </p:nvPr>
        </p:nvSpPr>
        <p:spPr>
          <a:xfrm>
            <a:off x="858983" y="445866"/>
            <a:ext cx="10293926" cy="887360"/>
          </a:xfrm>
        </p:spPr>
        <p:txBody>
          <a:bodyPr anchor="t">
            <a:normAutofit/>
          </a:bodyPr>
          <a:lstStyle/>
          <a:p>
            <a:r>
              <a:rPr lang="en-US" sz="4000" dirty="0"/>
              <a:t>Bankruptcy</a:t>
            </a:r>
            <a:endParaRPr lang="en-AU" sz="4000" dirty="0"/>
          </a:p>
        </p:txBody>
      </p:sp>
      <p:graphicFrame>
        <p:nvGraphicFramePr>
          <p:cNvPr id="11" name="Text Placeholder 2">
            <a:extLst>
              <a:ext uri="{FF2B5EF4-FFF2-40B4-BE49-F238E27FC236}">
                <a16:creationId xmlns:a16="http://schemas.microsoft.com/office/drawing/2014/main" id="{D82DFC99-8454-5861-50EB-2EE0108F4ED6}"/>
              </a:ext>
            </a:extLst>
          </p:cNvPr>
          <p:cNvGraphicFramePr/>
          <p:nvPr>
            <p:extLst>
              <p:ext uri="{D42A27DB-BD31-4B8C-83A1-F6EECF244321}">
                <p14:modId xmlns:p14="http://schemas.microsoft.com/office/powerpoint/2010/main" val="77505034"/>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48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4000" dirty="0"/>
              <a:t>Relevant factors </a:t>
            </a:r>
            <a:r>
              <a:rPr lang="en-US" sz="4000"/>
              <a:t>to be considered when determining a Spousal Maintenance application</a:t>
            </a:r>
            <a:endParaRPr lang="en-AU" sz="4000"/>
          </a:p>
        </p:txBody>
      </p:sp>
    </p:spTree>
    <p:extLst>
      <p:ext uri="{BB962C8B-B14F-4D97-AF65-F5344CB8AC3E}">
        <p14:creationId xmlns:p14="http://schemas.microsoft.com/office/powerpoint/2010/main" val="1609648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5B169FE-A2EB-9FA5-C0C4-A5E6DC9AC712}"/>
              </a:ext>
            </a:extLst>
          </p:cNvPr>
          <p:cNvSpPr>
            <a:spLocks noGrp="1"/>
          </p:cNvSpPr>
          <p:nvPr>
            <p:ph type="title"/>
          </p:nvPr>
        </p:nvSpPr>
        <p:spPr>
          <a:xfrm>
            <a:off x="706583" y="445866"/>
            <a:ext cx="10627956" cy="887360"/>
          </a:xfrm>
        </p:spPr>
        <p:txBody>
          <a:bodyPr anchor="t">
            <a:normAutofit/>
          </a:bodyPr>
          <a:lstStyle/>
          <a:p>
            <a:r>
              <a:rPr lang="en-US" sz="4000" dirty="0"/>
              <a:t>Matters to be considered</a:t>
            </a:r>
          </a:p>
        </p:txBody>
      </p:sp>
      <p:graphicFrame>
        <p:nvGraphicFramePr>
          <p:cNvPr id="5" name="Text Placeholder 2">
            <a:extLst>
              <a:ext uri="{FF2B5EF4-FFF2-40B4-BE49-F238E27FC236}">
                <a16:creationId xmlns:a16="http://schemas.microsoft.com/office/drawing/2014/main" id="{B0D2DEBF-C7A8-C0E8-980B-2352EF0A8FEA}"/>
              </a:ext>
            </a:extLst>
          </p:cNvPr>
          <p:cNvGraphicFramePr/>
          <p:nvPr>
            <p:extLst>
              <p:ext uri="{D42A27DB-BD31-4B8C-83A1-F6EECF244321}">
                <p14:modId xmlns:p14="http://schemas.microsoft.com/office/powerpoint/2010/main" val="1763288883"/>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770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421D1401-122D-208E-7FA2-331767824BBD}"/>
              </a:ext>
            </a:extLst>
          </p:cNvPr>
          <p:cNvSpPr>
            <a:spLocks noGrp="1"/>
          </p:cNvSpPr>
          <p:nvPr>
            <p:ph type="title"/>
          </p:nvPr>
        </p:nvSpPr>
        <p:spPr>
          <a:xfrm>
            <a:off x="858983" y="445866"/>
            <a:ext cx="10293926" cy="887360"/>
          </a:xfrm>
        </p:spPr>
        <p:txBody>
          <a:bodyPr anchor="t">
            <a:normAutofit/>
          </a:bodyPr>
          <a:lstStyle/>
          <a:p>
            <a:r>
              <a:rPr lang="en-US" sz="3600" dirty="0"/>
              <a:t>Matters to be considered (cont.)</a:t>
            </a:r>
            <a:endParaRPr lang="en-US" sz="3400" dirty="0"/>
          </a:p>
        </p:txBody>
      </p:sp>
      <p:graphicFrame>
        <p:nvGraphicFramePr>
          <p:cNvPr id="5" name="Text Placeholder 2">
            <a:extLst>
              <a:ext uri="{FF2B5EF4-FFF2-40B4-BE49-F238E27FC236}">
                <a16:creationId xmlns:a16="http://schemas.microsoft.com/office/drawing/2014/main" id="{9590D862-C9AE-92E0-2B7F-A9799E6C4A02}"/>
              </a:ext>
            </a:extLst>
          </p:cNvPr>
          <p:cNvGraphicFramePr/>
          <p:nvPr>
            <p:extLst>
              <p:ext uri="{D42A27DB-BD31-4B8C-83A1-F6EECF244321}">
                <p14:modId xmlns:p14="http://schemas.microsoft.com/office/powerpoint/2010/main" val="2869400707"/>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49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A65-233D-1E40-9FAE-8E0B212DFE2C}"/>
              </a:ext>
            </a:extLst>
          </p:cNvPr>
          <p:cNvSpPr>
            <a:spLocks noGrp="1"/>
          </p:cNvSpPr>
          <p:nvPr>
            <p:ph type="title"/>
          </p:nvPr>
        </p:nvSpPr>
        <p:spPr/>
        <p:txBody>
          <a:bodyPr/>
          <a:lstStyle/>
          <a:p>
            <a:r>
              <a:rPr lang="en-AU" dirty="0"/>
              <a:t>Outline</a:t>
            </a:r>
            <a:endParaRPr lang="en-US" dirty="0"/>
          </a:p>
        </p:txBody>
      </p:sp>
      <p:sp>
        <p:nvSpPr>
          <p:cNvPr id="3" name="Text Placeholder 2">
            <a:extLst>
              <a:ext uri="{FF2B5EF4-FFF2-40B4-BE49-F238E27FC236}">
                <a16:creationId xmlns:a16="http://schemas.microsoft.com/office/drawing/2014/main" id="{2BC408E7-031D-1C49-ACC7-1DBF0BF60C2E}"/>
              </a:ext>
            </a:extLst>
          </p:cNvPr>
          <p:cNvSpPr>
            <a:spLocks noGrp="1"/>
          </p:cNvSpPr>
          <p:nvPr>
            <p:ph type="body" sz="quarter" idx="13"/>
          </p:nvPr>
        </p:nvSpPr>
        <p:spPr/>
        <p:txBody>
          <a:bodyPr>
            <a:normAutofit lnSpcReduction="10000"/>
          </a:bodyPr>
          <a:lstStyle/>
          <a:p>
            <a:endParaRPr lang="en-AU" dirty="0"/>
          </a:p>
          <a:p>
            <a:r>
              <a:rPr lang="en-AU" sz="2400" dirty="0"/>
              <a:t>Understanding financial abuse</a:t>
            </a:r>
          </a:p>
          <a:p>
            <a:r>
              <a:rPr lang="en-US" sz="2400" dirty="0">
                <a:latin typeface="Helvetica"/>
                <a:cs typeface="Helvetica"/>
              </a:rPr>
              <a:t>Financial abuse relevant to spousal maintenance</a:t>
            </a:r>
          </a:p>
          <a:p>
            <a:r>
              <a:rPr lang="en-US" sz="2400" dirty="0">
                <a:latin typeface="Helvetica"/>
                <a:cs typeface="Helvetica"/>
              </a:rPr>
              <a:t>Understanding spousal maintenance</a:t>
            </a:r>
          </a:p>
          <a:p>
            <a:r>
              <a:rPr lang="en-US" sz="2400" dirty="0">
                <a:latin typeface="Helvetica"/>
                <a:cs typeface="Helvetica"/>
              </a:rPr>
              <a:t>Types of Orders that can be made</a:t>
            </a:r>
          </a:p>
          <a:p>
            <a:r>
              <a:rPr lang="en-US" sz="2400" dirty="0">
                <a:latin typeface="Helvetica"/>
                <a:cs typeface="Helvetica"/>
              </a:rPr>
              <a:t>Grounds for making a spousal maintenance order</a:t>
            </a:r>
          </a:p>
          <a:p>
            <a:r>
              <a:rPr lang="en-US" sz="2400" dirty="0"/>
              <a:t>Relevant factors</a:t>
            </a:r>
          </a:p>
          <a:p>
            <a:r>
              <a:rPr lang="en-US" sz="2400" dirty="0"/>
              <a:t>Enforcement</a:t>
            </a:r>
          </a:p>
          <a:p>
            <a:r>
              <a:rPr lang="en-US" sz="2400" dirty="0"/>
              <a:t>Questions &amp; resources</a:t>
            </a:r>
          </a:p>
          <a:p>
            <a:pPr marL="0" indent="0">
              <a:buNone/>
            </a:pPr>
            <a:endParaRPr lang="en-US" dirty="0">
              <a:latin typeface="Helvetica"/>
              <a:cs typeface="Helvetica"/>
            </a:endParaRPr>
          </a:p>
        </p:txBody>
      </p:sp>
      <p:sp>
        <p:nvSpPr>
          <p:cNvPr id="4" name="Text Placeholder 4">
            <a:extLst>
              <a:ext uri="{FF2B5EF4-FFF2-40B4-BE49-F238E27FC236}">
                <a16:creationId xmlns:a16="http://schemas.microsoft.com/office/drawing/2014/main" id="{9856C8BE-FA3D-614D-BCE3-301CE6B46D85}"/>
              </a:ext>
            </a:extLst>
          </p:cNvPr>
          <p:cNvSpPr txBox="1">
            <a:spLocks/>
          </p:cNvSpPr>
          <p:nvPr/>
        </p:nvSpPr>
        <p:spPr>
          <a:xfrm>
            <a:off x="112713" y="5820019"/>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5111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DB48-DF13-DE46-7876-8135BDED1B09}"/>
              </a:ext>
            </a:extLst>
          </p:cNvPr>
          <p:cNvSpPr>
            <a:spLocks noGrp="1"/>
          </p:cNvSpPr>
          <p:nvPr>
            <p:ph type="title"/>
          </p:nvPr>
        </p:nvSpPr>
        <p:spPr>
          <a:xfrm>
            <a:off x="858983" y="445866"/>
            <a:ext cx="10293926" cy="887360"/>
          </a:xfrm>
        </p:spPr>
        <p:txBody>
          <a:bodyPr anchor="t">
            <a:normAutofit/>
          </a:bodyPr>
          <a:lstStyle/>
          <a:p>
            <a:r>
              <a:rPr lang="en-US" sz="3200" dirty="0"/>
              <a:t>Matters to be considered (cont.)</a:t>
            </a:r>
            <a:endParaRPr lang="en-AU" sz="3400"/>
          </a:p>
        </p:txBody>
      </p:sp>
      <p:graphicFrame>
        <p:nvGraphicFramePr>
          <p:cNvPr id="5" name="Text Placeholder 2">
            <a:extLst>
              <a:ext uri="{FF2B5EF4-FFF2-40B4-BE49-F238E27FC236}">
                <a16:creationId xmlns:a16="http://schemas.microsoft.com/office/drawing/2014/main" id="{7A5DC784-1276-D153-09A0-5221FFDF9968}"/>
              </a:ext>
            </a:extLst>
          </p:cNvPr>
          <p:cNvGraphicFramePr/>
          <p:nvPr>
            <p:extLst>
              <p:ext uri="{D42A27DB-BD31-4B8C-83A1-F6EECF244321}">
                <p14:modId xmlns:p14="http://schemas.microsoft.com/office/powerpoint/2010/main" val="1745218519"/>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26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Enforcement</a:t>
            </a:r>
            <a:endParaRPr lang="en-AU" sz="5400" dirty="0"/>
          </a:p>
        </p:txBody>
      </p:sp>
    </p:spTree>
    <p:extLst>
      <p:ext uri="{BB962C8B-B14F-4D97-AF65-F5344CB8AC3E}">
        <p14:creationId xmlns:p14="http://schemas.microsoft.com/office/powerpoint/2010/main" val="1735229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F00-72D2-7866-0AAE-DD806A2EF716}"/>
              </a:ext>
            </a:extLst>
          </p:cNvPr>
          <p:cNvSpPr>
            <a:spLocks noGrp="1"/>
          </p:cNvSpPr>
          <p:nvPr>
            <p:ph type="title"/>
          </p:nvPr>
        </p:nvSpPr>
        <p:spPr/>
        <p:txBody>
          <a:bodyPr>
            <a:normAutofit/>
          </a:bodyPr>
          <a:lstStyle/>
          <a:p>
            <a:r>
              <a:rPr lang="en-US" sz="4000" dirty="0"/>
              <a:t>Enforcement</a:t>
            </a:r>
            <a:endParaRPr lang="en-AU" sz="4000" dirty="0"/>
          </a:p>
        </p:txBody>
      </p:sp>
      <p:sp>
        <p:nvSpPr>
          <p:cNvPr id="3" name="Text Placeholder 2">
            <a:extLst>
              <a:ext uri="{FF2B5EF4-FFF2-40B4-BE49-F238E27FC236}">
                <a16:creationId xmlns:a16="http://schemas.microsoft.com/office/drawing/2014/main" id="{D36C1A94-55AE-859B-DB47-B2D1889B5F1B}"/>
              </a:ext>
            </a:extLst>
          </p:cNvPr>
          <p:cNvSpPr>
            <a:spLocks noGrp="1"/>
          </p:cNvSpPr>
          <p:nvPr>
            <p:ph type="body" sz="quarter" idx="13"/>
          </p:nvPr>
        </p:nvSpPr>
        <p:spPr/>
        <p:txBody>
          <a:bodyPr>
            <a:normAutofit/>
          </a:bodyPr>
          <a:lstStyle/>
          <a:p>
            <a:pPr marL="0" indent="0">
              <a:buNone/>
            </a:pPr>
            <a:endParaRPr lang="en-US" sz="2400" dirty="0"/>
          </a:p>
          <a:p>
            <a:pPr marL="0" indent="0">
              <a:buNone/>
            </a:pPr>
            <a:r>
              <a:rPr lang="en-US" sz="2400" dirty="0"/>
              <a:t>A spousal maintenance order can be registered with Services Australia for collection</a:t>
            </a:r>
            <a:r>
              <a:rPr lang="en-AU" sz="2400" dirty="0"/>
              <a:t>.</a:t>
            </a:r>
            <a:endParaRPr lang="en-US" sz="2400" dirty="0"/>
          </a:p>
          <a:p>
            <a:endParaRPr lang="en-AU" dirty="0"/>
          </a:p>
        </p:txBody>
      </p:sp>
    </p:spTree>
    <p:extLst>
      <p:ext uri="{BB962C8B-B14F-4D97-AF65-F5344CB8AC3E}">
        <p14:creationId xmlns:p14="http://schemas.microsoft.com/office/powerpoint/2010/main" val="2714888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F00-72D2-7866-0AAE-DD806A2EF716}"/>
              </a:ext>
            </a:extLst>
          </p:cNvPr>
          <p:cNvSpPr>
            <a:spLocks noGrp="1"/>
          </p:cNvSpPr>
          <p:nvPr>
            <p:ph type="title"/>
          </p:nvPr>
        </p:nvSpPr>
        <p:spPr/>
        <p:txBody>
          <a:bodyPr>
            <a:normAutofit/>
          </a:bodyPr>
          <a:lstStyle/>
          <a:p>
            <a:r>
              <a:rPr lang="en-US" sz="4000" dirty="0"/>
              <a:t>Childbearing expenses</a:t>
            </a:r>
            <a:endParaRPr lang="en-AU" sz="4000" dirty="0"/>
          </a:p>
        </p:txBody>
      </p:sp>
      <p:sp>
        <p:nvSpPr>
          <p:cNvPr id="3" name="Text Placeholder 2">
            <a:extLst>
              <a:ext uri="{FF2B5EF4-FFF2-40B4-BE49-F238E27FC236}">
                <a16:creationId xmlns:a16="http://schemas.microsoft.com/office/drawing/2014/main" id="{D36C1A94-55AE-859B-DB47-B2D1889B5F1B}"/>
              </a:ext>
            </a:extLst>
          </p:cNvPr>
          <p:cNvSpPr>
            <a:spLocks noGrp="1"/>
          </p:cNvSpPr>
          <p:nvPr>
            <p:ph type="body" sz="quarter" idx="13"/>
          </p:nvPr>
        </p:nvSpPr>
        <p:spPr/>
        <p:txBody>
          <a:bodyPr>
            <a:normAutofit fontScale="92500" lnSpcReduction="20000"/>
          </a:bodyPr>
          <a:lstStyle/>
          <a:p>
            <a:pPr marL="0" indent="0">
              <a:buNone/>
            </a:pPr>
            <a:endParaRPr lang="en-US" sz="2600" dirty="0"/>
          </a:p>
          <a:p>
            <a:pPr marL="0" indent="0">
              <a:buNone/>
            </a:pPr>
            <a:endParaRPr lang="en-US" sz="2600" dirty="0"/>
          </a:p>
          <a:p>
            <a:pPr marL="0" indent="0">
              <a:buNone/>
            </a:pPr>
            <a:r>
              <a:rPr lang="en-US" sz="2600" dirty="0"/>
              <a:t>A person can seek maintenance during pregnancy for the period two months before birth and three months after birth if the parties were not married. </a:t>
            </a:r>
          </a:p>
          <a:p>
            <a:pPr marL="0" indent="0">
              <a:buNone/>
            </a:pPr>
            <a:endParaRPr lang="en-US" sz="2600" dirty="0"/>
          </a:p>
          <a:p>
            <a:pPr marL="0" indent="0">
              <a:buNone/>
            </a:pPr>
            <a:r>
              <a:rPr lang="en-US" sz="2600" dirty="0"/>
              <a:t>They can seek a periodic amount, lump sum amount, payment of expenses and set up costs for the baby.</a:t>
            </a:r>
          </a:p>
          <a:p>
            <a:endParaRPr lang="en-US" sz="2000" dirty="0"/>
          </a:p>
          <a:p>
            <a:endParaRPr lang="en-US" dirty="0"/>
          </a:p>
          <a:p>
            <a:endParaRPr lang="en-AU" dirty="0"/>
          </a:p>
        </p:txBody>
      </p:sp>
    </p:spTree>
    <p:extLst>
      <p:ext uri="{BB962C8B-B14F-4D97-AF65-F5344CB8AC3E}">
        <p14:creationId xmlns:p14="http://schemas.microsoft.com/office/powerpoint/2010/main" val="4084004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3E68-8807-886B-2126-DF14F7D8F4D5}"/>
              </a:ext>
            </a:extLst>
          </p:cNvPr>
          <p:cNvSpPr>
            <a:spLocks noGrp="1"/>
          </p:cNvSpPr>
          <p:nvPr>
            <p:ph type="title"/>
          </p:nvPr>
        </p:nvSpPr>
        <p:spPr>
          <a:xfrm>
            <a:off x="706583" y="445866"/>
            <a:ext cx="10627956" cy="887360"/>
          </a:xfrm>
        </p:spPr>
        <p:txBody>
          <a:bodyPr anchor="t">
            <a:normAutofit/>
          </a:bodyPr>
          <a:lstStyle/>
          <a:p>
            <a:r>
              <a:rPr lang="en-US" sz="4000" dirty="0"/>
              <a:t>Other avenues</a:t>
            </a:r>
            <a:endParaRPr lang="en-AU" sz="4000" dirty="0"/>
          </a:p>
        </p:txBody>
      </p:sp>
      <p:graphicFrame>
        <p:nvGraphicFramePr>
          <p:cNvPr id="5" name="Text Placeholder 2">
            <a:extLst>
              <a:ext uri="{FF2B5EF4-FFF2-40B4-BE49-F238E27FC236}">
                <a16:creationId xmlns:a16="http://schemas.microsoft.com/office/drawing/2014/main" id="{7EAEFE0E-7F49-2FB6-53F9-42F7C9202400}"/>
              </a:ext>
            </a:extLst>
          </p:cNvPr>
          <p:cNvGraphicFramePr/>
          <p:nvPr>
            <p:extLst>
              <p:ext uri="{D42A27DB-BD31-4B8C-83A1-F6EECF244321}">
                <p14:modId xmlns:p14="http://schemas.microsoft.com/office/powerpoint/2010/main" val="3036861485"/>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66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sz="5400">
                <a:cs typeface="Arial"/>
              </a:rPr>
              <a:t>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Maria </a:t>
            </a:r>
            <a:r>
              <a:rPr lang="en-US" sz="2400" err="1">
                <a:solidFill>
                  <a:schemeClr val="bg1"/>
                </a:solidFill>
                <a:latin typeface="Avenir Book" panose="02000503020000020003" pitchFamily="2" charset="0"/>
                <a:cs typeface="Helvetica"/>
              </a:rPr>
              <a:t>Monastiriotis</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Accredited Family Law Specialist</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3773365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E595A-B4F8-8C4F-A69D-3334D9240E27}"/>
              </a:ext>
            </a:extLst>
          </p:cNvPr>
          <p:cNvSpPr>
            <a:spLocks noGrp="1"/>
          </p:cNvSpPr>
          <p:nvPr>
            <p:ph type="subTitle" idx="1"/>
          </p:nvPr>
        </p:nvSpPr>
        <p:spPr>
          <a:xfrm>
            <a:off x="500062" y="2093338"/>
            <a:ext cx="6313431" cy="3891826"/>
          </a:xfrm>
        </p:spPr>
        <p:txBody>
          <a:bodyPr anchor="ctr">
            <a:noAutofit/>
          </a:bodyPr>
          <a:lstStyle/>
          <a:p>
            <a:pPr marL="571500" indent="-571500">
              <a:buFont typeface="Arial" panose="020B0604020202020204" pitchFamily="34" charset="0"/>
              <a:buChar char="•"/>
            </a:pPr>
            <a:r>
              <a:rPr lang="en-US" sz="2400" b="0">
                <a:latin typeface="Helvetica"/>
                <a:cs typeface="Helvetica"/>
              </a:rPr>
              <a:t>Credit, Debt &amp; Consumer Law</a:t>
            </a:r>
          </a:p>
          <a:p>
            <a:pPr marL="571500" indent="-571500">
              <a:buFont typeface="Arial" panose="020B0604020202020204" pitchFamily="34" charset="0"/>
              <a:buChar char="•"/>
            </a:pPr>
            <a:r>
              <a:rPr lang="en-US" sz="2400" b="0">
                <a:latin typeface="Helvetica"/>
                <a:cs typeface="Helvetica"/>
              </a:rPr>
              <a:t>Inner Sydney Tenants’ Advice &amp; Advocacy Service</a:t>
            </a:r>
          </a:p>
          <a:p>
            <a:pPr marL="571500" indent="-571500">
              <a:buFont typeface="Arial" panose="020B0604020202020204" pitchFamily="34" charset="0"/>
              <a:buChar char="•"/>
            </a:pPr>
            <a:r>
              <a:rPr lang="en-US" sz="2400" b="0">
                <a:latin typeface="Helvetica"/>
                <a:cs typeface="Helvetica"/>
              </a:rPr>
              <a:t>Employment Law</a:t>
            </a:r>
          </a:p>
          <a:p>
            <a:pPr marL="571500" indent="-571500">
              <a:buFont typeface="Arial" panose="020B0604020202020204" pitchFamily="34" charset="0"/>
              <a:buChar char="•"/>
            </a:pPr>
            <a:r>
              <a:rPr lang="en-US" sz="2400" b="0">
                <a:latin typeface="Helvetica"/>
                <a:cs typeface="Helvetica"/>
              </a:rPr>
              <a:t>Police &amp; Government Complaints</a:t>
            </a:r>
          </a:p>
          <a:p>
            <a:pPr marL="571500" indent="-571500">
              <a:buFont typeface="Arial" panose="020B0604020202020204" pitchFamily="34" charset="0"/>
              <a:buChar char="•"/>
            </a:pPr>
            <a:r>
              <a:rPr lang="en-US" sz="2400" b="0">
                <a:latin typeface="Helvetica"/>
                <a:cs typeface="Helvetica"/>
              </a:rPr>
              <a:t>International Student Legal Service NSW</a:t>
            </a:r>
          </a:p>
          <a:p>
            <a:pPr marL="571500" indent="-571500">
              <a:buFont typeface="Arial" panose="020B0604020202020204" pitchFamily="34" charset="0"/>
              <a:buChar char="•"/>
            </a:pPr>
            <a:r>
              <a:rPr lang="en-US" sz="2400" b="0">
                <a:latin typeface="Helvetica"/>
                <a:cs typeface="Helvetica"/>
              </a:rPr>
              <a:t>Health Justice Partnership</a:t>
            </a:r>
          </a:p>
          <a:p>
            <a:pPr marL="571500" indent="-571500">
              <a:buFont typeface="Arial" panose="020B0604020202020204" pitchFamily="34" charset="0"/>
              <a:buChar char="•"/>
            </a:pPr>
            <a:r>
              <a:rPr lang="en-US" sz="2400" b="0">
                <a:latin typeface="Helvetica"/>
                <a:cs typeface="Helvetica"/>
              </a:rPr>
              <a:t>Financial Abuse Service NSW</a:t>
            </a:r>
            <a:endParaRPr lang="en-US" sz="2400"/>
          </a:p>
        </p:txBody>
      </p:sp>
      <p:pic>
        <p:nvPicPr>
          <p:cNvPr id="9" name="Content Placeholder 8">
            <a:extLst>
              <a:ext uri="{FF2B5EF4-FFF2-40B4-BE49-F238E27FC236}">
                <a16:creationId xmlns:a16="http://schemas.microsoft.com/office/drawing/2014/main" id="{FC5392C4-2A75-4B49-ADFE-D7DDD07FFCD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E68C1C20-FFD0-BE4A-84AA-A33D9535135C}"/>
              </a:ext>
            </a:extLst>
          </p:cNvPr>
          <p:cNvSpPr>
            <a:spLocks noGrp="1"/>
          </p:cNvSpPr>
          <p:nvPr>
            <p:ph type="title" idx="4294967295"/>
          </p:nvPr>
        </p:nvSpPr>
        <p:spPr>
          <a:xfrm>
            <a:off x="-2167993" y="631250"/>
            <a:ext cx="11409363" cy="974725"/>
          </a:xfrm>
        </p:spPr>
        <p:txBody>
          <a:bodyPr>
            <a:normAutofit/>
          </a:bodyPr>
          <a:lstStyle/>
          <a:p>
            <a:pPr lvl="0">
              <a:spcBef>
                <a:spcPts val="1000"/>
              </a:spcBef>
              <a:spcAft>
                <a:spcPts val="1200"/>
              </a:spcAft>
            </a:pPr>
            <a:r>
              <a:rPr lang="en-US" sz="4000" dirty="0">
                <a:solidFill>
                  <a:prstClr val="white"/>
                </a:solidFill>
                <a:latin typeface="Helvetica" pitchFamily="2" charset="0"/>
                <a:ea typeface="+mn-ea"/>
                <a:cs typeface="+mn-cs"/>
              </a:rPr>
              <a:t>Redfern Legal Centre</a:t>
            </a:r>
            <a:endParaRPr lang="en-US" sz="4000" b="1" dirty="0">
              <a:solidFill>
                <a:prstClr val="white"/>
              </a:solidFill>
              <a:latin typeface="Helvetica" pitchFamily="2" charset="0"/>
              <a:ea typeface="+mn-ea"/>
              <a:cs typeface="+mn-cs"/>
            </a:endParaRPr>
          </a:p>
        </p:txBody>
      </p:sp>
    </p:spTree>
    <p:extLst>
      <p:ext uri="{BB962C8B-B14F-4D97-AF65-F5344CB8AC3E}">
        <p14:creationId xmlns:p14="http://schemas.microsoft.com/office/powerpoint/2010/main" val="2081877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1E4-F7BF-44B0-71B1-F6A187C5EE71}"/>
              </a:ext>
            </a:extLst>
          </p:cNvPr>
          <p:cNvSpPr>
            <a:spLocks noGrp="1"/>
          </p:cNvSpPr>
          <p:nvPr>
            <p:ph type="title"/>
          </p:nvPr>
        </p:nvSpPr>
        <p:spPr/>
        <p:txBody>
          <a:bodyPr/>
          <a:lstStyle/>
          <a:p>
            <a:r>
              <a:rPr lang="en-US" dirty="0"/>
              <a:t>FINANCIAL ABUSE SERVICE NSW</a:t>
            </a:r>
            <a:endParaRPr lang="en-AU" dirty="0"/>
          </a:p>
        </p:txBody>
      </p:sp>
    </p:spTree>
    <p:extLst>
      <p:ext uri="{BB962C8B-B14F-4D97-AF65-F5344CB8AC3E}">
        <p14:creationId xmlns:p14="http://schemas.microsoft.com/office/powerpoint/2010/main" val="729149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ormAutofit/>
          </a:bodyPr>
          <a:lstStyle/>
          <a:p>
            <a:r>
              <a:rPr lang="en-US" sz="4000"/>
              <a:t>Structure</a:t>
            </a:r>
            <a:endParaRPr lang="en-US" sz="4000" b="0">
              <a:solidFill>
                <a:schemeClr val="tx2"/>
              </a:solidFill>
            </a:endParaRPr>
          </a:p>
        </p:txBody>
      </p:sp>
      <p:sp>
        <p:nvSpPr>
          <p:cNvPr id="10" name="TextBox 9"/>
          <p:cNvSpPr txBox="1"/>
          <p:nvPr/>
        </p:nvSpPr>
        <p:spPr>
          <a:xfrm>
            <a:off x="4496500" y="4477774"/>
            <a:ext cx="1385106" cy="369332"/>
          </a:xfrm>
          <a:prstGeom prst="rect">
            <a:avLst/>
          </a:prstGeom>
          <a:noFill/>
        </p:spPr>
        <p:txBody>
          <a:bodyPr wrap="square" rtlCol="0">
            <a:spAutoFit/>
          </a:bodyPr>
          <a:lstStyle/>
          <a:p>
            <a:r>
              <a:rPr lang="en-US">
                <a:solidFill>
                  <a:srgbClr val="303030"/>
                </a:solidFill>
              </a:rPr>
              <a:t> </a:t>
            </a:r>
          </a:p>
        </p:txBody>
      </p:sp>
      <p:sp>
        <p:nvSpPr>
          <p:cNvPr id="9" name="Oval 8"/>
          <p:cNvSpPr/>
          <p:nvPr/>
        </p:nvSpPr>
        <p:spPr>
          <a:xfrm>
            <a:off x="788266" y="1911086"/>
            <a:ext cx="3959355" cy="3782862"/>
          </a:xfrm>
          <a:prstGeom prst="ellipse">
            <a:avLst/>
          </a:prstGeom>
          <a:noFill/>
          <a:ln>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220907" y="3010840"/>
            <a:ext cx="2092470" cy="1323439"/>
          </a:xfrm>
          <a:prstGeom prst="rect">
            <a:avLst/>
          </a:prstGeom>
          <a:solidFill>
            <a:schemeClr val="bg1"/>
          </a:solidFill>
          <a:ln>
            <a:noFill/>
          </a:ln>
        </p:spPr>
        <p:txBody>
          <a:bodyPr wrap="square" lIns="91440" tIns="45720" rIns="91440" bIns="45720">
            <a:spAutoFit/>
          </a:bodyPr>
          <a:lstStyle/>
          <a:p>
            <a:pPr algn="ctr"/>
            <a:r>
              <a:rPr lang="en-AU" sz="4000" dirty="0">
                <a:ln w="0"/>
                <a:effectLst>
                  <a:outerShdw blurRad="38100" dist="19050" dir="2700000" algn="tl" rotWithShape="0">
                    <a:srgbClr val="303030">
                      <a:alpha val="40000"/>
                    </a:srgbClr>
                  </a:outerShdw>
                </a:effectLst>
                <a:latin typeface="Helvetica" pitchFamily="2" charset="0"/>
              </a:rPr>
              <a:t>Legal Service</a:t>
            </a:r>
            <a:endParaRPr lang="en-AU" sz="2800" dirty="0">
              <a:ln w="0"/>
              <a:effectLst>
                <a:outerShdw blurRad="38100" dist="19050" dir="2700000" algn="tl" rotWithShape="0">
                  <a:srgbClr val="303030">
                    <a:alpha val="40000"/>
                  </a:srgbClr>
                </a:outerShdw>
              </a:effectLst>
              <a:latin typeface="Helvetica" pitchFamily="2" charset="0"/>
            </a:endParaRPr>
          </a:p>
        </p:txBody>
      </p:sp>
      <p:sp>
        <p:nvSpPr>
          <p:cNvPr id="13" name="Rectangle 12"/>
          <p:cNvSpPr/>
          <p:nvPr/>
        </p:nvSpPr>
        <p:spPr>
          <a:xfrm>
            <a:off x="4747621" y="2764619"/>
            <a:ext cx="2300967" cy="1815882"/>
          </a:xfrm>
          <a:prstGeom prst="rect">
            <a:avLst/>
          </a:prstGeom>
          <a:noFill/>
        </p:spPr>
        <p:txBody>
          <a:bodyPr wrap="square" lIns="91440" tIns="45720" rIns="91440" bIns="45720">
            <a:spAutoFit/>
          </a:bodyPr>
          <a:lstStyle/>
          <a:p>
            <a:pPr algn="ctr"/>
            <a:r>
              <a:rPr lang="en-AU" sz="2800" dirty="0">
                <a:ln w="0"/>
                <a:effectLst>
                  <a:outerShdw blurRad="38100" dist="19050" dir="2700000" algn="tl" rotWithShape="0">
                    <a:srgbClr val="303030">
                      <a:alpha val="40000"/>
                    </a:srgbClr>
                  </a:outerShdw>
                </a:effectLst>
                <a:latin typeface="Helvetica" panose="020B0604020202020204" pitchFamily="34" charset="0"/>
                <a:cs typeface="Helvetica" panose="020B0604020202020204" pitchFamily="34" charset="0"/>
              </a:rPr>
              <a:t>Policy, Law Reform &amp;  Capacity Building</a:t>
            </a:r>
          </a:p>
        </p:txBody>
      </p:sp>
      <p:sp>
        <p:nvSpPr>
          <p:cNvPr id="14" name="Oval 13"/>
          <p:cNvSpPr/>
          <p:nvPr/>
        </p:nvSpPr>
        <p:spPr>
          <a:xfrm>
            <a:off x="3313377" y="1911086"/>
            <a:ext cx="3959355" cy="3782862"/>
          </a:xfrm>
          <a:prstGeom prst="ellipse">
            <a:avLst/>
          </a:prstGeom>
          <a:noFill/>
          <a:ln w="57150">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2">
            <a:extLst>
              <a:ext uri="{FF2B5EF4-FFF2-40B4-BE49-F238E27FC236}">
                <a16:creationId xmlns:a16="http://schemas.microsoft.com/office/drawing/2014/main" id="{F487B9BF-C5A2-48AC-AF7C-96B79372F792}"/>
              </a:ext>
            </a:extLst>
          </p:cNvPr>
          <p:cNvSpPr>
            <a:spLocks noGrp="1"/>
          </p:cNvSpPr>
          <p:nvPr>
            <p:ph type="body" sz="quarter" idx="13"/>
          </p:nvPr>
        </p:nvSpPr>
        <p:spPr>
          <a:xfrm>
            <a:off x="7590078" y="1473629"/>
            <a:ext cx="3816899" cy="4397860"/>
          </a:xfrm>
        </p:spPr>
        <p:txBody>
          <a:bodyPr>
            <a:normAutofit/>
          </a:bodyPr>
          <a:lstStyle/>
          <a:p>
            <a:pPr marL="514350" indent="-514350">
              <a:buAutoNum type="arabicPeriod"/>
            </a:pPr>
            <a:r>
              <a:rPr lang="en-US" sz="2400" dirty="0"/>
              <a:t>State-wide legal assistance</a:t>
            </a:r>
          </a:p>
          <a:p>
            <a:pPr marL="514350" indent="-514350">
              <a:buAutoNum type="arabicPeriod"/>
            </a:pPr>
            <a:r>
              <a:rPr lang="en-US" sz="2400" dirty="0"/>
              <a:t>Training &amp; resources for community workers</a:t>
            </a:r>
          </a:p>
          <a:p>
            <a:pPr marL="514350" indent="-514350">
              <a:buAutoNum type="arabicPeriod"/>
            </a:pPr>
            <a:r>
              <a:rPr lang="en-US" sz="2400" dirty="0"/>
              <a:t>Systemic change through policy &amp; law reform</a:t>
            </a:r>
          </a:p>
        </p:txBody>
      </p:sp>
    </p:spTree>
    <p:extLst>
      <p:ext uri="{BB962C8B-B14F-4D97-AF65-F5344CB8AC3E}">
        <p14:creationId xmlns:p14="http://schemas.microsoft.com/office/powerpoint/2010/main" val="202120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D60-E7BD-584F-9B8B-0CA48491576C}"/>
              </a:ext>
            </a:extLst>
          </p:cNvPr>
          <p:cNvSpPr>
            <a:spLocks noGrp="1"/>
          </p:cNvSpPr>
          <p:nvPr>
            <p:ph type="title"/>
          </p:nvPr>
        </p:nvSpPr>
        <p:spPr/>
        <p:txBody>
          <a:bodyPr>
            <a:normAutofit/>
          </a:bodyPr>
          <a:lstStyle/>
          <a:p>
            <a:r>
              <a:rPr lang="en-US" sz="4000" dirty="0"/>
              <a:t>How we assist</a:t>
            </a:r>
          </a:p>
        </p:txBody>
      </p:sp>
      <p:sp>
        <p:nvSpPr>
          <p:cNvPr id="3" name="Text Placeholder 2">
            <a:extLst>
              <a:ext uri="{FF2B5EF4-FFF2-40B4-BE49-F238E27FC236}">
                <a16:creationId xmlns:a16="http://schemas.microsoft.com/office/drawing/2014/main" id="{C58F6062-0C1D-4D4A-AF3D-9E2F2A8882C2}"/>
              </a:ext>
            </a:extLst>
          </p:cNvPr>
          <p:cNvSpPr>
            <a:spLocks noGrp="1"/>
          </p:cNvSpPr>
          <p:nvPr>
            <p:ph type="body" sz="quarter" idx="13"/>
          </p:nvPr>
        </p:nvSpPr>
        <p:spPr>
          <a:xfrm>
            <a:off x="1041400" y="1748940"/>
            <a:ext cx="10797248" cy="4397860"/>
          </a:xfrm>
        </p:spPr>
        <p:txBody>
          <a:bodyPr>
            <a:noAutofit/>
          </a:bodyPr>
          <a:lstStyle/>
          <a:p>
            <a:pPr marL="457200" indent="-457200">
              <a:lnSpc>
                <a:spcPct val="100000"/>
              </a:lnSpc>
              <a:spcAft>
                <a:spcPts val="0"/>
              </a:spcAft>
              <a:buFont typeface="Arial" panose="020B0604020202020204" pitchFamily="34" charset="0"/>
              <a:buChar char="•"/>
            </a:pPr>
            <a:r>
              <a:rPr lang="en-US" sz="2400" dirty="0"/>
              <a:t>Free, confidential legal advice (via telephone, Zoom, face-to-face)</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Co-advice appointments with experts in family law &amp; credit / debt / consumer law</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Representation in eligible cases</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Available to all people in NSW who have experienced financial abuse in an intimate partner relationship</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Lawyers are trauma informed, understand safety risks and the complexities of abusive relationships</a:t>
            </a:r>
            <a:br>
              <a:rPr lang="en-US" sz="2400" dirty="0"/>
            </a:br>
            <a:endParaRPr lang="en-US" sz="2400" dirty="0"/>
          </a:p>
          <a:p>
            <a:pPr marL="457200" indent="-457200">
              <a:lnSpc>
                <a:spcPct val="100000"/>
              </a:lnSpc>
              <a:spcAft>
                <a:spcPts val="0"/>
              </a:spcAft>
              <a:buFont typeface="Arial" panose="020B0604020202020204" pitchFamily="34" charset="0"/>
              <a:buChar char="•"/>
            </a:pPr>
            <a:r>
              <a:rPr lang="en-US" sz="2400" dirty="0"/>
              <a:t>Non-legal needs and social support referrals</a:t>
            </a:r>
          </a:p>
        </p:txBody>
      </p:sp>
    </p:spTree>
    <p:extLst>
      <p:ext uri="{BB962C8B-B14F-4D97-AF65-F5344CB8AC3E}">
        <p14:creationId xmlns:p14="http://schemas.microsoft.com/office/powerpoint/2010/main" val="314275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Understanding </a:t>
            </a:r>
          </a:p>
          <a:p>
            <a:r>
              <a:rPr lang="en-US" sz="5400" dirty="0"/>
              <a:t>financial abuse</a:t>
            </a:r>
            <a:endParaRPr lang="en-AU" sz="5400" dirty="0"/>
          </a:p>
        </p:txBody>
      </p:sp>
    </p:spTree>
    <p:extLst>
      <p:ext uri="{BB962C8B-B14F-4D97-AF65-F5344CB8AC3E}">
        <p14:creationId xmlns:p14="http://schemas.microsoft.com/office/powerpoint/2010/main" val="2700540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AB4E-2AF3-424C-AF14-0D35B47930A4}"/>
              </a:ext>
            </a:extLst>
          </p:cNvPr>
          <p:cNvSpPr>
            <a:spLocks noGrp="1"/>
          </p:cNvSpPr>
          <p:nvPr>
            <p:ph type="title"/>
          </p:nvPr>
        </p:nvSpPr>
        <p:spPr>
          <a:xfrm>
            <a:off x="5381710" y="631033"/>
            <a:ext cx="6166823" cy="1117907"/>
          </a:xfrm>
        </p:spPr>
        <p:txBody>
          <a:bodyPr>
            <a:normAutofit/>
          </a:bodyPr>
          <a:lstStyle/>
          <a:p>
            <a:r>
              <a:rPr lang="en-US" sz="4000" dirty="0"/>
              <a:t>Fact Sheets</a:t>
            </a:r>
          </a:p>
        </p:txBody>
      </p:sp>
      <p:sp>
        <p:nvSpPr>
          <p:cNvPr id="3" name="Text Placeholder 2">
            <a:extLst>
              <a:ext uri="{FF2B5EF4-FFF2-40B4-BE49-F238E27FC236}">
                <a16:creationId xmlns:a16="http://schemas.microsoft.com/office/drawing/2014/main" id="{157E9B31-A9E7-9C46-8A84-59D60F89B88C}"/>
              </a:ext>
            </a:extLst>
          </p:cNvPr>
          <p:cNvSpPr>
            <a:spLocks noGrp="1"/>
          </p:cNvSpPr>
          <p:nvPr>
            <p:ph type="body" sz="quarter" idx="13"/>
          </p:nvPr>
        </p:nvSpPr>
        <p:spPr>
          <a:xfrm>
            <a:off x="5381710" y="1829107"/>
            <a:ext cx="6493933" cy="4397860"/>
          </a:xfrm>
        </p:spPr>
        <p:txBody>
          <a:bodyPr>
            <a:normAutofit/>
          </a:bodyPr>
          <a:lstStyle/>
          <a:p>
            <a:pPr marL="571500" indent="-571500">
              <a:buFont typeface="Arial" panose="020B0604020202020204" pitchFamily="34" charset="0"/>
              <a:buChar char="•"/>
            </a:pPr>
            <a:r>
              <a:rPr lang="en-US" sz="2400" dirty="0"/>
              <a:t>Property Settlement</a:t>
            </a:r>
          </a:p>
          <a:p>
            <a:pPr marL="571500" indent="-571500">
              <a:buFont typeface="Arial" panose="020B0604020202020204" pitchFamily="34" charset="0"/>
              <a:buChar char="•"/>
            </a:pPr>
            <a:r>
              <a:rPr lang="en-US" sz="2400" dirty="0"/>
              <a:t>Spousal Maintenance</a:t>
            </a:r>
          </a:p>
          <a:p>
            <a:pPr marL="571500" indent="-571500">
              <a:buFont typeface="Arial" panose="020B0604020202020204" pitchFamily="34" charset="0"/>
              <a:buChar char="•"/>
            </a:pPr>
            <a:r>
              <a:rPr lang="en-US" sz="2400" dirty="0"/>
              <a:t>Child Support</a:t>
            </a:r>
          </a:p>
          <a:p>
            <a:pPr marL="571500" indent="-571500">
              <a:buFont typeface="Arial" panose="020B0604020202020204" pitchFamily="34" charset="0"/>
              <a:buChar char="•"/>
            </a:pPr>
            <a:r>
              <a:rPr lang="en-US" sz="2400" dirty="0"/>
              <a:t>10 steps to follow when separating</a:t>
            </a:r>
          </a:p>
          <a:p>
            <a:pPr marL="571500" indent="-571500">
              <a:buFont typeface="Arial" panose="020B0604020202020204" pitchFamily="34" charset="0"/>
              <a:buChar char="•"/>
            </a:pPr>
            <a:r>
              <a:rPr lang="en-US" sz="2400" dirty="0"/>
              <a:t>The court process</a:t>
            </a:r>
          </a:p>
          <a:p>
            <a:pPr marL="571500" indent="-571500">
              <a:buFont typeface="Arial" panose="020B0604020202020204" pitchFamily="34" charset="0"/>
              <a:buChar char="•"/>
            </a:pPr>
            <a:r>
              <a:rPr lang="en-US" sz="2400" dirty="0"/>
              <a:t>Children &amp; parenting</a:t>
            </a:r>
          </a:p>
          <a:p>
            <a:pPr marL="571500" indent="-571500">
              <a:buFont typeface="Arial" panose="020B0604020202020204" pitchFamily="34" charset="0"/>
              <a:buChar char="•"/>
            </a:pPr>
            <a:r>
              <a:rPr lang="en-US" sz="2400" dirty="0"/>
              <a:t>What is family violence?</a:t>
            </a:r>
            <a:endParaRPr lang="en-AU" sz="2400" dirty="0"/>
          </a:p>
        </p:txBody>
      </p:sp>
      <p:pic>
        <p:nvPicPr>
          <p:cNvPr id="5" name="Picture 4">
            <a:extLst>
              <a:ext uri="{FF2B5EF4-FFF2-40B4-BE49-F238E27FC236}">
                <a16:creationId xmlns:a16="http://schemas.microsoft.com/office/drawing/2014/main" id="{BD79129C-FA64-4890-AE11-A5E7F68DC214}"/>
              </a:ext>
            </a:extLst>
          </p:cNvPr>
          <p:cNvPicPr>
            <a:picLocks noChangeAspect="1"/>
          </p:cNvPicPr>
          <p:nvPr/>
        </p:nvPicPr>
        <p:blipFill>
          <a:blip r:embed="rId2"/>
          <a:stretch>
            <a:fillRect/>
          </a:stretch>
        </p:blipFill>
        <p:spPr>
          <a:xfrm>
            <a:off x="316357" y="355599"/>
            <a:ext cx="4323376" cy="6152497"/>
          </a:xfrm>
          <a:prstGeom prst="rect">
            <a:avLst/>
          </a:prstGeom>
        </p:spPr>
      </p:pic>
    </p:spTree>
    <p:extLst>
      <p:ext uri="{BB962C8B-B14F-4D97-AF65-F5344CB8AC3E}">
        <p14:creationId xmlns:p14="http://schemas.microsoft.com/office/powerpoint/2010/main" val="3282439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normAutofit/>
          </a:bodyPr>
          <a:lstStyle/>
          <a:p>
            <a:r>
              <a:rPr lang="en-US" sz="4000" dirty="0"/>
              <a:t>How to contact us</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marL="514350" indent="-514350">
              <a:buFont typeface="Arial" charset="0"/>
              <a:buAutoNum type="arabicPeriod"/>
            </a:pPr>
            <a:r>
              <a:rPr lang="en-US" sz="2400" dirty="0"/>
              <a:t>Website, including online form: </a:t>
            </a:r>
            <a:r>
              <a:rPr lang="en-US" sz="2400" dirty="0">
                <a:hlinkClick r:id="rId2"/>
              </a:rPr>
              <a:t>https://rlc.org.au/fas</a:t>
            </a:r>
            <a:endParaRPr lang="en-US" sz="2400" dirty="0"/>
          </a:p>
          <a:p>
            <a:pPr marL="514350" indent="-514350">
              <a:buAutoNum type="arabicPeriod"/>
            </a:pPr>
            <a:r>
              <a:rPr lang="en-US" sz="2400" dirty="0"/>
              <a:t>Call us on 0481 730 344</a:t>
            </a:r>
          </a:p>
          <a:p>
            <a:pPr marL="514350" indent="-514350">
              <a:buAutoNum type="arabicPeriod"/>
            </a:pPr>
            <a:r>
              <a:rPr lang="en-US" sz="2400" dirty="0"/>
              <a:t>Email us: </a:t>
            </a:r>
            <a:r>
              <a:rPr lang="en-US" sz="2400" dirty="0">
                <a:hlinkClick r:id="rId3"/>
              </a:rPr>
              <a:t>falsintake@rlc.org.au</a:t>
            </a:r>
            <a:r>
              <a:rPr lang="en-US" sz="2400" dirty="0"/>
              <a:t> </a:t>
            </a:r>
          </a:p>
        </p:txBody>
      </p:sp>
    </p:spTree>
    <p:extLst>
      <p:ext uri="{BB962C8B-B14F-4D97-AF65-F5344CB8AC3E}">
        <p14:creationId xmlns:p14="http://schemas.microsoft.com/office/powerpoint/2010/main" val="3050763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000" dirty="0">
                <a:latin typeface="Arial"/>
                <a:cs typeface="Arial"/>
              </a:rPr>
              <a:t>When we can’t assist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a:xfrm>
            <a:off x="857756" y="1748940"/>
            <a:ext cx="10608658" cy="4397860"/>
          </a:xfrm>
        </p:spPr>
        <p:txBody>
          <a:bodyPr>
            <a:noAutofit/>
          </a:bodyPr>
          <a:lstStyle/>
          <a:p>
            <a:pPr marL="457200" indent="-457200">
              <a:buFont typeface="Arial" panose="020B0604020202020204" pitchFamily="34" charset="0"/>
              <a:buChar char="•"/>
            </a:pPr>
            <a:r>
              <a:rPr lang="en-US" sz="2400" b="1" dirty="0">
                <a:latin typeface="Helvetica"/>
                <a:cs typeface="Helvetica"/>
              </a:rPr>
              <a:t>Elder abuse</a:t>
            </a:r>
            <a:r>
              <a:rPr lang="en-US" sz="2400" dirty="0">
                <a:latin typeface="Helvetica"/>
                <a:cs typeface="Helvetica"/>
              </a:rPr>
              <a:t> or financial abuse outside of intimate partner relationships – refer to the National Debt Helpline </a:t>
            </a:r>
            <a:r>
              <a:rPr lang="en-AU" sz="2400" dirty="0">
                <a:latin typeface="Helvetica"/>
                <a:cs typeface="Helvetica"/>
                <a:hlinkClick r:id="rId2"/>
              </a:rPr>
              <a:t>https://ndh.org.au/</a:t>
            </a:r>
            <a:r>
              <a:rPr lang="en-AU" sz="2400" dirty="0">
                <a:latin typeface="Helvetica"/>
                <a:cs typeface="Helvetica"/>
              </a:rPr>
              <a:t> </a:t>
            </a:r>
            <a:r>
              <a:rPr lang="en-AU" sz="2400" b="1" dirty="0">
                <a:latin typeface="Helvetica"/>
                <a:cs typeface="Helvetica"/>
              </a:rPr>
              <a:t>1800 007 007 </a:t>
            </a:r>
            <a:r>
              <a:rPr lang="en-AU" sz="2400" dirty="0">
                <a:latin typeface="Helvetica"/>
                <a:cs typeface="Helvetica"/>
              </a:rPr>
              <a:t>or</a:t>
            </a:r>
            <a:r>
              <a:rPr lang="en-AU" sz="2400" b="1" dirty="0">
                <a:latin typeface="Helvetica"/>
                <a:cs typeface="Helvetica"/>
              </a:rPr>
              <a:t> </a:t>
            </a:r>
            <a:r>
              <a:rPr lang="en-AU" sz="2400" dirty="0">
                <a:latin typeface="Helvetica"/>
                <a:cs typeface="Helvetica"/>
              </a:rPr>
              <a:t>the Seniors Rights Service https://seniorsrightsservice.org.au/</a:t>
            </a:r>
          </a:p>
          <a:p>
            <a:pPr marL="457200" indent="-457200">
              <a:buFont typeface="Arial" panose="020B0604020202020204" pitchFamily="34" charset="0"/>
              <a:buChar char="•"/>
            </a:pPr>
            <a:r>
              <a:rPr lang="en-AU" sz="2400" dirty="0">
                <a:latin typeface="Helvetica"/>
                <a:cs typeface="Helvetica"/>
              </a:rPr>
              <a:t>Credit, debt and consumer law problems that are </a:t>
            </a:r>
            <a:r>
              <a:rPr lang="en-AU" sz="2400" b="1" dirty="0">
                <a:latin typeface="Helvetica"/>
                <a:cs typeface="Helvetica"/>
              </a:rPr>
              <a:t>not connected </a:t>
            </a:r>
            <a:r>
              <a:rPr lang="en-AU" sz="2400" dirty="0">
                <a:latin typeface="Helvetica"/>
                <a:cs typeface="Helvetica"/>
              </a:rPr>
              <a:t>to the client’s experience of financial abuse – local community legal centre or Legal Aid.</a:t>
            </a:r>
          </a:p>
          <a:p>
            <a:pPr marL="457200" indent="-457200">
              <a:buFont typeface="Arial" panose="020B0604020202020204" pitchFamily="34" charset="0"/>
              <a:buChar char="•"/>
            </a:pPr>
            <a:r>
              <a:rPr lang="en-AU" sz="2400" b="1" dirty="0">
                <a:latin typeface="Helvetica"/>
                <a:cs typeface="Helvetica"/>
              </a:rPr>
              <a:t>Family law issues </a:t>
            </a:r>
            <a:r>
              <a:rPr lang="en-AU" sz="2400" dirty="0">
                <a:latin typeface="Helvetica"/>
                <a:cs typeface="Helvetica"/>
              </a:rPr>
              <a:t>where there are </a:t>
            </a:r>
            <a:r>
              <a:rPr lang="en-AU" sz="2400" b="1" dirty="0">
                <a:latin typeface="Helvetica"/>
                <a:cs typeface="Helvetica"/>
              </a:rPr>
              <a:t>no interconnected </a:t>
            </a:r>
            <a:r>
              <a:rPr lang="en-AU" sz="2400" dirty="0">
                <a:latin typeface="Helvetica"/>
                <a:cs typeface="Helvetica"/>
              </a:rPr>
              <a:t>credit and debt issues – refer to local community legal centre or Legal Aid.</a:t>
            </a:r>
          </a:p>
        </p:txBody>
      </p:sp>
    </p:spTree>
    <p:extLst>
      <p:ext uri="{BB962C8B-B14F-4D97-AF65-F5344CB8AC3E}">
        <p14:creationId xmlns:p14="http://schemas.microsoft.com/office/powerpoint/2010/main" val="988734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1E1A-5100-1741-B8C8-272749E3D8DB}"/>
              </a:ext>
            </a:extLst>
          </p:cNvPr>
          <p:cNvSpPr>
            <a:spLocks noGrp="1"/>
          </p:cNvSpPr>
          <p:nvPr>
            <p:ph type="title"/>
          </p:nvPr>
        </p:nvSpPr>
        <p:spPr/>
        <p:txBody>
          <a:bodyPr>
            <a:normAutofit/>
          </a:bodyPr>
          <a:lstStyle/>
          <a:p>
            <a:r>
              <a:rPr lang="en-US" sz="4000" dirty="0"/>
              <a:t>Learn more about RLC’s work</a:t>
            </a:r>
          </a:p>
        </p:txBody>
      </p:sp>
      <p:sp>
        <p:nvSpPr>
          <p:cNvPr id="3" name="Text Placeholder 2">
            <a:extLst>
              <a:ext uri="{FF2B5EF4-FFF2-40B4-BE49-F238E27FC236}">
                <a16:creationId xmlns:a16="http://schemas.microsoft.com/office/drawing/2014/main" id="{604DFAD5-2A5E-D94A-83CD-A390FA451D5D}"/>
              </a:ext>
            </a:extLst>
          </p:cNvPr>
          <p:cNvSpPr>
            <a:spLocks noGrp="1"/>
          </p:cNvSpPr>
          <p:nvPr>
            <p:ph type="body" sz="quarter" idx="13"/>
          </p:nvPr>
        </p:nvSpPr>
        <p:spPr/>
        <p:txBody>
          <a:bodyPr>
            <a:normAutofit/>
          </a:bodyPr>
          <a:lstStyle/>
          <a:p>
            <a:pPr marL="0" indent="0" algn="ctr">
              <a:buNone/>
            </a:pPr>
            <a:r>
              <a:rPr lang="en-US" sz="2400" dirty="0"/>
              <a:t>Sign up for our </a:t>
            </a:r>
            <a:r>
              <a:rPr lang="en-US" sz="2400" dirty="0" err="1"/>
              <a:t>eBulletin</a:t>
            </a:r>
            <a:endParaRPr lang="en-US" sz="2400" dirty="0"/>
          </a:p>
          <a:p>
            <a:pPr marL="0" indent="0" algn="ctr">
              <a:buNone/>
            </a:pPr>
            <a:r>
              <a:rPr lang="en-US" sz="2400" b="1" dirty="0" err="1">
                <a:solidFill>
                  <a:srgbClr val="0070C0"/>
                </a:solidFill>
              </a:rPr>
              <a:t>www.rlc.org.au</a:t>
            </a:r>
            <a:r>
              <a:rPr lang="en-US" sz="2400" b="1" dirty="0">
                <a:solidFill>
                  <a:srgbClr val="0070C0"/>
                </a:solidFill>
              </a:rPr>
              <a:t> </a:t>
            </a:r>
          </a:p>
          <a:p>
            <a:pPr marL="0" indent="0" algn="ctr">
              <a:buNone/>
            </a:pPr>
            <a:endParaRPr lang="en-US" sz="2400" dirty="0"/>
          </a:p>
          <a:p>
            <a:pPr marL="0" indent="0" algn="ctr">
              <a:buNone/>
            </a:pPr>
            <a:r>
              <a:rPr lang="en-US" sz="2400" dirty="0"/>
              <a:t>Follow us</a:t>
            </a:r>
          </a:p>
          <a:p>
            <a:pPr marL="0" indent="0" algn="ctr">
              <a:buNone/>
            </a:pPr>
            <a:r>
              <a:rPr lang="en-US" sz="2400" b="1" dirty="0">
                <a:solidFill>
                  <a:srgbClr val="0070C0"/>
                </a:solidFill>
              </a:rPr>
              <a:t>Facebook (@</a:t>
            </a:r>
            <a:r>
              <a:rPr lang="en-US" sz="2400" b="1" dirty="0" err="1">
                <a:solidFill>
                  <a:srgbClr val="0070C0"/>
                </a:solidFill>
              </a:rPr>
              <a:t>redfernlegal</a:t>
            </a:r>
            <a:r>
              <a:rPr lang="en-US" sz="2400" b="1" dirty="0">
                <a:solidFill>
                  <a:srgbClr val="0070C0"/>
                </a:solidFill>
              </a:rPr>
              <a:t>)</a:t>
            </a:r>
          </a:p>
          <a:p>
            <a:pPr marL="0" indent="0" algn="ctr">
              <a:buNone/>
            </a:pPr>
            <a:r>
              <a:rPr lang="en-US" sz="2400" b="1" dirty="0">
                <a:solidFill>
                  <a:srgbClr val="0070C0"/>
                </a:solidFill>
              </a:rPr>
              <a:t>Twitter (@RLC_CEO)</a:t>
            </a:r>
          </a:p>
          <a:p>
            <a:pPr marL="0" indent="0" algn="ctr">
              <a:buNone/>
            </a:pPr>
            <a:r>
              <a:rPr lang="en-US" sz="2400" b="1" dirty="0">
                <a:solidFill>
                  <a:srgbClr val="0070C0"/>
                </a:solidFill>
              </a:rPr>
              <a:t>Instagram (@</a:t>
            </a:r>
            <a:r>
              <a:rPr lang="en-US" sz="2400" b="1" dirty="0" err="1">
                <a:solidFill>
                  <a:srgbClr val="0070C0"/>
                </a:solidFill>
              </a:rPr>
              <a:t>teamRLC</a:t>
            </a:r>
            <a:r>
              <a:rPr lang="en-US" sz="2400" b="1" dirty="0">
                <a:solidFill>
                  <a:srgbClr val="0070C0"/>
                </a:solidFill>
              </a:rPr>
              <a:t>)</a:t>
            </a:r>
          </a:p>
        </p:txBody>
      </p:sp>
    </p:spTree>
    <p:extLst>
      <p:ext uri="{BB962C8B-B14F-4D97-AF65-F5344CB8AC3E}">
        <p14:creationId xmlns:p14="http://schemas.microsoft.com/office/powerpoint/2010/main" val="2394269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title"/>
          </p:nvPr>
        </p:nvSpPr>
        <p:spPr>
          <a:xfrm>
            <a:off x="316357" y="631033"/>
            <a:ext cx="11408408" cy="1117907"/>
          </a:xfrm>
        </p:spPr>
        <p:txBody>
          <a:bodyPr anchor="t">
            <a:normAutofit/>
          </a:bodyPr>
          <a:lstStyle/>
          <a:p>
            <a:r>
              <a:rPr lang="en-US" sz="4000"/>
              <a:t>Resources on financial abuse</a:t>
            </a:r>
          </a:p>
        </p:txBody>
      </p:sp>
      <p:sp>
        <p:nvSpPr>
          <p:cNvPr id="11" name="Text Placeholder 4"/>
          <p:cNvSpPr txBox="1">
            <a:spLocks/>
          </p:cNvSpPr>
          <p:nvPr/>
        </p:nvSpPr>
        <p:spPr>
          <a:xfrm>
            <a:off x="1041400" y="1748940"/>
            <a:ext cx="9976220" cy="4397860"/>
          </a:xfrm>
          <a:prstGeom prst="rect">
            <a:avLst/>
          </a:prstGeom>
        </p:spPr>
        <p:txBody>
          <a:bodyPr anchor="ct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3200">
                <a:solidFill>
                  <a:schemeClr val="tx1">
                    <a:lumMod val="95000"/>
                    <a:lumOff val="5000"/>
                  </a:schemeClr>
                </a:solidFill>
                <a:hlinkClick r:id="rId3"/>
              </a:rPr>
              <a:t>www.rlc.org.au/training/resources/financial-abuse</a:t>
            </a:r>
            <a:br>
              <a:rPr lang="en-US" sz="3200">
                <a:solidFill>
                  <a:schemeClr val="tx1">
                    <a:lumMod val="95000"/>
                    <a:lumOff val="5000"/>
                  </a:schemeClr>
                </a:solidFill>
              </a:rPr>
            </a:br>
            <a:endParaRPr lang="en-US" sz="3200">
              <a:solidFill>
                <a:schemeClr val="tx1">
                  <a:lumMod val="95000"/>
                  <a:lumOff val="5000"/>
                </a:schemeClr>
              </a:solidFill>
            </a:endParaRPr>
          </a:p>
          <a:p>
            <a:r>
              <a:rPr lang="en-US" sz="3200">
                <a:solidFill>
                  <a:schemeClr val="tx1">
                    <a:lumMod val="95000"/>
                    <a:lumOff val="5000"/>
                  </a:schemeClr>
                </a:solidFill>
                <a:hlinkClick r:id="rId4"/>
              </a:rPr>
              <a:t>https://earg.org.au/resources-for-community-workers</a:t>
            </a:r>
            <a:r>
              <a:rPr lang="en-US" sz="3200">
                <a:solidFill>
                  <a:schemeClr val="tx1">
                    <a:lumMod val="95000"/>
                    <a:lumOff val="5000"/>
                  </a:schemeClr>
                </a:solidFill>
              </a:rPr>
              <a:t> </a:t>
            </a:r>
          </a:p>
        </p:txBody>
      </p:sp>
    </p:spTree>
    <p:extLst>
      <p:ext uri="{BB962C8B-B14F-4D97-AF65-F5344CB8AC3E}">
        <p14:creationId xmlns:p14="http://schemas.microsoft.com/office/powerpoint/2010/main" val="1951459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000" b="1" dirty="0">
                <a:latin typeface="Helvetica"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Please stay with us for another 30 seconds</a:t>
            </a:r>
            <a:r>
              <a:rPr kumimoji="0" lang="is-I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Training: </a:t>
            </a:r>
            <a:b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b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4"/>
              </a:rPr>
              <a:t>rlc.org.au/what-we-do/training</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5"/>
              </a:rPr>
              <a:t>education@rlc.org.au</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This webinar is a guide to the law in Australia. It is not a substitute for legal advice. If you have a legal problem, seek legal advice from a legal </a:t>
            </a:r>
            <a:r>
              <a:rPr kumimoji="0" lang="en-US" sz="2000" u="none" strike="noStrike" kern="1200" cap="none" spc="0" normalizeH="0" baseline="0" noProof="0" dirty="0" err="1">
                <a:ln>
                  <a:noFill/>
                </a:ln>
                <a:solidFill>
                  <a:srgbClr val="303030"/>
                </a:solidFill>
                <a:effectLst/>
                <a:uLnTx/>
                <a:uFillTx/>
                <a:latin typeface="Helvetica"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 or Legal Aid. </a:t>
            </a:r>
          </a:p>
        </p:txBody>
      </p:sp>
    </p:spTree>
    <p:extLst>
      <p:ext uri="{BB962C8B-B14F-4D97-AF65-F5344CB8AC3E}">
        <p14:creationId xmlns:p14="http://schemas.microsoft.com/office/powerpoint/2010/main" val="1882095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financial abuse?</a:t>
            </a:r>
          </a:p>
        </p:txBody>
      </p:sp>
      <p:sp>
        <p:nvSpPr>
          <p:cNvPr id="3" name="Text Placeholder 2"/>
          <p:cNvSpPr>
            <a:spLocks noGrp="1"/>
          </p:cNvSpPr>
          <p:nvPr>
            <p:ph type="body" sz="quarter" idx="13"/>
          </p:nvPr>
        </p:nvSpPr>
        <p:spPr>
          <a:xfrm>
            <a:off x="1041399" y="1748940"/>
            <a:ext cx="10668947" cy="4800716"/>
          </a:xfrm>
        </p:spPr>
        <p:txBody>
          <a:bodyPr>
            <a:noAutofit/>
          </a:bodyPr>
          <a:lstStyle/>
          <a:p>
            <a:pPr marL="457200" indent="-457200">
              <a:buFont typeface="Arial" panose="020B0604020202020204" pitchFamily="34" charset="0"/>
              <a:buChar char="•"/>
            </a:pPr>
            <a:r>
              <a:rPr lang="en-US" sz="2400" dirty="0">
                <a:latin typeface="Helvetica"/>
                <a:cs typeface="Helvetica"/>
              </a:rPr>
              <a:t>Financial or economic abuse is a form of family violence (also known as domestic violence) where an abuser uses money to gain power and to control their partner.</a:t>
            </a:r>
          </a:p>
          <a:p>
            <a:pPr marL="457200" indent="-457200">
              <a:buFont typeface="Arial" panose="020B0604020202020204" pitchFamily="34" charset="0"/>
              <a:buChar char="•"/>
            </a:pPr>
            <a:r>
              <a:rPr lang="en-AU" sz="2400" dirty="0">
                <a:latin typeface="Helvetica"/>
                <a:cs typeface="Helvetica"/>
              </a:rPr>
              <a:t>Family violence is defined under the Family Law Act, 1975 (as amended) under section 4AB. It means violent, threatening or other behaviour by a person that coerces, a member of the person’s family or causes the family member to be fearful. </a:t>
            </a:r>
            <a:endParaRPr lang="en-US" sz="2400" dirty="0">
              <a:latin typeface="Helvetica"/>
              <a:cs typeface="Helvetica"/>
            </a:endParaRPr>
          </a:p>
          <a:p>
            <a:pPr marL="457200" indent="-457200">
              <a:buFont typeface="Arial" panose="020B0604020202020204" pitchFamily="34" charset="0"/>
              <a:buChar char="•"/>
            </a:pPr>
            <a:r>
              <a:rPr lang="en-US" sz="2400" dirty="0">
                <a:latin typeface="Helvetica"/>
                <a:cs typeface="Helvetica"/>
              </a:rPr>
              <a:t>There is no single agreed </a:t>
            </a:r>
            <a:r>
              <a:rPr lang="en-US" sz="2400" i="1" dirty="0">
                <a:latin typeface="Helvetica"/>
                <a:cs typeface="Helvetica"/>
              </a:rPr>
              <a:t>legal </a:t>
            </a:r>
            <a:r>
              <a:rPr lang="en-US" sz="2400" dirty="0">
                <a:latin typeface="Helvetica"/>
                <a:cs typeface="Helvetica"/>
              </a:rPr>
              <a:t>definition of domestic violence in Australia.</a:t>
            </a:r>
            <a:endParaRPr lang="en-US" sz="2400" dirty="0"/>
          </a:p>
        </p:txBody>
      </p:sp>
    </p:spTree>
    <p:extLst>
      <p:ext uri="{BB962C8B-B14F-4D97-AF65-F5344CB8AC3E}">
        <p14:creationId xmlns:p14="http://schemas.microsoft.com/office/powerpoint/2010/main" val="168604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Common behaviours</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fontScale="62500" lnSpcReduction="20000"/>
          </a:bodyPr>
          <a:lstStyle/>
          <a:p>
            <a:r>
              <a:rPr lang="en-AU" sz="3800" dirty="0"/>
              <a:t>Control over day-to-day household finances &amp; material wellbeing</a:t>
            </a:r>
          </a:p>
          <a:p>
            <a:r>
              <a:rPr lang="en-AU" sz="3800" dirty="0"/>
              <a:t>Denying accumulation of personal assets or eroding those assets</a:t>
            </a:r>
          </a:p>
          <a:p>
            <a:r>
              <a:rPr lang="en-AU" sz="3800" dirty="0"/>
              <a:t>Manipulating credit and debt to the abused partner’s disadvantage</a:t>
            </a:r>
          </a:p>
          <a:p>
            <a:r>
              <a:rPr lang="en-AU" sz="3800" dirty="0"/>
              <a:t>Blocking access to social and economic participation</a:t>
            </a:r>
          </a:p>
          <a:p>
            <a:r>
              <a:rPr lang="en-AU" sz="3800" dirty="0"/>
              <a:t>Financially monitoring, over-controlling and scrutinising their partner</a:t>
            </a:r>
          </a:p>
          <a:p>
            <a:r>
              <a:rPr lang="en-AU" sz="3800" dirty="0"/>
              <a:t>Refusing to contribute</a:t>
            </a:r>
          </a:p>
          <a:p>
            <a:r>
              <a:rPr lang="en-AU" sz="3800" dirty="0"/>
              <a:t>Exploiting women sexually in exchange for money</a:t>
            </a:r>
          </a:p>
          <a:p>
            <a:pPr marL="0" indent="0">
              <a:buNone/>
            </a:pPr>
            <a:r>
              <a:rPr lang="en-US" sz="2500" dirty="0"/>
              <a:t>SOURCE: </a:t>
            </a:r>
            <a:r>
              <a:rPr lang="en-US" sz="2500" b="1" i="1" dirty="0"/>
              <a:t>Restoring Financial Safety: Legal Responses to Economic Abuse</a:t>
            </a:r>
            <a:r>
              <a:rPr lang="en-US" sz="2500" dirty="0"/>
              <a:t> (see Resources)</a:t>
            </a:r>
          </a:p>
        </p:txBody>
      </p:sp>
    </p:spTree>
    <p:extLst>
      <p:ext uri="{BB962C8B-B14F-4D97-AF65-F5344CB8AC3E}">
        <p14:creationId xmlns:p14="http://schemas.microsoft.com/office/powerpoint/2010/main" val="92361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Autofit/>
          </a:bodyPr>
          <a:lstStyle/>
          <a:p>
            <a:r>
              <a:rPr lang="en-US" sz="5400" dirty="0"/>
              <a:t>Financial abuse </a:t>
            </a:r>
            <a:br>
              <a:rPr lang="en-US" sz="5400" dirty="0"/>
            </a:br>
            <a:r>
              <a:rPr lang="en-US" sz="5400" dirty="0"/>
              <a:t>relating to</a:t>
            </a:r>
            <a:br>
              <a:rPr lang="en-US" sz="5400" dirty="0"/>
            </a:br>
            <a:r>
              <a:rPr lang="en-US" sz="5400" dirty="0"/>
              <a:t>spousal maintenance</a:t>
            </a:r>
            <a:endParaRPr lang="en-AU" sz="5400" dirty="0"/>
          </a:p>
        </p:txBody>
      </p:sp>
    </p:spTree>
    <p:extLst>
      <p:ext uri="{BB962C8B-B14F-4D97-AF65-F5344CB8AC3E}">
        <p14:creationId xmlns:p14="http://schemas.microsoft.com/office/powerpoint/2010/main" val="167875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DB36-27F4-A74A-A32C-80182C4A846C}"/>
              </a:ext>
            </a:extLst>
          </p:cNvPr>
          <p:cNvSpPr>
            <a:spLocks noGrp="1"/>
          </p:cNvSpPr>
          <p:nvPr>
            <p:ph type="title"/>
          </p:nvPr>
        </p:nvSpPr>
        <p:spPr>
          <a:xfrm>
            <a:off x="316357" y="631033"/>
            <a:ext cx="11408408" cy="1421051"/>
          </a:xfrm>
        </p:spPr>
        <p:txBody>
          <a:bodyPr>
            <a:normAutofit/>
          </a:bodyPr>
          <a:lstStyle/>
          <a:p>
            <a:r>
              <a:rPr lang="en-US" sz="4000" dirty="0"/>
              <a:t>Financial abuse behaviours </a:t>
            </a:r>
            <a:br>
              <a:rPr lang="en-US" sz="4000" dirty="0"/>
            </a:br>
            <a:r>
              <a:rPr lang="en-US" sz="4000" dirty="0"/>
              <a:t>relating to spousal maintenance</a:t>
            </a:r>
          </a:p>
        </p:txBody>
      </p:sp>
      <p:sp>
        <p:nvSpPr>
          <p:cNvPr id="3" name="Text Placeholder 2">
            <a:extLst>
              <a:ext uri="{FF2B5EF4-FFF2-40B4-BE49-F238E27FC236}">
                <a16:creationId xmlns:a16="http://schemas.microsoft.com/office/drawing/2014/main" id="{996FEA4D-742E-724B-A4D2-293BA6E0A7AE}"/>
              </a:ext>
            </a:extLst>
          </p:cNvPr>
          <p:cNvSpPr>
            <a:spLocks noGrp="1"/>
          </p:cNvSpPr>
          <p:nvPr>
            <p:ph type="body" sz="quarter" idx="13"/>
          </p:nvPr>
        </p:nvSpPr>
        <p:spPr>
          <a:xfrm>
            <a:off x="1174044" y="1919112"/>
            <a:ext cx="10078065" cy="4550712"/>
          </a:xfrm>
        </p:spPr>
        <p:txBody>
          <a:bodyPr>
            <a:noAutofit/>
          </a:bodyPr>
          <a:lstStyle/>
          <a:p>
            <a:pPr>
              <a:lnSpc>
                <a:spcPct val="100000"/>
              </a:lnSpc>
              <a:spcAft>
                <a:spcPts val="0"/>
              </a:spcAft>
            </a:pPr>
            <a:r>
              <a:rPr lang="en-AU" sz="2400" dirty="0">
                <a:latin typeface="Helvetica"/>
                <a:cs typeface="Helvetica"/>
              </a:rPr>
              <a:t>Behaviour may include:</a:t>
            </a:r>
            <a:br>
              <a:rPr lang="en-AU" sz="2400" dirty="0">
                <a:latin typeface="Helvetica"/>
                <a:cs typeface="Helvetica"/>
              </a:rPr>
            </a:br>
            <a:endParaRPr lang="en-AU" sz="2400" dirty="0">
              <a:latin typeface="Helvetica"/>
              <a:cs typeface="Helvetica"/>
            </a:endParaRPr>
          </a:p>
          <a:p>
            <a:pPr marL="457200" indent="-457200">
              <a:lnSpc>
                <a:spcPct val="100000"/>
              </a:lnSpc>
              <a:spcAft>
                <a:spcPts val="0"/>
              </a:spcAft>
              <a:buFont typeface="Arial" panose="020B0604020202020204" pitchFamily="34" charset="0"/>
              <a:buChar char="•"/>
            </a:pPr>
            <a:r>
              <a:rPr lang="en-AU" sz="2400" dirty="0">
                <a:latin typeface="Helvetica"/>
                <a:cs typeface="Helvetica"/>
              </a:rPr>
              <a:t>Denying access to money such that the person is unable to meet their financial needs</a:t>
            </a:r>
          </a:p>
          <a:p>
            <a:pPr marL="457200" indent="-457200">
              <a:lnSpc>
                <a:spcPct val="100000"/>
              </a:lnSpc>
              <a:spcAft>
                <a:spcPts val="0"/>
              </a:spcAft>
              <a:buFont typeface="Arial" panose="020B0604020202020204" pitchFamily="34" charset="0"/>
              <a:buChar char="•"/>
            </a:pPr>
            <a:r>
              <a:rPr lang="en-AU" sz="2400" dirty="0">
                <a:latin typeface="Helvetica"/>
                <a:cs typeface="Helvetica"/>
              </a:rPr>
              <a:t>Partner denying access to bank accounts, credit cards and/or redraw facilities</a:t>
            </a:r>
          </a:p>
          <a:p>
            <a:pPr marL="457200" indent="-457200">
              <a:lnSpc>
                <a:spcPct val="100000"/>
              </a:lnSpc>
              <a:spcAft>
                <a:spcPts val="0"/>
              </a:spcAft>
              <a:buFont typeface="Arial" panose="020B0604020202020204" pitchFamily="34" charset="0"/>
              <a:buChar char="•"/>
            </a:pPr>
            <a:r>
              <a:rPr lang="en-AU" sz="2400" dirty="0">
                <a:latin typeface="Helvetica"/>
                <a:cs typeface="Helvetica"/>
              </a:rPr>
              <a:t>Partner maintaining control over money so that person are financially dependant</a:t>
            </a:r>
          </a:p>
          <a:p>
            <a:pPr marL="457200" indent="-457200">
              <a:lnSpc>
                <a:spcPct val="100000"/>
              </a:lnSpc>
              <a:spcAft>
                <a:spcPts val="0"/>
              </a:spcAft>
              <a:buFont typeface="Arial" panose="020B0604020202020204" pitchFamily="34" charset="0"/>
              <a:buChar char="•"/>
            </a:pPr>
            <a:r>
              <a:rPr lang="en-US" sz="2400" dirty="0">
                <a:latin typeface="Helvetica"/>
                <a:cs typeface="Helvetica"/>
              </a:rPr>
              <a:t>Partner changing employment or using business to reduce income to avoid spousal maintenance</a:t>
            </a:r>
          </a:p>
        </p:txBody>
      </p:sp>
    </p:spTree>
    <p:extLst>
      <p:ext uri="{BB962C8B-B14F-4D97-AF65-F5344CB8AC3E}">
        <p14:creationId xmlns:p14="http://schemas.microsoft.com/office/powerpoint/2010/main" val="89903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4BA-B42C-9136-F945-C36EF7425081}"/>
              </a:ext>
            </a:extLst>
          </p:cNvPr>
          <p:cNvSpPr>
            <a:spLocks noGrp="1"/>
          </p:cNvSpPr>
          <p:nvPr>
            <p:ph type="title"/>
          </p:nvPr>
        </p:nvSpPr>
        <p:spPr/>
        <p:txBody>
          <a:bodyPr>
            <a:normAutofit/>
          </a:bodyPr>
          <a:lstStyle/>
          <a:p>
            <a:r>
              <a:rPr lang="en-US" sz="4000" dirty="0"/>
              <a:t>Behaviours (cont.)</a:t>
            </a:r>
            <a:endParaRPr lang="en-AU" sz="4000" dirty="0"/>
          </a:p>
        </p:txBody>
      </p:sp>
      <p:sp>
        <p:nvSpPr>
          <p:cNvPr id="3" name="Text Placeholder 2">
            <a:extLst>
              <a:ext uri="{FF2B5EF4-FFF2-40B4-BE49-F238E27FC236}">
                <a16:creationId xmlns:a16="http://schemas.microsoft.com/office/drawing/2014/main" id="{66749EBC-1344-51F3-D855-9898B45EB753}"/>
              </a:ext>
            </a:extLst>
          </p:cNvPr>
          <p:cNvSpPr>
            <a:spLocks noGrp="1"/>
          </p:cNvSpPr>
          <p:nvPr>
            <p:ph type="body" sz="quarter" idx="13"/>
          </p:nvPr>
        </p:nvSpPr>
        <p:spPr/>
        <p:txBody>
          <a:bodyPr>
            <a:normAutofit/>
          </a:bodyPr>
          <a:lstStyle/>
          <a:p>
            <a:pPr marL="457200" indent="-457200">
              <a:lnSpc>
                <a:spcPct val="100000"/>
              </a:lnSpc>
              <a:spcAft>
                <a:spcPts val="0"/>
              </a:spcAft>
              <a:buFont typeface="Arial" panose="020B0604020202020204" pitchFamily="34" charset="0"/>
              <a:buChar char="•"/>
            </a:pPr>
            <a:r>
              <a:rPr lang="en-US" sz="2400" dirty="0">
                <a:latin typeface="Helvetica"/>
                <a:cs typeface="Helvetica"/>
              </a:rPr>
              <a:t>Partner refusing to make mortgage instalments or partner placing pressure on person to contribute to mortgage even though person has left the home</a:t>
            </a:r>
          </a:p>
          <a:p>
            <a:pPr marL="457200" indent="-457200">
              <a:lnSpc>
                <a:spcPct val="100000"/>
              </a:lnSpc>
              <a:spcAft>
                <a:spcPts val="0"/>
              </a:spcAft>
              <a:buFont typeface="Arial" panose="020B0604020202020204" pitchFamily="34" charset="0"/>
              <a:buChar char="•"/>
            </a:pPr>
            <a:r>
              <a:rPr lang="en-US" sz="2400" dirty="0"/>
              <a:t>Partner removing person from health insurance</a:t>
            </a:r>
          </a:p>
          <a:p>
            <a:pPr marL="457200" indent="-457200">
              <a:lnSpc>
                <a:spcPct val="100000"/>
              </a:lnSpc>
              <a:spcAft>
                <a:spcPts val="0"/>
              </a:spcAft>
              <a:buFont typeface="Arial" panose="020B0604020202020204" pitchFamily="34" charset="0"/>
              <a:buChar char="•"/>
            </a:pPr>
            <a:r>
              <a:rPr lang="en-US" sz="2400" dirty="0">
                <a:latin typeface="Helvetica"/>
                <a:cs typeface="Helvetica"/>
              </a:rPr>
              <a:t>Partner cutting access to Foxtel, Netflix, internet</a:t>
            </a:r>
          </a:p>
          <a:p>
            <a:pPr marL="457200" indent="-457200">
              <a:lnSpc>
                <a:spcPct val="100000"/>
              </a:lnSpc>
              <a:spcAft>
                <a:spcPts val="0"/>
              </a:spcAft>
              <a:buFont typeface="Arial" panose="020B0604020202020204" pitchFamily="34" charset="0"/>
              <a:buChar char="•"/>
            </a:pPr>
            <a:r>
              <a:rPr lang="en-US" sz="2400" dirty="0">
                <a:latin typeface="Helvetica"/>
                <a:cs typeface="Helvetica"/>
              </a:rPr>
              <a:t>Partner cutting off any essential services that benefit the person</a:t>
            </a:r>
          </a:p>
          <a:p>
            <a:pPr marL="457200" indent="-457200">
              <a:lnSpc>
                <a:spcPct val="100000"/>
              </a:lnSpc>
              <a:spcAft>
                <a:spcPts val="0"/>
              </a:spcAft>
              <a:buFont typeface="Arial" panose="020B0604020202020204" pitchFamily="34" charset="0"/>
              <a:buChar char="•"/>
            </a:pPr>
            <a:r>
              <a:rPr lang="en-US" sz="2400" dirty="0">
                <a:latin typeface="Helvetica"/>
                <a:cs typeface="Helvetica"/>
              </a:rPr>
              <a:t>Partner failing to lodge taxation returns so lower income is used for child support assessment</a:t>
            </a:r>
          </a:p>
          <a:p>
            <a:pPr marL="457200" indent="-457200">
              <a:lnSpc>
                <a:spcPct val="100000"/>
              </a:lnSpc>
              <a:spcAft>
                <a:spcPts val="0"/>
              </a:spcAft>
              <a:buFont typeface="Arial" panose="020B0604020202020204" pitchFamily="34" charset="0"/>
              <a:buChar char="•"/>
            </a:pPr>
            <a:r>
              <a:rPr lang="en-US" sz="2400" dirty="0">
                <a:latin typeface="Helvetica"/>
                <a:cs typeface="Helvetica"/>
              </a:rPr>
              <a:t>Forcing a person to enter into a personal loan, credit card, mortgage or provide a guarantee</a:t>
            </a:r>
          </a:p>
          <a:p>
            <a:pPr marL="457200" indent="-457200">
              <a:lnSpc>
                <a:spcPct val="100000"/>
              </a:lnSpc>
              <a:spcAft>
                <a:spcPts val="0"/>
              </a:spcAft>
              <a:buFont typeface="Arial" panose="020B0604020202020204" pitchFamily="34" charset="0"/>
              <a:buChar char="•"/>
            </a:pPr>
            <a:r>
              <a:rPr lang="en-US" sz="2400" dirty="0">
                <a:latin typeface="Helvetica"/>
                <a:cs typeface="Helvetica"/>
              </a:rPr>
              <a:t>Forcing a person to take out social security</a:t>
            </a:r>
            <a:endParaRPr lang="en-US" sz="1600" dirty="0">
              <a:latin typeface="Helvetica"/>
              <a:cs typeface="Helvetica"/>
            </a:endParaRPr>
          </a:p>
          <a:p>
            <a:pPr marL="457200" indent="-457200">
              <a:buFont typeface="Arial" panose="020B0604020202020204" pitchFamily="34" charset="0"/>
              <a:buChar char="•"/>
            </a:pPr>
            <a:endParaRPr lang="en-AU" sz="1600" dirty="0"/>
          </a:p>
        </p:txBody>
      </p:sp>
    </p:spTree>
    <p:extLst>
      <p:ext uri="{BB962C8B-B14F-4D97-AF65-F5344CB8AC3E}">
        <p14:creationId xmlns:p14="http://schemas.microsoft.com/office/powerpoint/2010/main" val="960956165"/>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DC79560B79494897DBDEDB52D7DFB1" ma:contentTypeVersion="14" ma:contentTypeDescription="Create a new document." ma:contentTypeScope="" ma:versionID="606ecf9540cd3ae07c665add7a818404">
  <xsd:schema xmlns:xsd="http://www.w3.org/2001/XMLSchema" xmlns:xs="http://www.w3.org/2001/XMLSchema" xmlns:p="http://schemas.microsoft.com/office/2006/metadata/properties" xmlns:ns3="0cd092a4-c1ff-4b21-b65e-d731d3081f7e" xmlns:ns4="28e72f65-4761-4dd1-bf30-02eb3763cc2f" targetNamespace="http://schemas.microsoft.com/office/2006/metadata/properties" ma:root="true" ma:fieldsID="3124e143b77c8ea87a353228a613d092" ns3:_="" ns4:_="">
    <xsd:import namespace="0cd092a4-c1ff-4b21-b65e-d731d3081f7e"/>
    <xsd:import namespace="28e72f65-4761-4dd1-bf30-02eb3763c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092a4-c1ff-4b21-b65e-d731d3081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72f65-4761-4dd1-bf30-02eb3763c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C1E69C-1B78-4E73-86AE-E06BEB988B5B}">
  <ds:schemaRefs>
    <ds:schemaRef ds:uri="0cd092a4-c1ff-4b21-b65e-d731d3081f7e"/>
    <ds:schemaRef ds:uri="http://purl.org/dc/elements/1.1/"/>
    <ds:schemaRef ds:uri="http://www.w3.org/XML/1998/namespace"/>
    <ds:schemaRef ds:uri="http://schemas.microsoft.com/office/infopath/2007/PartnerControls"/>
    <ds:schemaRef ds:uri="28e72f65-4761-4dd1-bf30-02eb3763cc2f"/>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4FB394F0-8717-4E19-93FB-907EAED5A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092a4-c1ff-4b21-b65e-d731d3081f7e"/>
    <ds:schemaRef ds:uri="28e72f65-4761-4dd1-bf30-02eb3763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C6857F-894B-4D46-BEFD-47E559D758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6635</TotalTime>
  <Words>1930</Words>
  <Application>Microsoft Macintosh PowerPoint</Application>
  <PresentationFormat>Widescreen</PresentationFormat>
  <Paragraphs>223</Paragraphs>
  <Slides>46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Avenir Book</vt:lpstr>
      <vt:lpstr>Calibri</vt:lpstr>
      <vt:lpstr>Helvetica</vt:lpstr>
      <vt:lpstr>University of Melbourne</vt:lpstr>
      <vt:lpstr>PowerPoint Presentation</vt:lpstr>
      <vt:lpstr>PowerPoint Presentation</vt:lpstr>
      <vt:lpstr>Outline</vt:lpstr>
      <vt:lpstr>PowerPoint Presentation</vt:lpstr>
      <vt:lpstr>What is financial abuse?</vt:lpstr>
      <vt:lpstr>Common behaviours</vt:lpstr>
      <vt:lpstr>PowerPoint Presentation</vt:lpstr>
      <vt:lpstr>Financial abuse behaviours  relating to spousal maintenance</vt:lpstr>
      <vt:lpstr>Behaviours (cont.)</vt:lpstr>
      <vt:lpstr>Financial abuse continues after separation - creating financial and legal difficulties which impact the person and their children.</vt:lpstr>
      <vt:lpstr>Financial abuse in First Nations communities</vt:lpstr>
      <vt:lpstr>Financial abuse in CALD communities</vt:lpstr>
      <vt:lpstr>When will someone seek help?</vt:lpstr>
      <vt:lpstr>PowerPoint Presentation</vt:lpstr>
      <vt:lpstr>What is spousal maintenance?</vt:lpstr>
      <vt:lpstr>What is spousal maintenance? (cont.)</vt:lpstr>
      <vt:lpstr>Time Limitation</vt:lpstr>
      <vt:lpstr>PowerPoint Presentation</vt:lpstr>
      <vt:lpstr>Orders that can be made</vt:lpstr>
      <vt:lpstr>Urgent Spousal Maintenance Order</vt:lpstr>
      <vt:lpstr>Interim Spousal Maintenance Order</vt:lpstr>
      <vt:lpstr>Final Spousal Maintenance Order</vt:lpstr>
      <vt:lpstr>PowerPoint Presentation</vt:lpstr>
      <vt:lpstr>Requirements for a  Spousal Maintenance Order</vt:lpstr>
      <vt:lpstr>Examples</vt:lpstr>
      <vt:lpstr>Bankruptcy</vt:lpstr>
      <vt:lpstr>PowerPoint Presentation</vt:lpstr>
      <vt:lpstr>Matters to be considered</vt:lpstr>
      <vt:lpstr>Matters to be considered (cont.)</vt:lpstr>
      <vt:lpstr>Matters to be considered (cont.)</vt:lpstr>
      <vt:lpstr>PowerPoint Presentation</vt:lpstr>
      <vt:lpstr>Enforcement</vt:lpstr>
      <vt:lpstr>Childbearing expenses</vt:lpstr>
      <vt:lpstr>Other avenues</vt:lpstr>
      <vt:lpstr>PowerPoint Presentation</vt:lpstr>
      <vt:lpstr>Redfern Legal Centre</vt:lpstr>
      <vt:lpstr>FINANCIAL ABUSE SERVICE NSW</vt:lpstr>
      <vt:lpstr>Structure</vt:lpstr>
      <vt:lpstr>How we assist</vt:lpstr>
      <vt:lpstr>Fact Sheets</vt:lpstr>
      <vt:lpstr>How to contact us</vt:lpstr>
      <vt:lpstr>When we can’t assist</vt:lpstr>
      <vt:lpstr>Learn more about RLC’s work</vt:lpstr>
      <vt:lpstr>Resources on financial abuse</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RLC</dc:creator>
  <cp:lastModifiedBy>Microsoft Office User</cp:lastModifiedBy>
  <cp:revision>371</cp:revision>
  <dcterms:created xsi:type="dcterms:W3CDTF">2018-04-17T12:20:22Z</dcterms:created>
  <dcterms:modified xsi:type="dcterms:W3CDTF">2022-12-06T22:45:15Z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0x01010000DC79560B79494897DBDEDB52D7DFB1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axKeyword">
    <vt:lpwstr/>
  </property>
  <property fmtid="{D5CDD505-2E9C-101B-9397-08002B2CF9AE}" pid="9" name="FunctionOrProject">
    <vt:lpwstr>340;#CLE, Capacity Building, Presentations|87feb7bb-97b7-4b56-a85f-e80e1c14ca29</vt:lpwstr>
  </property>
  <property fmtid="{D5CDD505-2E9C-101B-9397-08002B2CF9AE}" pid="10" name="Level5">
    <vt:lpwstr/>
  </property>
  <property fmtid="{D5CDD505-2E9C-101B-9397-08002B2CF9AE}" pid="11" name="Year">
    <vt:lpwstr>3;#2021|5eddbea2-8508-44c8-afae-e14e90b69519</vt:lpwstr>
  </property>
  <property fmtid="{D5CDD505-2E9C-101B-9397-08002B2CF9AE}" pid="12" name="Area">
    <vt:lpwstr>321;#Financial Abuse|8606a188-4b50-4866-9f5a-9ae10734966f</vt:lpwstr>
  </property>
</Properties>
</file>