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4"/>
  </p:sldMasterIdLst>
  <p:notesMasterIdLst>
    <p:notesMasterId r:id="rId72"/>
  </p:notesMasterIdLst>
  <p:handoutMasterIdLst>
    <p:handoutMasterId r:id="rId73"/>
  </p:handoutMasterIdLst>
  <p:sldIdLst>
    <p:sldId id="292" r:id="rId5"/>
    <p:sldId id="295" r:id="rId6"/>
    <p:sldId id="442" r:id="rId7"/>
    <p:sldId id="797" r:id="rId8"/>
    <p:sldId id="866" r:id="rId9"/>
    <p:sldId id="473" r:id="rId10"/>
    <p:sldId id="867" r:id="rId11"/>
    <p:sldId id="452" r:id="rId12"/>
    <p:sldId id="863" r:id="rId13"/>
    <p:sldId id="869" r:id="rId14"/>
    <p:sldId id="749" r:id="rId15"/>
    <p:sldId id="899" r:id="rId16"/>
    <p:sldId id="898" r:id="rId17"/>
    <p:sldId id="748" r:id="rId18"/>
    <p:sldId id="751" r:id="rId19"/>
    <p:sldId id="750" r:id="rId20"/>
    <p:sldId id="860" r:id="rId21"/>
    <p:sldId id="864" r:id="rId22"/>
    <p:sldId id="855" r:id="rId23"/>
    <p:sldId id="856" r:id="rId24"/>
    <p:sldId id="857" r:id="rId25"/>
    <p:sldId id="858" r:id="rId26"/>
    <p:sldId id="880" r:id="rId27"/>
    <p:sldId id="859" r:id="rId28"/>
    <p:sldId id="844" r:id="rId29"/>
    <p:sldId id="312" r:id="rId30"/>
    <p:sldId id="900" r:id="rId31"/>
    <p:sldId id="870" r:id="rId32"/>
    <p:sldId id="871" r:id="rId33"/>
    <p:sldId id="837" r:id="rId34"/>
    <p:sldId id="882" r:id="rId35"/>
    <p:sldId id="881" r:id="rId36"/>
    <p:sldId id="851" r:id="rId37"/>
    <p:sldId id="901" r:id="rId38"/>
    <p:sldId id="888" r:id="rId39"/>
    <p:sldId id="883" r:id="rId40"/>
    <p:sldId id="903" r:id="rId41"/>
    <p:sldId id="885" r:id="rId42"/>
    <p:sldId id="886" r:id="rId43"/>
    <p:sldId id="905" r:id="rId44"/>
    <p:sldId id="889" r:id="rId45"/>
    <p:sldId id="879" r:id="rId46"/>
    <p:sldId id="890" r:id="rId47"/>
    <p:sldId id="873" r:id="rId48"/>
    <p:sldId id="876" r:id="rId49"/>
    <p:sldId id="878" r:id="rId50"/>
    <p:sldId id="875" r:id="rId51"/>
    <p:sldId id="877" r:id="rId52"/>
    <p:sldId id="833" r:id="rId53"/>
    <p:sldId id="811" r:id="rId54"/>
    <p:sldId id="891" r:id="rId55"/>
    <p:sldId id="893" r:id="rId56"/>
    <p:sldId id="828" r:id="rId57"/>
    <p:sldId id="892" r:id="rId58"/>
    <p:sldId id="897" r:id="rId59"/>
    <p:sldId id="896" r:id="rId60"/>
    <p:sldId id="894" r:id="rId61"/>
    <p:sldId id="895" r:id="rId62"/>
    <p:sldId id="850" r:id="rId63"/>
    <p:sldId id="794" r:id="rId64"/>
    <p:sldId id="604" r:id="rId65"/>
    <p:sldId id="466" r:id="rId66"/>
    <p:sldId id="755" r:id="rId67"/>
    <p:sldId id="842" r:id="rId68"/>
    <p:sldId id="472" r:id="rId69"/>
    <p:sldId id="362" r:id="rId70"/>
    <p:sldId id="36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B46EBB-736C-4A1C-8692-9DD8A6834F78}">
          <p14:sldIdLst>
            <p14:sldId id="292"/>
            <p14:sldId id="295"/>
            <p14:sldId id="442"/>
            <p14:sldId id="797"/>
            <p14:sldId id="866"/>
            <p14:sldId id="473"/>
            <p14:sldId id="867"/>
            <p14:sldId id="452"/>
            <p14:sldId id="863"/>
            <p14:sldId id="869"/>
            <p14:sldId id="749"/>
            <p14:sldId id="899"/>
            <p14:sldId id="898"/>
            <p14:sldId id="748"/>
            <p14:sldId id="751"/>
            <p14:sldId id="750"/>
            <p14:sldId id="860"/>
            <p14:sldId id="864"/>
            <p14:sldId id="855"/>
            <p14:sldId id="856"/>
            <p14:sldId id="857"/>
            <p14:sldId id="858"/>
            <p14:sldId id="880"/>
            <p14:sldId id="859"/>
            <p14:sldId id="844"/>
            <p14:sldId id="312"/>
            <p14:sldId id="900"/>
            <p14:sldId id="870"/>
            <p14:sldId id="871"/>
            <p14:sldId id="837"/>
            <p14:sldId id="882"/>
            <p14:sldId id="881"/>
            <p14:sldId id="851"/>
            <p14:sldId id="901"/>
            <p14:sldId id="888"/>
            <p14:sldId id="883"/>
            <p14:sldId id="903"/>
            <p14:sldId id="885"/>
            <p14:sldId id="886"/>
            <p14:sldId id="905"/>
            <p14:sldId id="889"/>
            <p14:sldId id="879"/>
            <p14:sldId id="890"/>
            <p14:sldId id="873"/>
            <p14:sldId id="876"/>
            <p14:sldId id="878"/>
            <p14:sldId id="875"/>
            <p14:sldId id="877"/>
            <p14:sldId id="833"/>
            <p14:sldId id="811"/>
            <p14:sldId id="891"/>
            <p14:sldId id="893"/>
            <p14:sldId id="828"/>
            <p14:sldId id="892"/>
            <p14:sldId id="897"/>
            <p14:sldId id="896"/>
            <p14:sldId id="894"/>
            <p14:sldId id="895"/>
            <p14:sldId id="850"/>
            <p14:sldId id="794"/>
            <p14:sldId id="604"/>
            <p14:sldId id="466"/>
            <p14:sldId id="755"/>
            <p14:sldId id="842"/>
            <p14:sldId id="472"/>
            <p14:sldId id="362"/>
            <p14:sldId id="3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6" autoAdjust="0"/>
    <p:restoredTop sz="77369" autoAdjust="0"/>
  </p:normalViewPr>
  <p:slideViewPr>
    <p:cSldViewPr snapToGrid="0">
      <p:cViewPr varScale="1">
        <p:scale>
          <a:sx n="121" d="100"/>
          <a:sy n="121" d="100"/>
        </p:scale>
        <p:origin x="760"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19" d="100"/>
          <a:sy n="119" d="100"/>
        </p:scale>
        <p:origin x="3888"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D92F0-0233-45DF-8DC2-E474FE04009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972F70A-91B9-40A2-BCFC-620BAD568002}">
      <dgm:prSet/>
      <dgm:spPr/>
      <dgm:t>
        <a:bodyPr/>
        <a:lstStyle/>
        <a:p>
          <a:r>
            <a:rPr lang="en-US"/>
            <a:t>AFCA can only make findings against the financial institution and not the ex-partner/spouse.</a:t>
          </a:r>
        </a:p>
      </dgm:t>
    </dgm:pt>
    <dgm:pt modelId="{F53D7F66-C0F1-4D1F-9374-D82427FA78CA}" type="parTrans" cxnId="{3389D9F0-DE14-4000-B245-18A5940EB1CB}">
      <dgm:prSet/>
      <dgm:spPr/>
      <dgm:t>
        <a:bodyPr/>
        <a:lstStyle/>
        <a:p>
          <a:endParaRPr lang="en-US"/>
        </a:p>
      </dgm:t>
    </dgm:pt>
    <dgm:pt modelId="{DB630386-DC62-4F89-9797-32579DDA1AFF}" type="sibTrans" cxnId="{3389D9F0-DE14-4000-B245-18A5940EB1CB}">
      <dgm:prSet/>
      <dgm:spPr/>
      <dgm:t>
        <a:bodyPr/>
        <a:lstStyle/>
        <a:p>
          <a:endParaRPr lang="en-US"/>
        </a:p>
      </dgm:t>
    </dgm:pt>
    <dgm:pt modelId="{4CE13B1B-54B8-4200-BC5A-12FCE86B47DD}">
      <dgm:prSet/>
      <dgm:spPr/>
      <dgm:t>
        <a:bodyPr/>
        <a:lstStyle/>
        <a:p>
          <a:r>
            <a:rPr lang="en-US"/>
            <a:t>AFCA will have regard to whether any losses have been taken into consideration in a family law property settlement. The terms of any orders made by the FCFCOA will be relevant as will the terms of any financial agreement.</a:t>
          </a:r>
        </a:p>
      </dgm:t>
    </dgm:pt>
    <dgm:pt modelId="{BF0519E8-53A3-481F-BD6E-6BE9691AF02F}" type="parTrans" cxnId="{DCD35319-2E25-4481-8F89-04295B7A9C72}">
      <dgm:prSet/>
      <dgm:spPr/>
      <dgm:t>
        <a:bodyPr/>
        <a:lstStyle/>
        <a:p>
          <a:endParaRPr lang="en-US"/>
        </a:p>
      </dgm:t>
    </dgm:pt>
    <dgm:pt modelId="{8C2AC636-0948-404A-A78D-DBE40BE75AB5}" type="sibTrans" cxnId="{DCD35319-2E25-4481-8F89-04295B7A9C72}">
      <dgm:prSet/>
      <dgm:spPr/>
      <dgm:t>
        <a:bodyPr/>
        <a:lstStyle/>
        <a:p>
          <a:endParaRPr lang="en-US"/>
        </a:p>
      </dgm:t>
    </dgm:pt>
    <dgm:pt modelId="{96A018F7-12ED-4F5D-B9B4-8CC924B33738}">
      <dgm:prSet/>
      <dgm:spPr/>
      <dgm:t>
        <a:bodyPr/>
        <a:lstStyle/>
        <a:p>
          <a:r>
            <a:rPr lang="en-US"/>
            <a:t>AFCA have previously requested copies of correspondence between legal representatives and/or their clients, court orders, file notes evidencing whether any loss occasioned has been considered during negotiations and/or proceedings.</a:t>
          </a:r>
        </a:p>
      </dgm:t>
    </dgm:pt>
    <dgm:pt modelId="{804A015F-415E-45CF-BC3C-6081BC85DABC}" type="parTrans" cxnId="{8B206472-D849-4A27-89E6-28A5871ABD69}">
      <dgm:prSet/>
      <dgm:spPr/>
      <dgm:t>
        <a:bodyPr/>
        <a:lstStyle/>
        <a:p>
          <a:endParaRPr lang="en-US"/>
        </a:p>
      </dgm:t>
    </dgm:pt>
    <dgm:pt modelId="{4648CA7A-47E3-424C-9E0F-CBE60FCD1F8A}" type="sibTrans" cxnId="{8B206472-D849-4A27-89E6-28A5871ABD69}">
      <dgm:prSet/>
      <dgm:spPr/>
      <dgm:t>
        <a:bodyPr/>
        <a:lstStyle/>
        <a:p>
          <a:endParaRPr lang="en-US"/>
        </a:p>
      </dgm:t>
    </dgm:pt>
    <dgm:pt modelId="{4956B133-556A-4504-AC2A-E2584ECC22B8}" type="pres">
      <dgm:prSet presAssocID="{30CD92F0-0233-45DF-8DC2-E474FE04009E}" presName="hierChild1" presStyleCnt="0">
        <dgm:presLayoutVars>
          <dgm:chPref val="1"/>
          <dgm:dir/>
          <dgm:animOne val="branch"/>
          <dgm:animLvl val="lvl"/>
          <dgm:resizeHandles/>
        </dgm:presLayoutVars>
      </dgm:prSet>
      <dgm:spPr/>
    </dgm:pt>
    <dgm:pt modelId="{546A2BD1-AC98-4099-A76F-282660B3518B}" type="pres">
      <dgm:prSet presAssocID="{3972F70A-91B9-40A2-BCFC-620BAD568002}" presName="hierRoot1" presStyleCnt="0"/>
      <dgm:spPr/>
    </dgm:pt>
    <dgm:pt modelId="{55C9DEAB-E9CB-4F64-90C8-4E2336066732}" type="pres">
      <dgm:prSet presAssocID="{3972F70A-91B9-40A2-BCFC-620BAD568002}" presName="composite" presStyleCnt="0"/>
      <dgm:spPr/>
    </dgm:pt>
    <dgm:pt modelId="{B0BD8280-F093-407B-8D34-3B2A9188C354}" type="pres">
      <dgm:prSet presAssocID="{3972F70A-91B9-40A2-BCFC-620BAD568002}" presName="background" presStyleLbl="node0" presStyleIdx="0" presStyleCnt="3"/>
      <dgm:spPr/>
    </dgm:pt>
    <dgm:pt modelId="{B640DE62-78CF-4196-9502-5910C099D0C9}" type="pres">
      <dgm:prSet presAssocID="{3972F70A-91B9-40A2-BCFC-620BAD568002}" presName="text" presStyleLbl="fgAcc0" presStyleIdx="0" presStyleCnt="3">
        <dgm:presLayoutVars>
          <dgm:chPref val="3"/>
        </dgm:presLayoutVars>
      </dgm:prSet>
      <dgm:spPr/>
    </dgm:pt>
    <dgm:pt modelId="{DDD1CC9A-1A44-4FD3-9C2E-BFEE87136939}" type="pres">
      <dgm:prSet presAssocID="{3972F70A-91B9-40A2-BCFC-620BAD568002}" presName="hierChild2" presStyleCnt="0"/>
      <dgm:spPr/>
    </dgm:pt>
    <dgm:pt modelId="{BF866C03-8D12-47CE-93A9-F5B1AC4136FF}" type="pres">
      <dgm:prSet presAssocID="{4CE13B1B-54B8-4200-BC5A-12FCE86B47DD}" presName="hierRoot1" presStyleCnt="0"/>
      <dgm:spPr/>
    </dgm:pt>
    <dgm:pt modelId="{AE99BC26-1F2F-4C07-A113-E99151CDA5D7}" type="pres">
      <dgm:prSet presAssocID="{4CE13B1B-54B8-4200-BC5A-12FCE86B47DD}" presName="composite" presStyleCnt="0"/>
      <dgm:spPr/>
    </dgm:pt>
    <dgm:pt modelId="{D9C373F4-E43A-443D-8B2E-D0CA39A8EDE1}" type="pres">
      <dgm:prSet presAssocID="{4CE13B1B-54B8-4200-BC5A-12FCE86B47DD}" presName="background" presStyleLbl="node0" presStyleIdx="1" presStyleCnt="3"/>
      <dgm:spPr/>
    </dgm:pt>
    <dgm:pt modelId="{58AA4BBD-016F-4366-A90D-F04955E48EF5}" type="pres">
      <dgm:prSet presAssocID="{4CE13B1B-54B8-4200-BC5A-12FCE86B47DD}" presName="text" presStyleLbl="fgAcc0" presStyleIdx="1" presStyleCnt="3">
        <dgm:presLayoutVars>
          <dgm:chPref val="3"/>
        </dgm:presLayoutVars>
      </dgm:prSet>
      <dgm:spPr/>
    </dgm:pt>
    <dgm:pt modelId="{5557E228-6433-45D7-B9CC-16ED82FDBC3B}" type="pres">
      <dgm:prSet presAssocID="{4CE13B1B-54B8-4200-BC5A-12FCE86B47DD}" presName="hierChild2" presStyleCnt="0"/>
      <dgm:spPr/>
    </dgm:pt>
    <dgm:pt modelId="{B1A29AFD-E866-4829-BDDA-074A61CCB680}" type="pres">
      <dgm:prSet presAssocID="{96A018F7-12ED-4F5D-B9B4-8CC924B33738}" presName="hierRoot1" presStyleCnt="0"/>
      <dgm:spPr/>
    </dgm:pt>
    <dgm:pt modelId="{7915C3BC-3101-46C5-8B9A-65F4BA6124E9}" type="pres">
      <dgm:prSet presAssocID="{96A018F7-12ED-4F5D-B9B4-8CC924B33738}" presName="composite" presStyleCnt="0"/>
      <dgm:spPr/>
    </dgm:pt>
    <dgm:pt modelId="{BA1930A3-909F-4109-9E87-2D5402CE5E53}" type="pres">
      <dgm:prSet presAssocID="{96A018F7-12ED-4F5D-B9B4-8CC924B33738}" presName="background" presStyleLbl="node0" presStyleIdx="2" presStyleCnt="3"/>
      <dgm:spPr/>
    </dgm:pt>
    <dgm:pt modelId="{887C8321-B905-41B2-98E9-27265722DE54}" type="pres">
      <dgm:prSet presAssocID="{96A018F7-12ED-4F5D-B9B4-8CC924B33738}" presName="text" presStyleLbl="fgAcc0" presStyleIdx="2" presStyleCnt="3">
        <dgm:presLayoutVars>
          <dgm:chPref val="3"/>
        </dgm:presLayoutVars>
      </dgm:prSet>
      <dgm:spPr/>
    </dgm:pt>
    <dgm:pt modelId="{AEEF36BB-E1C7-4EB9-9410-C17246A5786F}" type="pres">
      <dgm:prSet presAssocID="{96A018F7-12ED-4F5D-B9B4-8CC924B33738}" presName="hierChild2" presStyleCnt="0"/>
      <dgm:spPr/>
    </dgm:pt>
  </dgm:ptLst>
  <dgm:cxnLst>
    <dgm:cxn modelId="{DCD35319-2E25-4481-8F89-04295B7A9C72}" srcId="{30CD92F0-0233-45DF-8DC2-E474FE04009E}" destId="{4CE13B1B-54B8-4200-BC5A-12FCE86B47DD}" srcOrd="1" destOrd="0" parTransId="{BF0519E8-53A3-481F-BD6E-6BE9691AF02F}" sibTransId="{8C2AC636-0948-404A-A78D-DBE40BE75AB5}"/>
    <dgm:cxn modelId="{8B206472-D849-4A27-89E6-28A5871ABD69}" srcId="{30CD92F0-0233-45DF-8DC2-E474FE04009E}" destId="{96A018F7-12ED-4F5D-B9B4-8CC924B33738}" srcOrd="2" destOrd="0" parTransId="{804A015F-415E-45CF-BC3C-6081BC85DABC}" sibTransId="{4648CA7A-47E3-424C-9E0F-CBE60FCD1F8A}"/>
    <dgm:cxn modelId="{F76E97AA-0582-43F6-99FA-51A39AF895EC}" type="presOf" srcId="{30CD92F0-0233-45DF-8DC2-E474FE04009E}" destId="{4956B133-556A-4504-AC2A-E2584ECC22B8}" srcOrd="0" destOrd="0" presId="urn:microsoft.com/office/officeart/2005/8/layout/hierarchy1"/>
    <dgm:cxn modelId="{46A89ED0-794B-4FCB-8534-1237FE02A79D}" type="presOf" srcId="{4CE13B1B-54B8-4200-BC5A-12FCE86B47DD}" destId="{58AA4BBD-016F-4366-A90D-F04955E48EF5}" srcOrd="0" destOrd="0" presId="urn:microsoft.com/office/officeart/2005/8/layout/hierarchy1"/>
    <dgm:cxn modelId="{9EF752E4-7239-4299-A142-DF178BBA3BED}" type="presOf" srcId="{3972F70A-91B9-40A2-BCFC-620BAD568002}" destId="{B640DE62-78CF-4196-9502-5910C099D0C9}" srcOrd="0" destOrd="0" presId="urn:microsoft.com/office/officeart/2005/8/layout/hierarchy1"/>
    <dgm:cxn modelId="{10BD0AEA-36D9-4C7E-8EEA-0BBBEFA807A9}" type="presOf" srcId="{96A018F7-12ED-4F5D-B9B4-8CC924B33738}" destId="{887C8321-B905-41B2-98E9-27265722DE54}" srcOrd="0" destOrd="0" presId="urn:microsoft.com/office/officeart/2005/8/layout/hierarchy1"/>
    <dgm:cxn modelId="{3389D9F0-DE14-4000-B245-18A5940EB1CB}" srcId="{30CD92F0-0233-45DF-8DC2-E474FE04009E}" destId="{3972F70A-91B9-40A2-BCFC-620BAD568002}" srcOrd="0" destOrd="0" parTransId="{F53D7F66-C0F1-4D1F-9374-D82427FA78CA}" sibTransId="{DB630386-DC62-4F89-9797-32579DDA1AFF}"/>
    <dgm:cxn modelId="{3C18A17D-ABD4-43FE-97C2-B083D15C7D5B}" type="presParOf" srcId="{4956B133-556A-4504-AC2A-E2584ECC22B8}" destId="{546A2BD1-AC98-4099-A76F-282660B3518B}" srcOrd="0" destOrd="0" presId="urn:microsoft.com/office/officeart/2005/8/layout/hierarchy1"/>
    <dgm:cxn modelId="{037D7C6D-C923-4502-9DE5-C635C3E44360}" type="presParOf" srcId="{546A2BD1-AC98-4099-A76F-282660B3518B}" destId="{55C9DEAB-E9CB-4F64-90C8-4E2336066732}" srcOrd="0" destOrd="0" presId="urn:microsoft.com/office/officeart/2005/8/layout/hierarchy1"/>
    <dgm:cxn modelId="{73037CBF-EF4E-40FE-8CB8-2073875A4553}" type="presParOf" srcId="{55C9DEAB-E9CB-4F64-90C8-4E2336066732}" destId="{B0BD8280-F093-407B-8D34-3B2A9188C354}" srcOrd="0" destOrd="0" presId="urn:microsoft.com/office/officeart/2005/8/layout/hierarchy1"/>
    <dgm:cxn modelId="{13541700-08EC-4CCC-8646-DA9ABE3A6D2F}" type="presParOf" srcId="{55C9DEAB-E9CB-4F64-90C8-4E2336066732}" destId="{B640DE62-78CF-4196-9502-5910C099D0C9}" srcOrd="1" destOrd="0" presId="urn:microsoft.com/office/officeart/2005/8/layout/hierarchy1"/>
    <dgm:cxn modelId="{AF124FFB-06C0-4F97-8BE0-82B9960942C1}" type="presParOf" srcId="{546A2BD1-AC98-4099-A76F-282660B3518B}" destId="{DDD1CC9A-1A44-4FD3-9C2E-BFEE87136939}" srcOrd="1" destOrd="0" presId="urn:microsoft.com/office/officeart/2005/8/layout/hierarchy1"/>
    <dgm:cxn modelId="{312D825C-07F1-40FD-971C-D53CEC78F370}" type="presParOf" srcId="{4956B133-556A-4504-AC2A-E2584ECC22B8}" destId="{BF866C03-8D12-47CE-93A9-F5B1AC4136FF}" srcOrd="1" destOrd="0" presId="urn:microsoft.com/office/officeart/2005/8/layout/hierarchy1"/>
    <dgm:cxn modelId="{180E47E0-F5DC-489D-8D4C-89FBD1E43813}" type="presParOf" srcId="{BF866C03-8D12-47CE-93A9-F5B1AC4136FF}" destId="{AE99BC26-1F2F-4C07-A113-E99151CDA5D7}" srcOrd="0" destOrd="0" presId="urn:microsoft.com/office/officeart/2005/8/layout/hierarchy1"/>
    <dgm:cxn modelId="{80E51D47-79AC-4DBB-BED2-D979412C5D07}" type="presParOf" srcId="{AE99BC26-1F2F-4C07-A113-E99151CDA5D7}" destId="{D9C373F4-E43A-443D-8B2E-D0CA39A8EDE1}" srcOrd="0" destOrd="0" presId="urn:microsoft.com/office/officeart/2005/8/layout/hierarchy1"/>
    <dgm:cxn modelId="{4F455245-BE5F-4C25-9DE4-8456230F29B2}" type="presParOf" srcId="{AE99BC26-1F2F-4C07-A113-E99151CDA5D7}" destId="{58AA4BBD-016F-4366-A90D-F04955E48EF5}" srcOrd="1" destOrd="0" presId="urn:microsoft.com/office/officeart/2005/8/layout/hierarchy1"/>
    <dgm:cxn modelId="{F52A0C57-C5C9-4C9F-B990-698BFEE2809D}" type="presParOf" srcId="{BF866C03-8D12-47CE-93A9-F5B1AC4136FF}" destId="{5557E228-6433-45D7-B9CC-16ED82FDBC3B}" srcOrd="1" destOrd="0" presId="urn:microsoft.com/office/officeart/2005/8/layout/hierarchy1"/>
    <dgm:cxn modelId="{BBCF34C0-6018-411B-9BCE-13CB9DBF4783}" type="presParOf" srcId="{4956B133-556A-4504-AC2A-E2584ECC22B8}" destId="{B1A29AFD-E866-4829-BDDA-074A61CCB680}" srcOrd="2" destOrd="0" presId="urn:microsoft.com/office/officeart/2005/8/layout/hierarchy1"/>
    <dgm:cxn modelId="{A0ADBF8A-936B-4526-9FA3-3B422C611590}" type="presParOf" srcId="{B1A29AFD-E866-4829-BDDA-074A61CCB680}" destId="{7915C3BC-3101-46C5-8B9A-65F4BA6124E9}" srcOrd="0" destOrd="0" presId="urn:microsoft.com/office/officeart/2005/8/layout/hierarchy1"/>
    <dgm:cxn modelId="{BA901FE8-BA52-43DB-B211-B0162AE46472}" type="presParOf" srcId="{7915C3BC-3101-46C5-8B9A-65F4BA6124E9}" destId="{BA1930A3-909F-4109-9E87-2D5402CE5E53}" srcOrd="0" destOrd="0" presId="urn:microsoft.com/office/officeart/2005/8/layout/hierarchy1"/>
    <dgm:cxn modelId="{EBF125B2-ADD3-46B7-A530-C676A7B64378}" type="presParOf" srcId="{7915C3BC-3101-46C5-8B9A-65F4BA6124E9}" destId="{887C8321-B905-41B2-98E9-27265722DE54}" srcOrd="1" destOrd="0" presId="urn:microsoft.com/office/officeart/2005/8/layout/hierarchy1"/>
    <dgm:cxn modelId="{23196F10-C595-43A4-9E74-BB4D7B7ECC9D}" type="presParOf" srcId="{B1A29AFD-E866-4829-BDDA-074A61CCB680}" destId="{AEEF36BB-E1C7-4EB9-9410-C17246A578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9990C-B852-4647-9106-42AD670289DE}"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56E4677-8348-4A9B-84A2-05E24156E6ED}">
      <dgm:prSet/>
      <dgm:spPr/>
      <dgm:t>
        <a:bodyPr/>
        <a:lstStyle/>
        <a:p>
          <a:r>
            <a:rPr lang="en-US"/>
            <a:t>AFCA has a discretion to exclude a complaint if the complainant has already been compensated for the loss.</a:t>
          </a:r>
        </a:p>
      </dgm:t>
    </dgm:pt>
    <dgm:pt modelId="{4C2F6A04-0B11-4E8E-B734-848E97353F2E}" type="parTrans" cxnId="{32C496DA-1F26-4409-BE23-846E22BBCD89}">
      <dgm:prSet/>
      <dgm:spPr/>
      <dgm:t>
        <a:bodyPr/>
        <a:lstStyle/>
        <a:p>
          <a:endParaRPr lang="en-US"/>
        </a:p>
      </dgm:t>
    </dgm:pt>
    <dgm:pt modelId="{8D15F0C8-8E9B-4997-AFF9-3C130EBA312D}" type="sibTrans" cxnId="{32C496DA-1F26-4409-BE23-846E22BBCD89}">
      <dgm:prSet/>
      <dgm:spPr/>
      <dgm:t>
        <a:bodyPr/>
        <a:lstStyle/>
        <a:p>
          <a:endParaRPr lang="en-US"/>
        </a:p>
      </dgm:t>
    </dgm:pt>
    <dgm:pt modelId="{C26533B7-EB0E-4549-AD18-7B4652BE3E38}">
      <dgm:prSet/>
      <dgm:spPr/>
      <dgm:t>
        <a:bodyPr/>
        <a:lstStyle/>
        <a:p>
          <a:r>
            <a:rPr lang="en-US"/>
            <a:t>AFCA will not award any compensation again if a complainant has been compensated for the loss.</a:t>
          </a:r>
        </a:p>
      </dgm:t>
    </dgm:pt>
    <dgm:pt modelId="{A28DFF83-5653-4A25-A8A9-80ABD33ECE0E}" type="parTrans" cxnId="{967B2811-D918-43B8-AED6-AE7C3EFBBDC5}">
      <dgm:prSet/>
      <dgm:spPr/>
      <dgm:t>
        <a:bodyPr/>
        <a:lstStyle/>
        <a:p>
          <a:endParaRPr lang="en-US"/>
        </a:p>
      </dgm:t>
    </dgm:pt>
    <dgm:pt modelId="{0C39A068-927A-42D8-9B0D-3EDE17A2C811}" type="sibTrans" cxnId="{967B2811-D918-43B8-AED6-AE7C3EFBBDC5}">
      <dgm:prSet/>
      <dgm:spPr/>
      <dgm:t>
        <a:bodyPr/>
        <a:lstStyle/>
        <a:p>
          <a:endParaRPr lang="en-US"/>
        </a:p>
      </dgm:t>
    </dgm:pt>
    <dgm:pt modelId="{FA6C6287-7801-4591-ABED-957C767192DF}">
      <dgm:prSet/>
      <dgm:spPr/>
      <dgm:t>
        <a:bodyPr/>
        <a:lstStyle/>
        <a:p>
          <a:r>
            <a:rPr lang="en-US" dirty="0"/>
            <a:t>In exercising discretion, AFCA will consider inter alia, the bargaining power of the parties (importance of outlining history of family violence), whether the complainant sought legal advice or whether the family law proceedings are even appropriate having regard to the circumstances.</a:t>
          </a:r>
        </a:p>
      </dgm:t>
    </dgm:pt>
    <dgm:pt modelId="{27B75DFF-7552-4420-9CCA-E42C263B9240}" type="parTrans" cxnId="{76481BCF-056B-4712-8023-2FA985BE264E}">
      <dgm:prSet/>
      <dgm:spPr/>
      <dgm:t>
        <a:bodyPr/>
        <a:lstStyle/>
        <a:p>
          <a:endParaRPr lang="en-US"/>
        </a:p>
      </dgm:t>
    </dgm:pt>
    <dgm:pt modelId="{9392F176-8355-459E-B625-DB5E8D0F79BB}" type="sibTrans" cxnId="{76481BCF-056B-4712-8023-2FA985BE264E}">
      <dgm:prSet/>
      <dgm:spPr/>
      <dgm:t>
        <a:bodyPr/>
        <a:lstStyle/>
        <a:p>
          <a:endParaRPr lang="en-US"/>
        </a:p>
      </dgm:t>
    </dgm:pt>
    <dgm:pt modelId="{14601BEC-96E4-4AD9-8E39-BD98DC0CC968}" type="pres">
      <dgm:prSet presAssocID="{25E9990C-B852-4647-9106-42AD670289DE}" presName="hierChild1" presStyleCnt="0">
        <dgm:presLayoutVars>
          <dgm:chPref val="1"/>
          <dgm:dir/>
          <dgm:animOne val="branch"/>
          <dgm:animLvl val="lvl"/>
          <dgm:resizeHandles/>
        </dgm:presLayoutVars>
      </dgm:prSet>
      <dgm:spPr/>
    </dgm:pt>
    <dgm:pt modelId="{56A3F63C-7A7F-4EE9-B897-F1C59B57DD87}" type="pres">
      <dgm:prSet presAssocID="{C56E4677-8348-4A9B-84A2-05E24156E6ED}" presName="hierRoot1" presStyleCnt="0"/>
      <dgm:spPr/>
    </dgm:pt>
    <dgm:pt modelId="{7A4FC278-770C-4F37-91BA-8B3F16F40F2E}" type="pres">
      <dgm:prSet presAssocID="{C56E4677-8348-4A9B-84A2-05E24156E6ED}" presName="composite" presStyleCnt="0"/>
      <dgm:spPr/>
    </dgm:pt>
    <dgm:pt modelId="{6BAFC6F2-A390-4BB7-A4A8-10508E5D4293}" type="pres">
      <dgm:prSet presAssocID="{C56E4677-8348-4A9B-84A2-05E24156E6ED}" presName="background" presStyleLbl="node0" presStyleIdx="0" presStyleCnt="3"/>
      <dgm:spPr/>
    </dgm:pt>
    <dgm:pt modelId="{7B31535B-AC3D-4C0E-980A-3564CFE7D1A8}" type="pres">
      <dgm:prSet presAssocID="{C56E4677-8348-4A9B-84A2-05E24156E6ED}" presName="text" presStyleLbl="fgAcc0" presStyleIdx="0" presStyleCnt="3">
        <dgm:presLayoutVars>
          <dgm:chPref val="3"/>
        </dgm:presLayoutVars>
      </dgm:prSet>
      <dgm:spPr/>
    </dgm:pt>
    <dgm:pt modelId="{AF3C19E6-DFC8-4D6F-BB41-394A9E06732C}" type="pres">
      <dgm:prSet presAssocID="{C56E4677-8348-4A9B-84A2-05E24156E6ED}" presName="hierChild2" presStyleCnt="0"/>
      <dgm:spPr/>
    </dgm:pt>
    <dgm:pt modelId="{DF259817-0E7F-4DA8-9FF8-A8B8249A87D5}" type="pres">
      <dgm:prSet presAssocID="{C26533B7-EB0E-4549-AD18-7B4652BE3E38}" presName="hierRoot1" presStyleCnt="0"/>
      <dgm:spPr/>
    </dgm:pt>
    <dgm:pt modelId="{7160329B-05A6-4A48-86CE-417BBD384BB8}" type="pres">
      <dgm:prSet presAssocID="{C26533B7-EB0E-4549-AD18-7B4652BE3E38}" presName="composite" presStyleCnt="0"/>
      <dgm:spPr/>
    </dgm:pt>
    <dgm:pt modelId="{C8DF66E1-64A8-4A90-AE11-23474A9C8B2B}" type="pres">
      <dgm:prSet presAssocID="{C26533B7-EB0E-4549-AD18-7B4652BE3E38}" presName="background" presStyleLbl="node0" presStyleIdx="1" presStyleCnt="3"/>
      <dgm:spPr/>
    </dgm:pt>
    <dgm:pt modelId="{E8CE472F-5F97-4E72-B803-A16BE39165C6}" type="pres">
      <dgm:prSet presAssocID="{C26533B7-EB0E-4549-AD18-7B4652BE3E38}" presName="text" presStyleLbl="fgAcc0" presStyleIdx="1" presStyleCnt="3">
        <dgm:presLayoutVars>
          <dgm:chPref val="3"/>
        </dgm:presLayoutVars>
      </dgm:prSet>
      <dgm:spPr/>
    </dgm:pt>
    <dgm:pt modelId="{B00AE28B-B14A-4807-9E1F-00EBCDA7244F}" type="pres">
      <dgm:prSet presAssocID="{C26533B7-EB0E-4549-AD18-7B4652BE3E38}" presName="hierChild2" presStyleCnt="0"/>
      <dgm:spPr/>
    </dgm:pt>
    <dgm:pt modelId="{66EF2497-BCCA-432E-BA0D-789E6C734247}" type="pres">
      <dgm:prSet presAssocID="{FA6C6287-7801-4591-ABED-957C767192DF}" presName="hierRoot1" presStyleCnt="0"/>
      <dgm:spPr/>
    </dgm:pt>
    <dgm:pt modelId="{85B65EB9-5EBA-491C-890F-7E0938E37172}" type="pres">
      <dgm:prSet presAssocID="{FA6C6287-7801-4591-ABED-957C767192DF}" presName="composite" presStyleCnt="0"/>
      <dgm:spPr/>
    </dgm:pt>
    <dgm:pt modelId="{30811C86-4F7E-48A9-8077-BCE0B94F17EE}" type="pres">
      <dgm:prSet presAssocID="{FA6C6287-7801-4591-ABED-957C767192DF}" presName="background" presStyleLbl="node0" presStyleIdx="2" presStyleCnt="3"/>
      <dgm:spPr/>
    </dgm:pt>
    <dgm:pt modelId="{1355BAF2-C588-4F61-A39C-BC5D5484475A}" type="pres">
      <dgm:prSet presAssocID="{FA6C6287-7801-4591-ABED-957C767192DF}" presName="text" presStyleLbl="fgAcc0" presStyleIdx="2" presStyleCnt="3">
        <dgm:presLayoutVars>
          <dgm:chPref val="3"/>
        </dgm:presLayoutVars>
      </dgm:prSet>
      <dgm:spPr/>
    </dgm:pt>
    <dgm:pt modelId="{6C50D7C3-8370-430C-8451-B37C7C992B93}" type="pres">
      <dgm:prSet presAssocID="{FA6C6287-7801-4591-ABED-957C767192DF}" presName="hierChild2" presStyleCnt="0"/>
      <dgm:spPr/>
    </dgm:pt>
  </dgm:ptLst>
  <dgm:cxnLst>
    <dgm:cxn modelId="{967B2811-D918-43B8-AED6-AE7C3EFBBDC5}" srcId="{25E9990C-B852-4647-9106-42AD670289DE}" destId="{C26533B7-EB0E-4549-AD18-7B4652BE3E38}" srcOrd="1" destOrd="0" parTransId="{A28DFF83-5653-4A25-A8A9-80ABD33ECE0E}" sibTransId="{0C39A068-927A-42D8-9B0D-3EDE17A2C811}"/>
    <dgm:cxn modelId="{3DB95439-06A8-455A-8660-FAE9952EE15B}" type="presOf" srcId="{25E9990C-B852-4647-9106-42AD670289DE}" destId="{14601BEC-96E4-4AD9-8E39-BD98DC0CC968}" srcOrd="0" destOrd="0" presId="urn:microsoft.com/office/officeart/2005/8/layout/hierarchy1"/>
    <dgm:cxn modelId="{77AA474A-FB37-4B73-A04F-5F373CC58C84}" type="presOf" srcId="{FA6C6287-7801-4591-ABED-957C767192DF}" destId="{1355BAF2-C588-4F61-A39C-BC5D5484475A}" srcOrd="0" destOrd="0" presId="urn:microsoft.com/office/officeart/2005/8/layout/hierarchy1"/>
    <dgm:cxn modelId="{1B2C9976-0D0B-4B42-B739-288FB8AE24A6}" type="presOf" srcId="{C56E4677-8348-4A9B-84A2-05E24156E6ED}" destId="{7B31535B-AC3D-4C0E-980A-3564CFE7D1A8}" srcOrd="0" destOrd="0" presId="urn:microsoft.com/office/officeart/2005/8/layout/hierarchy1"/>
    <dgm:cxn modelId="{7D3459B0-FE88-4791-B0B3-C96FA3DBE4DC}" type="presOf" srcId="{C26533B7-EB0E-4549-AD18-7B4652BE3E38}" destId="{E8CE472F-5F97-4E72-B803-A16BE39165C6}" srcOrd="0" destOrd="0" presId="urn:microsoft.com/office/officeart/2005/8/layout/hierarchy1"/>
    <dgm:cxn modelId="{76481BCF-056B-4712-8023-2FA985BE264E}" srcId="{25E9990C-B852-4647-9106-42AD670289DE}" destId="{FA6C6287-7801-4591-ABED-957C767192DF}" srcOrd="2" destOrd="0" parTransId="{27B75DFF-7552-4420-9CCA-E42C263B9240}" sibTransId="{9392F176-8355-459E-B625-DB5E8D0F79BB}"/>
    <dgm:cxn modelId="{32C496DA-1F26-4409-BE23-846E22BBCD89}" srcId="{25E9990C-B852-4647-9106-42AD670289DE}" destId="{C56E4677-8348-4A9B-84A2-05E24156E6ED}" srcOrd="0" destOrd="0" parTransId="{4C2F6A04-0B11-4E8E-B734-848E97353F2E}" sibTransId="{8D15F0C8-8E9B-4997-AFF9-3C130EBA312D}"/>
    <dgm:cxn modelId="{6DC911C0-4F54-4D1C-887A-C67AF404811E}" type="presParOf" srcId="{14601BEC-96E4-4AD9-8E39-BD98DC0CC968}" destId="{56A3F63C-7A7F-4EE9-B897-F1C59B57DD87}" srcOrd="0" destOrd="0" presId="urn:microsoft.com/office/officeart/2005/8/layout/hierarchy1"/>
    <dgm:cxn modelId="{88EA121D-0A46-43D8-905E-514306D42A69}" type="presParOf" srcId="{56A3F63C-7A7F-4EE9-B897-F1C59B57DD87}" destId="{7A4FC278-770C-4F37-91BA-8B3F16F40F2E}" srcOrd="0" destOrd="0" presId="urn:microsoft.com/office/officeart/2005/8/layout/hierarchy1"/>
    <dgm:cxn modelId="{50BE8E93-FF12-4C20-81DA-178076D7F602}" type="presParOf" srcId="{7A4FC278-770C-4F37-91BA-8B3F16F40F2E}" destId="{6BAFC6F2-A390-4BB7-A4A8-10508E5D4293}" srcOrd="0" destOrd="0" presId="urn:microsoft.com/office/officeart/2005/8/layout/hierarchy1"/>
    <dgm:cxn modelId="{C21AB472-2062-482A-8F02-8A5956CBDFBD}" type="presParOf" srcId="{7A4FC278-770C-4F37-91BA-8B3F16F40F2E}" destId="{7B31535B-AC3D-4C0E-980A-3564CFE7D1A8}" srcOrd="1" destOrd="0" presId="urn:microsoft.com/office/officeart/2005/8/layout/hierarchy1"/>
    <dgm:cxn modelId="{7ACCDFBC-CFA9-480A-954D-6755A4196378}" type="presParOf" srcId="{56A3F63C-7A7F-4EE9-B897-F1C59B57DD87}" destId="{AF3C19E6-DFC8-4D6F-BB41-394A9E06732C}" srcOrd="1" destOrd="0" presId="urn:microsoft.com/office/officeart/2005/8/layout/hierarchy1"/>
    <dgm:cxn modelId="{67C979C8-2D03-42AE-87ED-C5ADDEB82D6B}" type="presParOf" srcId="{14601BEC-96E4-4AD9-8E39-BD98DC0CC968}" destId="{DF259817-0E7F-4DA8-9FF8-A8B8249A87D5}" srcOrd="1" destOrd="0" presId="urn:microsoft.com/office/officeart/2005/8/layout/hierarchy1"/>
    <dgm:cxn modelId="{5A3E77CD-7CC3-4385-B2C1-C8C4CD70D15B}" type="presParOf" srcId="{DF259817-0E7F-4DA8-9FF8-A8B8249A87D5}" destId="{7160329B-05A6-4A48-86CE-417BBD384BB8}" srcOrd="0" destOrd="0" presId="urn:microsoft.com/office/officeart/2005/8/layout/hierarchy1"/>
    <dgm:cxn modelId="{D6DF71C5-4DF6-4D1D-8416-B79F479FAB5F}" type="presParOf" srcId="{7160329B-05A6-4A48-86CE-417BBD384BB8}" destId="{C8DF66E1-64A8-4A90-AE11-23474A9C8B2B}" srcOrd="0" destOrd="0" presId="urn:microsoft.com/office/officeart/2005/8/layout/hierarchy1"/>
    <dgm:cxn modelId="{FDA322A8-3024-4E3F-8E72-E190B26C89C9}" type="presParOf" srcId="{7160329B-05A6-4A48-86CE-417BBD384BB8}" destId="{E8CE472F-5F97-4E72-B803-A16BE39165C6}" srcOrd="1" destOrd="0" presId="urn:microsoft.com/office/officeart/2005/8/layout/hierarchy1"/>
    <dgm:cxn modelId="{5745040C-9134-46A9-B2B4-7307A9CDB5FB}" type="presParOf" srcId="{DF259817-0E7F-4DA8-9FF8-A8B8249A87D5}" destId="{B00AE28B-B14A-4807-9E1F-00EBCDA7244F}" srcOrd="1" destOrd="0" presId="urn:microsoft.com/office/officeart/2005/8/layout/hierarchy1"/>
    <dgm:cxn modelId="{92936B68-922E-4BAA-B70C-C1F3BA18D830}" type="presParOf" srcId="{14601BEC-96E4-4AD9-8E39-BD98DC0CC968}" destId="{66EF2497-BCCA-432E-BA0D-789E6C734247}" srcOrd="2" destOrd="0" presId="urn:microsoft.com/office/officeart/2005/8/layout/hierarchy1"/>
    <dgm:cxn modelId="{E343C512-DA53-4879-8002-587EBC1D411E}" type="presParOf" srcId="{66EF2497-BCCA-432E-BA0D-789E6C734247}" destId="{85B65EB9-5EBA-491C-890F-7E0938E37172}" srcOrd="0" destOrd="0" presId="urn:microsoft.com/office/officeart/2005/8/layout/hierarchy1"/>
    <dgm:cxn modelId="{BE796055-79B5-48F0-8A4F-5BFE6CD43ADC}" type="presParOf" srcId="{85B65EB9-5EBA-491C-890F-7E0938E37172}" destId="{30811C86-4F7E-48A9-8077-BCE0B94F17EE}" srcOrd="0" destOrd="0" presId="urn:microsoft.com/office/officeart/2005/8/layout/hierarchy1"/>
    <dgm:cxn modelId="{3347C234-B3BB-47AF-8AC8-F8885674ED36}" type="presParOf" srcId="{85B65EB9-5EBA-491C-890F-7E0938E37172}" destId="{1355BAF2-C588-4F61-A39C-BC5D5484475A}" srcOrd="1" destOrd="0" presId="urn:microsoft.com/office/officeart/2005/8/layout/hierarchy1"/>
    <dgm:cxn modelId="{5EA40CE9-96D9-49B7-A91D-39B7A1A3A4B4}" type="presParOf" srcId="{66EF2497-BCCA-432E-BA0D-789E6C734247}" destId="{6C50D7C3-8370-430C-8451-B37C7C992B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F798E-FC72-46FC-9740-65E3A0B53E6D}" type="doc">
      <dgm:prSet loTypeId="urn:microsoft.com/office/officeart/2016/7/layout/VerticalSolidActionList" loCatId="List" qsTypeId="urn:microsoft.com/office/officeart/2005/8/quickstyle/simple2" qsCatId="simple" csTypeId="urn:microsoft.com/office/officeart/2005/8/colors/accent2_2" csCatId="accent2" phldr="1"/>
      <dgm:spPr/>
      <dgm:t>
        <a:bodyPr/>
        <a:lstStyle/>
        <a:p>
          <a:endParaRPr lang="en-US"/>
        </a:p>
      </dgm:t>
    </dgm:pt>
    <dgm:pt modelId="{FF8D12A6-110D-40A9-83C6-8950B447B095}">
      <dgm:prSet/>
      <dgm:spPr/>
      <dgm:t>
        <a:bodyPr/>
        <a:lstStyle/>
        <a:p>
          <a:r>
            <a:rPr lang="en-US">
              <a:latin typeface="Helvetica" pitchFamily="2" charset="0"/>
            </a:rPr>
            <a:t>Notify</a:t>
          </a:r>
        </a:p>
      </dgm:t>
    </dgm:pt>
    <dgm:pt modelId="{4A00D6C6-844B-40E0-984E-9FCDA9EC67ED}" type="parTrans" cxnId="{49ACA992-7FC1-4288-B722-DC2D5A7D35D6}">
      <dgm:prSet/>
      <dgm:spPr/>
      <dgm:t>
        <a:bodyPr/>
        <a:lstStyle/>
        <a:p>
          <a:endParaRPr lang="en-US"/>
        </a:p>
      </dgm:t>
    </dgm:pt>
    <dgm:pt modelId="{469A2011-DFC4-466B-A4DE-C73A5A3B1D86}" type="sibTrans" cxnId="{49ACA992-7FC1-4288-B722-DC2D5A7D35D6}">
      <dgm:prSet/>
      <dgm:spPr/>
      <dgm:t>
        <a:bodyPr/>
        <a:lstStyle/>
        <a:p>
          <a:endParaRPr lang="en-US"/>
        </a:p>
      </dgm:t>
    </dgm:pt>
    <dgm:pt modelId="{7603DB55-66AC-49C7-812A-462D987E1868}">
      <dgm:prSet custT="1"/>
      <dgm:spPr/>
      <dgm:t>
        <a:bodyPr/>
        <a:lstStyle/>
        <a:p>
          <a:r>
            <a:rPr lang="en-US" sz="2000" dirty="0">
              <a:latin typeface="Helvetica" pitchFamily="2" charset="0"/>
            </a:rPr>
            <a:t>Immediately notify the bank in writing of a separation when parties have joint accounts, redraw facilities.</a:t>
          </a:r>
        </a:p>
      </dgm:t>
    </dgm:pt>
    <dgm:pt modelId="{C63281C7-F7A2-45FE-BA8B-4B170290927E}" type="parTrans" cxnId="{8D82FB9C-B38F-4A86-9C79-487F5C71B170}">
      <dgm:prSet/>
      <dgm:spPr/>
      <dgm:t>
        <a:bodyPr/>
        <a:lstStyle/>
        <a:p>
          <a:endParaRPr lang="en-US"/>
        </a:p>
      </dgm:t>
    </dgm:pt>
    <dgm:pt modelId="{875FE183-29FC-45BF-AFAB-C61CFC59CB60}" type="sibTrans" cxnId="{8D82FB9C-B38F-4A86-9C79-487F5C71B170}">
      <dgm:prSet/>
      <dgm:spPr/>
      <dgm:t>
        <a:bodyPr/>
        <a:lstStyle/>
        <a:p>
          <a:endParaRPr lang="en-US"/>
        </a:p>
      </dgm:t>
    </dgm:pt>
    <dgm:pt modelId="{FA55B47B-0AE0-4BA6-8CE0-02F279F16474}">
      <dgm:prSet/>
      <dgm:spPr/>
      <dgm:t>
        <a:bodyPr/>
        <a:lstStyle/>
        <a:p>
          <a:r>
            <a:rPr lang="en-US">
              <a:latin typeface="Helvetica" pitchFamily="2" charset="0"/>
            </a:rPr>
            <a:t>Obtain</a:t>
          </a:r>
        </a:p>
      </dgm:t>
    </dgm:pt>
    <dgm:pt modelId="{93BC858B-338C-4728-A032-35CFAACBD4B0}" type="parTrans" cxnId="{D7603857-2F39-4FAB-B2FF-AC264319BE82}">
      <dgm:prSet/>
      <dgm:spPr/>
      <dgm:t>
        <a:bodyPr/>
        <a:lstStyle/>
        <a:p>
          <a:endParaRPr lang="en-US"/>
        </a:p>
      </dgm:t>
    </dgm:pt>
    <dgm:pt modelId="{77499DD4-9776-4B24-8328-E603ABECA99C}" type="sibTrans" cxnId="{D7603857-2F39-4FAB-B2FF-AC264319BE82}">
      <dgm:prSet/>
      <dgm:spPr/>
      <dgm:t>
        <a:bodyPr/>
        <a:lstStyle/>
        <a:p>
          <a:endParaRPr lang="en-US"/>
        </a:p>
      </dgm:t>
    </dgm:pt>
    <dgm:pt modelId="{557E2D23-862B-4FB4-BB8D-3698AAC4D3FF}">
      <dgm:prSet custT="1"/>
      <dgm:spPr/>
      <dgm:t>
        <a:bodyPr/>
        <a:lstStyle/>
        <a:p>
          <a:r>
            <a:rPr lang="en-US" sz="2000">
              <a:latin typeface="Helvetica" pitchFamily="2" charset="0"/>
            </a:rPr>
            <a:t>Obtain instructions on any Power of Attorney and revoke same</a:t>
          </a:r>
        </a:p>
      </dgm:t>
    </dgm:pt>
    <dgm:pt modelId="{7724408E-A5D0-4B22-B6B8-D1E074DEFC02}" type="parTrans" cxnId="{532C2CE7-0BBE-4FC2-A70F-C567D0A40905}">
      <dgm:prSet/>
      <dgm:spPr/>
      <dgm:t>
        <a:bodyPr/>
        <a:lstStyle/>
        <a:p>
          <a:endParaRPr lang="en-US"/>
        </a:p>
      </dgm:t>
    </dgm:pt>
    <dgm:pt modelId="{9AB5B17B-4D97-45CB-8DFD-0541D6283B73}" type="sibTrans" cxnId="{532C2CE7-0BBE-4FC2-A70F-C567D0A40905}">
      <dgm:prSet/>
      <dgm:spPr/>
      <dgm:t>
        <a:bodyPr/>
        <a:lstStyle/>
        <a:p>
          <a:endParaRPr lang="en-US"/>
        </a:p>
      </dgm:t>
    </dgm:pt>
    <dgm:pt modelId="{ED37F716-574C-4232-A350-ADE9FFBDCB91}">
      <dgm:prSet/>
      <dgm:spPr/>
      <dgm:t>
        <a:bodyPr/>
        <a:lstStyle/>
        <a:p>
          <a:r>
            <a:rPr lang="en-US">
              <a:latin typeface="Helvetica" pitchFamily="2" charset="0"/>
            </a:rPr>
            <a:t>Consider</a:t>
          </a:r>
        </a:p>
      </dgm:t>
    </dgm:pt>
    <dgm:pt modelId="{6469ED28-47D2-4023-B03B-EA8F6C8F262E}" type="parTrans" cxnId="{67EFF248-D0E8-4B2B-A82D-C93118BA2E47}">
      <dgm:prSet/>
      <dgm:spPr/>
      <dgm:t>
        <a:bodyPr/>
        <a:lstStyle/>
        <a:p>
          <a:endParaRPr lang="en-US"/>
        </a:p>
      </dgm:t>
    </dgm:pt>
    <dgm:pt modelId="{5F679EF3-A7BB-41BA-9064-0216972A148A}" type="sibTrans" cxnId="{67EFF248-D0E8-4B2B-A82D-C93118BA2E47}">
      <dgm:prSet/>
      <dgm:spPr/>
      <dgm:t>
        <a:bodyPr/>
        <a:lstStyle/>
        <a:p>
          <a:endParaRPr lang="en-US"/>
        </a:p>
      </dgm:t>
    </dgm:pt>
    <dgm:pt modelId="{A8CF9CDC-49D1-48F0-9C9F-C8C748B73D42}">
      <dgm:prSet custT="1"/>
      <dgm:spPr/>
      <dgm:t>
        <a:bodyPr/>
        <a:lstStyle/>
        <a:p>
          <a:r>
            <a:rPr lang="en-US" sz="2000" dirty="0">
              <a:latin typeface="Helvetica" pitchFamily="2" charset="0"/>
            </a:rPr>
            <a:t>Carefully consider how any loss occasioned by financial abuse will be dealt with during negotiations, in pleadings and settlement documents.</a:t>
          </a:r>
        </a:p>
      </dgm:t>
    </dgm:pt>
    <dgm:pt modelId="{4ACB6BCA-91B1-436F-B264-3E591C5A38DE}" type="parTrans" cxnId="{265F7A76-B7C2-4880-B48F-8E27FFC60F7D}">
      <dgm:prSet/>
      <dgm:spPr/>
      <dgm:t>
        <a:bodyPr/>
        <a:lstStyle/>
        <a:p>
          <a:endParaRPr lang="en-US"/>
        </a:p>
      </dgm:t>
    </dgm:pt>
    <dgm:pt modelId="{E63D48F0-A497-4792-9DD2-D19EE3C5F430}" type="sibTrans" cxnId="{265F7A76-B7C2-4880-B48F-8E27FFC60F7D}">
      <dgm:prSet/>
      <dgm:spPr/>
      <dgm:t>
        <a:bodyPr/>
        <a:lstStyle/>
        <a:p>
          <a:endParaRPr lang="en-US"/>
        </a:p>
      </dgm:t>
    </dgm:pt>
    <dgm:pt modelId="{7E8DDD55-8E16-4149-AC8A-8F939B37261E}" type="pres">
      <dgm:prSet presAssocID="{CFFF798E-FC72-46FC-9740-65E3A0B53E6D}" presName="Name0" presStyleCnt="0">
        <dgm:presLayoutVars>
          <dgm:dir/>
          <dgm:animLvl val="lvl"/>
          <dgm:resizeHandles val="exact"/>
        </dgm:presLayoutVars>
      </dgm:prSet>
      <dgm:spPr/>
    </dgm:pt>
    <dgm:pt modelId="{B692721F-D351-4CE9-B63E-F897D5C6F892}" type="pres">
      <dgm:prSet presAssocID="{FF8D12A6-110D-40A9-83C6-8950B447B095}" presName="linNode" presStyleCnt="0"/>
      <dgm:spPr/>
    </dgm:pt>
    <dgm:pt modelId="{4F3D5B77-6942-4F33-B389-13C7FE38A864}" type="pres">
      <dgm:prSet presAssocID="{FF8D12A6-110D-40A9-83C6-8950B447B095}" presName="parentText" presStyleLbl="alignNode1" presStyleIdx="0" presStyleCnt="3">
        <dgm:presLayoutVars>
          <dgm:chMax val="1"/>
          <dgm:bulletEnabled/>
        </dgm:presLayoutVars>
      </dgm:prSet>
      <dgm:spPr/>
    </dgm:pt>
    <dgm:pt modelId="{38076879-B1D0-4FB1-992A-0F312BD7FFA9}" type="pres">
      <dgm:prSet presAssocID="{FF8D12A6-110D-40A9-83C6-8950B447B095}" presName="descendantText" presStyleLbl="alignAccFollowNode1" presStyleIdx="0" presStyleCnt="3">
        <dgm:presLayoutVars>
          <dgm:bulletEnabled/>
        </dgm:presLayoutVars>
      </dgm:prSet>
      <dgm:spPr/>
    </dgm:pt>
    <dgm:pt modelId="{03E8082D-E297-4183-9020-62DCBF1F8369}" type="pres">
      <dgm:prSet presAssocID="{469A2011-DFC4-466B-A4DE-C73A5A3B1D86}" presName="sp" presStyleCnt="0"/>
      <dgm:spPr/>
    </dgm:pt>
    <dgm:pt modelId="{89BF31DB-ECD8-4385-B12A-C69E17A30B99}" type="pres">
      <dgm:prSet presAssocID="{FA55B47B-0AE0-4BA6-8CE0-02F279F16474}" presName="linNode" presStyleCnt="0"/>
      <dgm:spPr/>
    </dgm:pt>
    <dgm:pt modelId="{89DA8F66-9CB8-43BC-9691-6E5CAE3E81BE}" type="pres">
      <dgm:prSet presAssocID="{FA55B47B-0AE0-4BA6-8CE0-02F279F16474}" presName="parentText" presStyleLbl="alignNode1" presStyleIdx="1" presStyleCnt="3">
        <dgm:presLayoutVars>
          <dgm:chMax val="1"/>
          <dgm:bulletEnabled/>
        </dgm:presLayoutVars>
      </dgm:prSet>
      <dgm:spPr/>
    </dgm:pt>
    <dgm:pt modelId="{ECA03F2A-9345-4D90-8983-51A9C38F92C4}" type="pres">
      <dgm:prSet presAssocID="{FA55B47B-0AE0-4BA6-8CE0-02F279F16474}" presName="descendantText" presStyleLbl="alignAccFollowNode1" presStyleIdx="1" presStyleCnt="3">
        <dgm:presLayoutVars>
          <dgm:bulletEnabled/>
        </dgm:presLayoutVars>
      </dgm:prSet>
      <dgm:spPr/>
    </dgm:pt>
    <dgm:pt modelId="{A5B7FAA9-75AB-4B57-8B47-62863424CE33}" type="pres">
      <dgm:prSet presAssocID="{77499DD4-9776-4B24-8328-E603ABECA99C}" presName="sp" presStyleCnt="0"/>
      <dgm:spPr/>
    </dgm:pt>
    <dgm:pt modelId="{7F511D0F-CBAE-46EA-98B9-493A5E518E5C}" type="pres">
      <dgm:prSet presAssocID="{ED37F716-574C-4232-A350-ADE9FFBDCB91}" presName="linNode" presStyleCnt="0"/>
      <dgm:spPr/>
    </dgm:pt>
    <dgm:pt modelId="{535F01DA-F141-4EB4-AE26-5ACF78E051A4}" type="pres">
      <dgm:prSet presAssocID="{ED37F716-574C-4232-A350-ADE9FFBDCB91}" presName="parentText" presStyleLbl="alignNode1" presStyleIdx="2" presStyleCnt="3">
        <dgm:presLayoutVars>
          <dgm:chMax val="1"/>
          <dgm:bulletEnabled/>
        </dgm:presLayoutVars>
      </dgm:prSet>
      <dgm:spPr/>
    </dgm:pt>
    <dgm:pt modelId="{5C20CCF3-7BAD-4275-9540-1CFB207C7765}" type="pres">
      <dgm:prSet presAssocID="{ED37F716-574C-4232-A350-ADE9FFBDCB91}" presName="descendantText" presStyleLbl="alignAccFollowNode1" presStyleIdx="2" presStyleCnt="3">
        <dgm:presLayoutVars>
          <dgm:bulletEnabled/>
        </dgm:presLayoutVars>
      </dgm:prSet>
      <dgm:spPr/>
    </dgm:pt>
  </dgm:ptLst>
  <dgm:cxnLst>
    <dgm:cxn modelId="{66890536-B2EE-409E-A849-831DE8179436}" type="presOf" srcId="{CFFF798E-FC72-46FC-9740-65E3A0B53E6D}" destId="{7E8DDD55-8E16-4149-AC8A-8F939B37261E}" srcOrd="0" destOrd="0" presId="urn:microsoft.com/office/officeart/2016/7/layout/VerticalSolidActionList"/>
    <dgm:cxn modelId="{7BDA3C3A-F0C5-4D0F-BDCA-CBAA4A1A9087}" type="presOf" srcId="{557E2D23-862B-4FB4-BB8D-3698AAC4D3FF}" destId="{ECA03F2A-9345-4D90-8983-51A9C38F92C4}" srcOrd="0" destOrd="0" presId="urn:microsoft.com/office/officeart/2016/7/layout/VerticalSolidActionList"/>
    <dgm:cxn modelId="{67EFF248-D0E8-4B2B-A82D-C93118BA2E47}" srcId="{CFFF798E-FC72-46FC-9740-65E3A0B53E6D}" destId="{ED37F716-574C-4232-A350-ADE9FFBDCB91}" srcOrd="2" destOrd="0" parTransId="{6469ED28-47D2-4023-B03B-EA8F6C8F262E}" sibTransId="{5F679EF3-A7BB-41BA-9064-0216972A148A}"/>
    <dgm:cxn modelId="{D7603857-2F39-4FAB-B2FF-AC264319BE82}" srcId="{CFFF798E-FC72-46FC-9740-65E3A0B53E6D}" destId="{FA55B47B-0AE0-4BA6-8CE0-02F279F16474}" srcOrd="1" destOrd="0" parTransId="{93BC858B-338C-4728-A032-35CFAACBD4B0}" sibTransId="{77499DD4-9776-4B24-8328-E603ABECA99C}"/>
    <dgm:cxn modelId="{265F7A76-B7C2-4880-B48F-8E27FFC60F7D}" srcId="{ED37F716-574C-4232-A350-ADE9FFBDCB91}" destId="{A8CF9CDC-49D1-48F0-9C9F-C8C748B73D42}" srcOrd="0" destOrd="0" parTransId="{4ACB6BCA-91B1-436F-B264-3E591C5A38DE}" sibTransId="{E63D48F0-A497-4792-9DD2-D19EE3C5F430}"/>
    <dgm:cxn modelId="{49ACA992-7FC1-4288-B722-DC2D5A7D35D6}" srcId="{CFFF798E-FC72-46FC-9740-65E3A0B53E6D}" destId="{FF8D12A6-110D-40A9-83C6-8950B447B095}" srcOrd="0" destOrd="0" parTransId="{4A00D6C6-844B-40E0-984E-9FCDA9EC67ED}" sibTransId="{469A2011-DFC4-466B-A4DE-C73A5A3B1D86}"/>
    <dgm:cxn modelId="{B4D72194-4FFD-4673-AFF1-6DF41502768E}" type="presOf" srcId="{ED37F716-574C-4232-A350-ADE9FFBDCB91}" destId="{535F01DA-F141-4EB4-AE26-5ACF78E051A4}" srcOrd="0" destOrd="0" presId="urn:microsoft.com/office/officeart/2016/7/layout/VerticalSolidActionList"/>
    <dgm:cxn modelId="{8D82FB9C-B38F-4A86-9C79-487F5C71B170}" srcId="{FF8D12A6-110D-40A9-83C6-8950B447B095}" destId="{7603DB55-66AC-49C7-812A-462D987E1868}" srcOrd="0" destOrd="0" parTransId="{C63281C7-F7A2-45FE-BA8B-4B170290927E}" sibTransId="{875FE183-29FC-45BF-AFAB-C61CFC59CB60}"/>
    <dgm:cxn modelId="{94D13BA2-95D6-4B1C-91DF-86C61990A4C4}" type="presOf" srcId="{7603DB55-66AC-49C7-812A-462D987E1868}" destId="{38076879-B1D0-4FB1-992A-0F312BD7FFA9}" srcOrd="0" destOrd="0" presId="urn:microsoft.com/office/officeart/2016/7/layout/VerticalSolidActionList"/>
    <dgm:cxn modelId="{C60605C8-A7F7-4135-930A-432FA637EDE2}" type="presOf" srcId="{FF8D12A6-110D-40A9-83C6-8950B447B095}" destId="{4F3D5B77-6942-4F33-B389-13C7FE38A864}" srcOrd="0" destOrd="0" presId="urn:microsoft.com/office/officeart/2016/7/layout/VerticalSolidActionList"/>
    <dgm:cxn modelId="{DC98E7D7-F61E-497A-8266-D54933F9B3AE}" type="presOf" srcId="{A8CF9CDC-49D1-48F0-9C9F-C8C748B73D42}" destId="{5C20CCF3-7BAD-4275-9540-1CFB207C7765}" srcOrd="0" destOrd="0" presId="urn:microsoft.com/office/officeart/2016/7/layout/VerticalSolidActionList"/>
    <dgm:cxn modelId="{91FFF7DF-5C9E-4D0C-A0B7-FEA432C236DC}" type="presOf" srcId="{FA55B47B-0AE0-4BA6-8CE0-02F279F16474}" destId="{89DA8F66-9CB8-43BC-9691-6E5CAE3E81BE}" srcOrd="0" destOrd="0" presId="urn:microsoft.com/office/officeart/2016/7/layout/VerticalSolidActionList"/>
    <dgm:cxn modelId="{532C2CE7-0BBE-4FC2-A70F-C567D0A40905}" srcId="{FA55B47B-0AE0-4BA6-8CE0-02F279F16474}" destId="{557E2D23-862B-4FB4-BB8D-3698AAC4D3FF}" srcOrd="0" destOrd="0" parTransId="{7724408E-A5D0-4B22-B6B8-D1E074DEFC02}" sibTransId="{9AB5B17B-4D97-45CB-8DFD-0541D6283B73}"/>
    <dgm:cxn modelId="{02200188-1D65-4AA5-862D-2D6D2C94CC28}" type="presParOf" srcId="{7E8DDD55-8E16-4149-AC8A-8F939B37261E}" destId="{B692721F-D351-4CE9-B63E-F897D5C6F892}" srcOrd="0" destOrd="0" presId="urn:microsoft.com/office/officeart/2016/7/layout/VerticalSolidActionList"/>
    <dgm:cxn modelId="{0EC5CF94-D57E-4A2E-9084-8F1108117B33}" type="presParOf" srcId="{B692721F-D351-4CE9-B63E-F897D5C6F892}" destId="{4F3D5B77-6942-4F33-B389-13C7FE38A864}" srcOrd="0" destOrd="0" presId="urn:microsoft.com/office/officeart/2016/7/layout/VerticalSolidActionList"/>
    <dgm:cxn modelId="{7D62D2DB-77D6-45E1-B627-F0DC692B70BE}" type="presParOf" srcId="{B692721F-D351-4CE9-B63E-F897D5C6F892}" destId="{38076879-B1D0-4FB1-992A-0F312BD7FFA9}" srcOrd="1" destOrd="0" presId="urn:microsoft.com/office/officeart/2016/7/layout/VerticalSolidActionList"/>
    <dgm:cxn modelId="{301AC243-2067-4C75-8148-2138CA927526}" type="presParOf" srcId="{7E8DDD55-8E16-4149-AC8A-8F939B37261E}" destId="{03E8082D-E297-4183-9020-62DCBF1F8369}" srcOrd="1" destOrd="0" presId="urn:microsoft.com/office/officeart/2016/7/layout/VerticalSolidActionList"/>
    <dgm:cxn modelId="{6158B718-739A-4979-81F7-BC0FC3620D12}" type="presParOf" srcId="{7E8DDD55-8E16-4149-AC8A-8F939B37261E}" destId="{89BF31DB-ECD8-4385-B12A-C69E17A30B99}" srcOrd="2" destOrd="0" presId="urn:microsoft.com/office/officeart/2016/7/layout/VerticalSolidActionList"/>
    <dgm:cxn modelId="{55C14B59-E84D-437A-BF00-51516821B3DE}" type="presParOf" srcId="{89BF31DB-ECD8-4385-B12A-C69E17A30B99}" destId="{89DA8F66-9CB8-43BC-9691-6E5CAE3E81BE}" srcOrd="0" destOrd="0" presId="urn:microsoft.com/office/officeart/2016/7/layout/VerticalSolidActionList"/>
    <dgm:cxn modelId="{2F79C067-6E3B-428B-98D3-5B05121D39C6}" type="presParOf" srcId="{89BF31DB-ECD8-4385-B12A-C69E17A30B99}" destId="{ECA03F2A-9345-4D90-8983-51A9C38F92C4}" srcOrd="1" destOrd="0" presId="urn:microsoft.com/office/officeart/2016/7/layout/VerticalSolidActionList"/>
    <dgm:cxn modelId="{49AAECB0-71B0-480D-AEAF-2A2A1AA9C349}" type="presParOf" srcId="{7E8DDD55-8E16-4149-AC8A-8F939B37261E}" destId="{A5B7FAA9-75AB-4B57-8B47-62863424CE33}" srcOrd="3" destOrd="0" presId="urn:microsoft.com/office/officeart/2016/7/layout/VerticalSolidActionList"/>
    <dgm:cxn modelId="{53DCFEC4-AAEE-49BD-A09A-F3C4C58BA861}" type="presParOf" srcId="{7E8DDD55-8E16-4149-AC8A-8F939B37261E}" destId="{7F511D0F-CBAE-46EA-98B9-493A5E518E5C}" srcOrd="4" destOrd="0" presId="urn:microsoft.com/office/officeart/2016/7/layout/VerticalSolidActionList"/>
    <dgm:cxn modelId="{1DFE9097-FE17-49A1-82D3-24C99593B62F}" type="presParOf" srcId="{7F511D0F-CBAE-46EA-98B9-493A5E518E5C}" destId="{535F01DA-F141-4EB4-AE26-5ACF78E051A4}" srcOrd="0" destOrd="0" presId="urn:microsoft.com/office/officeart/2016/7/layout/VerticalSolidActionList"/>
    <dgm:cxn modelId="{788E4120-3A1A-4020-8C28-EF3ED5A7E5AD}" type="presParOf" srcId="{7F511D0F-CBAE-46EA-98B9-493A5E518E5C}" destId="{5C20CCF3-7BAD-4275-9540-1CFB207C776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6F2917-B0E2-417B-AF67-0DD66CF9845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3E56580-61F2-43B6-8376-49946270D792}">
      <dgm:prSet custT="1"/>
      <dgm:spPr/>
      <dgm:t>
        <a:bodyPr/>
        <a:lstStyle/>
        <a:p>
          <a:r>
            <a:rPr lang="en-US" sz="2000" b="0" i="0">
              <a:latin typeface="Helvetica" pitchFamily="2" charset="0"/>
            </a:rPr>
            <a:t>(3)  The court must have regard to the interests of and shall make any order proper for the protection of, a bona fide purchaser or other person interested.</a:t>
          </a:r>
          <a:endParaRPr lang="en-US" sz="2000">
            <a:latin typeface="Helvetica" pitchFamily="2" charset="0"/>
          </a:endParaRPr>
        </a:p>
      </dgm:t>
    </dgm:pt>
    <dgm:pt modelId="{977D0B23-3296-4F23-A7DC-7C949D843E7A}" type="parTrans" cxnId="{1ABF3727-2F8C-47A4-9590-E81412EBA7D6}">
      <dgm:prSet/>
      <dgm:spPr/>
      <dgm:t>
        <a:bodyPr/>
        <a:lstStyle/>
        <a:p>
          <a:endParaRPr lang="en-US"/>
        </a:p>
      </dgm:t>
    </dgm:pt>
    <dgm:pt modelId="{7B711C35-CF60-415A-A779-EA83AC77257E}" type="sibTrans" cxnId="{1ABF3727-2F8C-47A4-9590-E81412EBA7D6}">
      <dgm:prSet/>
      <dgm:spPr/>
      <dgm:t>
        <a:bodyPr/>
        <a:lstStyle/>
        <a:p>
          <a:endParaRPr lang="en-US"/>
        </a:p>
      </dgm:t>
    </dgm:pt>
    <dgm:pt modelId="{098B13A9-6761-4FB1-A618-9B900C77E36C}">
      <dgm:prSet custT="1"/>
      <dgm:spPr/>
      <dgm:t>
        <a:bodyPr/>
        <a:lstStyle/>
        <a:p>
          <a:r>
            <a:rPr lang="en-US" sz="2000" b="0" i="0">
              <a:latin typeface="Helvetica" pitchFamily="2" charset="0"/>
            </a:rPr>
            <a:t>(4)  A party or a person acting in collusion with a party may be ordered to pay the costs of any other party or of a bona fide purchaser or other person interested of and incidental to any such instrument or disposition and the setting aside or restraining of the instrument or disposition.</a:t>
          </a:r>
          <a:endParaRPr lang="en-US" sz="2000">
            <a:latin typeface="Helvetica" pitchFamily="2" charset="0"/>
          </a:endParaRPr>
        </a:p>
      </dgm:t>
    </dgm:pt>
    <dgm:pt modelId="{DA82F78A-3E50-40B1-9FD7-ACF1D52781F8}" type="parTrans" cxnId="{F9EAD806-862B-4D22-9A1F-7523AFBF84DD}">
      <dgm:prSet/>
      <dgm:spPr/>
      <dgm:t>
        <a:bodyPr/>
        <a:lstStyle/>
        <a:p>
          <a:endParaRPr lang="en-US"/>
        </a:p>
      </dgm:t>
    </dgm:pt>
    <dgm:pt modelId="{8A708827-5DC4-4879-803D-69CA7F29DD5F}" type="sibTrans" cxnId="{F9EAD806-862B-4D22-9A1F-7523AFBF84DD}">
      <dgm:prSet/>
      <dgm:spPr/>
      <dgm:t>
        <a:bodyPr/>
        <a:lstStyle/>
        <a:p>
          <a:endParaRPr lang="en-US"/>
        </a:p>
      </dgm:t>
    </dgm:pt>
    <dgm:pt modelId="{F32B268A-BC5D-482F-A3CA-7667A8C21143}" type="pres">
      <dgm:prSet presAssocID="{DD6F2917-B0E2-417B-AF67-0DD66CF98459}" presName="root" presStyleCnt="0">
        <dgm:presLayoutVars>
          <dgm:dir/>
          <dgm:resizeHandles val="exact"/>
        </dgm:presLayoutVars>
      </dgm:prSet>
      <dgm:spPr/>
    </dgm:pt>
    <dgm:pt modelId="{318A3BE2-D92C-4C79-8A9C-DCD7AB2CD16D}" type="pres">
      <dgm:prSet presAssocID="{43E56580-61F2-43B6-8376-49946270D792}" presName="compNode" presStyleCnt="0"/>
      <dgm:spPr/>
    </dgm:pt>
    <dgm:pt modelId="{92AE6793-1154-466A-ABB2-7FED0182526E}" type="pres">
      <dgm:prSet presAssocID="{43E56580-61F2-43B6-8376-49946270D792}" presName="bgRect" presStyleLbl="bgShp" presStyleIdx="0" presStyleCnt="2"/>
      <dgm:spPr/>
    </dgm:pt>
    <dgm:pt modelId="{04ECAC46-040C-4125-9FC1-34A819930292}" type="pres">
      <dgm:prSet presAssocID="{43E56580-61F2-43B6-8376-49946270D7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776B7D7-58F6-4470-A198-DCB8E4735376}" type="pres">
      <dgm:prSet presAssocID="{43E56580-61F2-43B6-8376-49946270D792}" presName="spaceRect" presStyleCnt="0"/>
      <dgm:spPr/>
    </dgm:pt>
    <dgm:pt modelId="{7ECFE02E-3A1D-44CE-8078-AAFDD9B4B080}" type="pres">
      <dgm:prSet presAssocID="{43E56580-61F2-43B6-8376-49946270D792}" presName="parTx" presStyleLbl="revTx" presStyleIdx="0" presStyleCnt="2">
        <dgm:presLayoutVars>
          <dgm:chMax val="0"/>
          <dgm:chPref val="0"/>
        </dgm:presLayoutVars>
      </dgm:prSet>
      <dgm:spPr/>
    </dgm:pt>
    <dgm:pt modelId="{6293ED1B-B6B0-4762-AD47-198197C15825}" type="pres">
      <dgm:prSet presAssocID="{7B711C35-CF60-415A-A779-EA83AC77257E}" presName="sibTrans" presStyleCnt="0"/>
      <dgm:spPr/>
    </dgm:pt>
    <dgm:pt modelId="{EF7999A5-E80C-4952-8139-906FFC693CFF}" type="pres">
      <dgm:prSet presAssocID="{098B13A9-6761-4FB1-A618-9B900C77E36C}" presName="compNode" presStyleCnt="0"/>
      <dgm:spPr/>
    </dgm:pt>
    <dgm:pt modelId="{8E115213-060F-4F47-B603-048E2A809681}" type="pres">
      <dgm:prSet presAssocID="{098B13A9-6761-4FB1-A618-9B900C77E36C}" presName="bgRect" presStyleLbl="bgShp" presStyleIdx="1" presStyleCnt="2"/>
      <dgm:spPr/>
    </dgm:pt>
    <dgm:pt modelId="{EC84DC9A-D689-4773-BF6C-4CF47FB0ED21}" type="pres">
      <dgm:prSet presAssocID="{098B13A9-6761-4FB1-A618-9B900C77E3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04730AA4-6B19-4301-9833-3E5DA39FE417}" type="pres">
      <dgm:prSet presAssocID="{098B13A9-6761-4FB1-A618-9B900C77E36C}" presName="spaceRect" presStyleCnt="0"/>
      <dgm:spPr/>
    </dgm:pt>
    <dgm:pt modelId="{55E20A6E-8086-4D13-84B5-EF34426D0279}" type="pres">
      <dgm:prSet presAssocID="{098B13A9-6761-4FB1-A618-9B900C77E36C}" presName="parTx" presStyleLbl="revTx" presStyleIdx="1" presStyleCnt="2">
        <dgm:presLayoutVars>
          <dgm:chMax val="0"/>
          <dgm:chPref val="0"/>
        </dgm:presLayoutVars>
      </dgm:prSet>
      <dgm:spPr/>
    </dgm:pt>
  </dgm:ptLst>
  <dgm:cxnLst>
    <dgm:cxn modelId="{136ED403-C280-4632-8990-021E2021E986}" type="presOf" srcId="{DD6F2917-B0E2-417B-AF67-0DD66CF98459}" destId="{F32B268A-BC5D-482F-A3CA-7667A8C21143}" srcOrd="0" destOrd="0" presId="urn:microsoft.com/office/officeart/2018/2/layout/IconVerticalSolidList"/>
    <dgm:cxn modelId="{F9EAD806-862B-4D22-9A1F-7523AFBF84DD}" srcId="{DD6F2917-B0E2-417B-AF67-0DD66CF98459}" destId="{098B13A9-6761-4FB1-A618-9B900C77E36C}" srcOrd="1" destOrd="0" parTransId="{DA82F78A-3E50-40B1-9FD7-ACF1D52781F8}" sibTransId="{8A708827-5DC4-4879-803D-69CA7F29DD5F}"/>
    <dgm:cxn modelId="{1ABF3727-2F8C-47A4-9590-E81412EBA7D6}" srcId="{DD6F2917-B0E2-417B-AF67-0DD66CF98459}" destId="{43E56580-61F2-43B6-8376-49946270D792}" srcOrd="0" destOrd="0" parTransId="{977D0B23-3296-4F23-A7DC-7C949D843E7A}" sibTransId="{7B711C35-CF60-415A-A779-EA83AC77257E}"/>
    <dgm:cxn modelId="{9D69AD83-6EAB-435F-B42B-166AE3E3607B}" type="presOf" srcId="{43E56580-61F2-43B6-8376-49946270D792}" destId="{7ECFE02E-3A1D-44CE-8078-AAFDD9B4B080}" srcOrd="0" destOrd="0" presId="urn:microsoft.com/office/officeart/2018/2/layout/IconVerticalSolidList"/>
    <dgm:cxn modelId="{C2E3A0B9-D97E-4FB4-8DF5-E3B80B645B08}" type="presOf" srcId="{098B13A9-6761-4FB1-A618-9B900C77E36C}" destId="{55E20A6E-8086-4D13-84B5-EF34426D0279}" srcOrd="0" destOrd="0" presId="urn:microsoft.com/office/officeart/2018/2/layout/IconVerticalSolidList"/>
    <dgm:cxn modelId="{2DDDF641-268E-4A58-A05C-70EC8AFB832A}" type="presParOf" srcId="{F32B268A-BC5D-482F-A3CA-7667A8C21143}" destId="{318A3BE2-D92C-4C79-8A9C-DCD7AB2CD16D}" srcOrd="0" destOrd="0" presId="urn:microsoft.com/office/officeart/2018/2/layout/IconVerticalSolidList"/>
    <dgm:cxn modelId="{344EA333-B8EA-4815-811C-B11DD5D58296}" type="presParOf" srcId="{318A3BE2-D92C-4C79-8A9C-DCD7AB2CD16D}" destId="{92AE6793-1154-466A-ABB2-7FED0182526E}" srcOrd="0" destOrd="0" presId="urn:microsoft.com/office/officeart/2018/2/layout/IconVerticalSolidList"/>
    <dgm:cxn modelId="{2C7B1588-9066-48B6-8691-EEFAEFF14F82}" type="presParOf" srcId="{318A3BE2-D92C-4C79-8A9C-DCD7AB2CD16D}" destId="{04ECAC46-040C-4125-9FC1-34A819930292}" srcOrd="1" destOrd="0" presId="urn:microsoft.com/office/officeart/2018/2/layout/IconVerticalSolidList"/>
    <dgm:cxn modelId="{BA5B1790-0BFD-4E7D-8027-3C18CF230480}" type="presParOf" srcId="{318A3BE2-D92C-4C79-8A9C-DCD7AB2CD16D}" destId="{5776B7D7-58F6-4470-A198-DCB8E4735376}" srcOrd="2" destOrd="0" presId="urn:microsoft.com/office/officeart/2018/2/layout/IconVerticalSolidList"/>
    <dgm:cxn modelId="{68B61B0F-CBB1-49A7-89A4-E6701BA41F09}" type="presParOf" srcId="{318A3BE2-D92C-4C79-8A9C-DCD7AB2CD16D}" destId="{7ECFE02E-3A1D-44CE-8078-AAFDD9B4B080}" srcOrd="3" destOrd="0" presId="urn:microsoft.com/office/officeart/2018/2/layout/IconVerticalSolidList"/>
    <dgm:cxn modelId="{F867F128-9DB4-4B15-BCA4-6CD131C38FFC}" type="presParOf" srcId="{F32B268A-BC5D-482F-A3CA-7667A8C21143}" destId="{6293ED1B-B6B0-4762-AD47-198197C15825}" srcOrd="1" destOrd="0" presId="urn:microsoft.com/office/officeart/2018/2/layout/IconVerticalSolidList"/>
    <dgm:cxn modelId="{90E8AA4A-A007-48A6-A325-64937BADDF06}" type="presParOf" srcId="{F32B268A-BC5D-482F-A3CA-7667A8C21143}" destId="{EF7999A5-E80C-4952-8139-906FFC693CFF}" srcOrd="2" destOrd="0" presId="urn:microsoft.com/office/officeart/2018/2/layout/IconVerticalSolidList"/>
    <dgm:cxn modelId="{1FA66F74-EE69-4F37-81F4-A05ACD4CABCE}" type="presParOf" srcId="{EF7999A5-E80C-4952-8139-906FFC693CFF}" destId="{8E115213-060F-4F47-B603-048E2A809681}" srcOrd="0" destOrd="0" presId="urn:microsoft.com/office/officeart/2018/2/layout/IconVerticalSolidList"/>
    <dgm:cxn modelId="{837CFB06-D1BE-4099-934E-4A4E163CF07C}" type="presParOf" srcId="{EF7999A5-E80C-4952-8139-906FFC693CFF}" destId="{EC84DC9A-D689-4773-BF6C-4CF47FB0ED21}" srcOrd="1" destOrd="0" presId="urn:microsoft.com/office/officeart/2018/2/layout/IconVerticalSolidList"/>
    <dgm:cxn modelId="{F8A73818-1A52-42D3-BD42-A4B6AE740D46}" type="presParOf" srcId="{EF7999A5-E80C-4952-8139-906FFC693CFF}" destId="{04730AA4-6B19-4301-9833-3E5DA39FE417}" srcOrd="2" destOrd="0" presId="urn:microsoft.com/office/officeart/2018/2/layout/IconVerticalSolidList"/>
    <dgm:cxn modelId="{73FB67A1-6AC9-4077-BB85-B879557A40DE}" type="presParOf" srcId="{EF7999A5-E80C-4952-8139-906FFC693CFF}" destId="{55E20A6E-8086-4D13-84B5-EF34426D02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B8E1F-EF34-48FB-BD7D-3E1D59CBA267}"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0625DFE-3AD1-4B18-8591-F0CE6D67756E}">
      <dgm:prSet/>
      <dgm:spPr/>
      <dgm:t>
        <a:bodyPr/>
        <a:lstStyle/>
        <a:p>
          <a:r>
            <a:rPr lang="en-AU" b="0" i="1" baseline="0"/>
            <a:t>Whitaker &amp; Whitaker (1980) 5FamLR 769 at 773;(1980) FLC 90-813 </a:t>
          </a:r>
          <a:endParaRPr lang="en-US"/>
        </a:p>
      </dgm:t>
    </dgm:pt>
    <dgm:pt modelId="{A2CA4DD4-FC32-4D5C-B07E-9876156C799C}" type="parTrans" cxnId="{094134C2-E309-44FF-882A-FBBFC4D6A895}">
      <dgm:prSet/>
      <dgm:spPr/>
      <dgm:t>
        <a:bodyPr/>
        <a:lstStyle/>
        <a:p>
          <a:endParaRPr lang="en-US"/>
        </a:p>
      </dgm:t>
    </dgm:pt>
    <dgm:pt modelId="{F9A77C2C-8E8D-46C3-9D0F-DA0C0C2D5D9B}" type="sibTrans" cxnId="{094134C2-E309-44FF-882A-FBBFC4D6A895}">
      <dgm:prSet/>
      <dgm:spPr/>
      <dgm:t>
        <a:bodyPr/>
        <a:lstStyle/>
        <a:p>
          <a:endParaRPr lang="en-US"/>
        </a:p>
      </dgm:t>
    </dgm:pt>
    <dgm:pt modelId="{EAF4D70F-5EA3-4EA6-B4FB-88324B8E4C79}">
      <dgm:prSet/>
      <dgm:spPr/>
      <dgm:t>
        <a:bodyPr/>
        <a:lstStyle/>
        <a:p>
          <a:r>
            <a:rPr lang="en-AU" b="0" i="1" baseline="0"/>
            <a:t>Official Trustee in Bankruptcy &amp; Bassola (No 3) (1986) FLC 91-760 per Nygh J</a:t>
          </a:r>
          <a:endParaRPr lang="en-US"/>
        </a:p>
      </dgm:t>
    </dgm:pt>
    <dgm:pt modelId="{3411466D-AF62-44C1-9A35-8A6563D717D4}" type="parTrans" cxnId="{65733512-143D-4F92-984C-BA53B1458583}">
      <dgm:prSet/>
      <dgm:spPr/>
      <dgm:t>
        <a:bodyPr/>
        <a:lstStyle/>
        <a:p>
          <a:endParaRPr lang="en-US"/>
        </a:p>
      </dgm:t>
    </dgm:pt>
    <dgm:pt modelId="{30461917-BFAE-4955-AAFD-55519255EAEB}" type="sibTrans" cxnId="{65733512-143D-4F92-984C-BA53B1458583}">
      <dgm:prSet/>
      <dgm:spPr/>
      <dgm:t>
        <a:bodyPr/>
        <a:lstStyle/>
        <a:p>
          <a:endParaRPr lang="en-US"/>
        </a:p>
      </dgm:t>
    </dgm:pt>
    <dgm:pt modelId="{AB69D73D-59F2-40A5-9A11-BA7AEF073A56}">
      <dgm:prSet/>
      <dgm:spPr/>
      <dgm:t>
        <a:bodyPr/>
        <a:lstStyle/>
        <a:p>
          <a:r>
            <a:rPr lang="en-AU" b="0" i="1" baseline="0"/>
            <a:t>Public Trustee (SA) &amp; Keays (1985) FLC 91-651 at 80  </a:t>
          </a:r>
          <a:endParaRPr lang="en-US"/>
        </a:p>
      </dgm:t>
    </dgm:pt>
    <dgm:pt modelId="{A729F765-0965-4C2E-9865-C395760EAAA5}" type="parTrans" cxnId="{1F5C1121-9F2E-456F-85C2-F9185BB34822}">
      <dgm:prSet/>
      <dgm:spPr/>
      <dgm:t>
        <a:bodyPr/>
        <a:lstStyle/>
        <a:p>
          <a:endParaRPr lang="en-US"/>
        </a:p>
      </dgm:t>
    </dgm:pt>
    <dgm:pt modelId="{F5B76DF7-19DD-4A51-8F45-04BCFDE76184}" type="sibTrans" cxnId="{1F5C1121-9F2E-456F-85C2-F9185BB34822}">
      <dgm:prSet/>
      <dgm:spPr/>
      <dgm:t>
        <a:bodyPr/>
        <a:lstStyle/>
        <a:p>
          <a:endParaRPr lang="en-US"/>
        </a:p>
      </dgm:t>
    </dgm:pt>
    <dgm:pt modelId="{C3B80E88-7BEC-4C03-8BA1-82A6ACBD7F6D}">
      <dgm:prSet/>
      <dgm:spPr/>
      <dgm:t>
        <a:bodyPr/>
        <a:lstStyle/>
        <a:p>
          <a:r>
            <a:rPr lang="en-AU" b="0" i="1" baseline="0"/>
            <a:t>Swire Investments Ltd (1993) FLC 92-434 per Fogarty J </a:t>
          </a:r>
          <a:endParaRPr lang="en-US"/>
        </a:p>
      </dgm:t>
    </dgm:pt>
    <dgm:pt modelId="{8D54171E-5C9D-47D5-B246-09CD8B578862}" type="parTrans" cxnId="{74A89732-2745-46B7-B7F9-AD3EF3000EC4}">
      <dgm:prSet/>
      <dgm:spPr/>
      <dgm:t>
        <a:bodyPr/>
        <a:lstStyle/>
        <a:p>
          <a:endParaRPr lang="en-US"/>
        </a:p>
      </dgm:t>
    </dgm:pt>
    <dgm:pt modelId="{A62E150B-4E68-4EC5-9619-CD546162B486}" type="sibTrans" cxnId="{74A89732-2745-46B7-B7F9-AD3EF3000EC4}">
      <dgm:prSet/>
      <dgm:spPr/>
      <dgm:t>
        <a:bodyPr/>
        <a:lstStyle/>
        <a:p>
          <a:endParaRPr lang="en-US"/>
        </a:p>
      </dgm:t>
    </dgm:pt>
    <dgm:pt modelId="{31D42A67-18B1-431C-A1E6-EF42F4E038E3}">
      <dgm:prSet/>
      <dgm:spPr/>
      <dgm:t>
        <a:bodyPr/>
        <a:lstStyle/>
        <a:p>
          <a:r>
            <a:rPr lang="en-AU" b="0" i="1" baseline="0"/>
            <a:t>Halabi &amp; Artillaga (1993) 17 FamLR 675; (1994) FLC 92-470.</a:t>
          </a:r>
          <a:endParaRPr lang="en-US"/>
        </a:p>
      </dgm:t>
    </dgm:pt>
    <dgm:pt modelId="{3453BF9B-686B-4F93-94FC-ED26C8832F69}" type="parTrans" cxnId="{C7EC7947-A748-4998-9425-128582B8DB31}">
      <dgm:prSet/>
      <dgm:spPr/>
      <dgm:t>
        <a:bodyPr/>
        <a:lstStyle/>
        <a:p>
          <a:endParaRPr lang="en-US"/>
        </a:p>
      </dgm:t>
    </dgm:pt>
    <dgm:pt modelId="{DACC252A-0196-4C0E-B3CC-2BDFEC7DF31A}" type="sibTrans" cxnId="{C7EC7947-A748-4998-9425-128582B8DB31}">
      <dgm:prSet/>
      <dgm:spPr/>
      <dgm:t>
        <a:bodyPr/>
        <a:lstStyle/>
        <a:p>
          <a:endParaRPr lang="en-US"/>
        </a:p>
      </dgm:t>
    </dgm:pt>
    <dgm:pt modelId="{BDEB95D7-102F-4B61-8380-933BD1E8D9B5}" type="pres">
      <dgm:prSet presAssocID="{991B8E1F-EF34-48FB-BD7D-3E1D59CBA267}" presName="diagram" presStyleCnt="0">
        <dgm:presLayoutVars>
          <dgm:dir/>
          <dgm:resizeHandles val="exact"/>
        </dgm:presLayoutVars>
      </dgm:prSet>
      <dgm:spPr/>
    </dgm:pt>
    <dgm:pt modelId="{F546F078-D702-4D02-89D1-A8B3F06233E2}" type="pres">
      <dgm:prSet presAssocID="{10625DFE-3AD1-4B18-8591-F0CE6D67756E}" presName="node" presStyleLbl="node1" presStyleIdx="0" presStyleCnt="5">
        <dgm:presLayoutVars>
          <dgm:bulletEnabled val="1"/>
        </dgm:presLayoutVars>
      </dgm:prSet>
      <dgm:spPr/>
    </dgm:pt>
    <dgm:pt modelId="{8697BC3E-DDA8-4296-8CB8-020287E1218C}" type="pres">
      <dgm:prSet presAssocID="{F9A77C2C-8E8D-46C3-9D0F-DA0C0C2D5D9B}" presName="sibTrans" presStyleCnt="0"/>
      <dgm:spPr/>
    </dgm:pt>
    <dgm:pt modelId="{57EC2EDF-ECBE-41B0-89AF-59E88144768E}" type="pres">
      <dgm:prSet presAssocID="{EAF4D70F-5EA3-4EA6-B4FB-88324B8E4C79}" presName="node" presStyleLbl="node1" presStyleIdx="1" presStyleCnt="5">
        <dgm:presLayoutVars>
          <dgm:bulletEnabled val="1"/>
        </dgm:presLayoutVars>
      </dgm:prSet>
      <dgm:spPr/>
    </dgm:pt>
    <dgm:pt modelId="{3CD73C95-F80A-4529-99AA-A2DA03F9AEFF}" type="pres">
      <dgm:prSet presAssocID="{30461917-BFAE-4955-AAFD-55519255EAEB}" presName="sibTrans" presStyleCnt="0"/>
      <dgm:spPr/>
    </dgm:pt>
    <dgm:pt modelId="{39ACD3F7-662B-4E56-B0F2-D4164F820B3A}" type="pres">
      <dgm:prSet presAssocID="{AB69D73D-59F2-40A5-9A11-BA7AEF073A56}" presName="node" presStyleLbl="node1" presStyleIdx="2" presStyleCnt="5">
        <dgm:presLayoutVars>
          <dgm:bulletEnabled val="1"/>
        </dgm:presLayoutVars>
      </dgm:prSet>
      <dgm:spPr/>
    </dgm:pt>
    <dgm:pt modelId="{817ECCCA-5AB0-4402-82DD-5D1ACC1F4CE2}" type="pres">
      <dgm:prSet presAssocID="{F5B76DF7-19DD-4A51-8F45-04BCFDE76184}" presName="sibTrans" presStyleCnt="0"/>
      <dgm:spPr/>
    </dgm:pt>
    <dgm:pt modelId="{72F5874F-8CE7-4AF4-904A-82EDA87A3ADD}" type="pres">
      <dgm:prSet presAssocID="{C3B80E88-7BEC-4C03-8BA1-82A6ACBD7F6D}" presName="node" presStyleLbl="node1" presStyleIdx="3" presStyleCnt="5">
        <dgm:presLayoutVars>
          <dgm:bulletEnabled val="1"/>
        </dgm:presLayoutVars>
      </dgm:prSet>
      <dgm:spPr/>
    </dgm:pt>
    <dgm:pt modelId="{8F87A3E1-CCA0-40BC-AE61-57CBB76FB4CD}" type="pres">
      <dgm:prSet presAssocID="{A62E150B-4E68-4EC5-9619-CD546162B486}" presName="sibTrans" presStyleCnt="0"/>
      <dgm:spPr/>
    </dgm:pt>
    <dgm:pt modelId="{220CB834-6A32-4B16-9922-BBB119B0F47E}" type="pres">
      <dgm:prSet presAssocID="{31D42A67-18B1-431C-A1E6-EF42F4E038E3}" presName="node" presStyleLbl="node1" presStyleIdx="4" presStyleCnt="5">
        <dgm:presLayoutVars>
          <dgm:bulletEnabled val="1"/>
        </dgm:presLayoutVars>
      </dgm:prSet>
      <dgm:spPr/>
    </dgm:pt>
  </dgm:ptLst>
  <dgm:cxnLst>
    <dgm:cxn modelId="{41D69D0A-D41F-4F87-A162-0E786359054E}" type="presOf" srcId="{10625DFE-3AD1-4B18-8591-F0CE6D67756E}" destId="{F546F078-D702-4D02-89D1-A8B3F06233E2}" srcOrd="0" destOrd="0" presId="urn:microsoft.com/office/officeart/2005/8/layout/default"/>
    <dgm:cxn modelId="{65733512-143D-4F92-984C-BA53B1458583}" srcId="{991B8E1F-EF34-48FB-BD7D-3E1D59CBA267}" destId="{EAF4D70F-5EA3-4EA6-B4FB-88324B8E4C79}" srcOrd="1" destOrd="0" parTransId="{3411466D-AF62-44C1-9A35-8A6563D717D4}" sibTransId="{30461917-BFAE-4955-AAFD-55519255EAEB}"/>
    <dgm:cxn modelId="{1F5C1121-9F2E-456F-85C2-F9185BB34822}" srcId="{991B8E1F-EF34-48FB-BD7D-3E1D59CBA267}" destId="{AB69D73D-59F2-40A5-9A11-BA7AEF073A56}" srcOrd="2" destOrd="0" parTransId="{A729F765-0965-4C2E-9865-C395760EAAA5}" sibTransId="{F5B76DF7-19DD-4A51-8F45-04BCFDE76184}"/>
    <dgm:cxn modelId="{74A89732-2745-46B7-B7F9-AD3EF3000EC4}" srcId="{991B8E1F-EF34-48FB-BD7D-3E1D59CBA267}" destId="{C3B80E88-7BEC-4C03-8BA1-82A6ACBD7F6D}" srcOrd="3" destOrd="0" parTransId="{8D54171E-5C9D-47D5-B246-09CD8B578862}" sibTransId="{A62E150B-4E68-4EC5-9619-CD546162B486}"/>
    <dgm:cxn modelId="{C7EC7947-A748-4998-9425-128582B8DB31}" srcId="{991B8E1F-EF34-48FB-BD7D-3E1D59CBA267}" destId="{31D42A67-18B1-431C-A1E6-EF42F4E038E3}" srcOrd="4" destOrd="0" parTransId="{3453BF9B-686B-4F93-94FC-ED26C8832F69}" sibTransId="{DACC252A-0196-4C0E-B3CC-2BDFEC7DF31A}"/>
    <dgm:cxn modelId="{7DDF328A-4999-419C-ADBD-1339ABE5B879}" type="presOf" srcId="{AB69D73D-59F2-40A5-9A11-BA7AEF073A56}" destId="{39ACD3F7-662B-4E56-B0F2-D4164F820B3A}" srcOrd="0" destOrd="0" presId="urn:microsoft.com/office/officeart/2005/8/layout/default"/>
    <dgm:cxn modelId="{FD5E76AE-05D2-4E8E-BEB1-1444257BE7B3}" type="presOf" srcId="{31D42A67-18B1-431C-A1E6-EF42F4E038E3}" destId="{220CB834-6A32-4B16-9922-BBB119B0F47E}" srcOrd="0" destOrd="0" presId="urn:microsoft.com/office/officeart/2005/8/layout/default"/>
    <dgm:cxn modelId="{24E87AAE-02E0-4EB1-AE37-2DB031016455}" type="presOf" srcId="{C3B80E88-7BEC-4C03-8BA1-82A6ACBD7F6D}" destId="{72F5874F-8CE7-4AF4-904A-82EDA87A3ADD}" srcOrd="0" destOrd="0" presId="urn:microsoft.com/office/officeart/2005/8/layout/default"/>
    <dgm:cxn modelId="{094134C2-E309-44FF-882A-FBBFC4D6A895}" srcId="{991B8E1F-EF34-48FB-BD7D-3E1D59CBA267}" destId="{10625DFE-3AD1-4B18-8591-F0CE6D67756E}" srcOrd="0" destOrd="0" parTransId="{A2CA4DD4-FC32-4D5C-B07E-9876156C799C}" sibTransId="{F9A77C2C-8E8D-46C3-9D0F-DA0C0C2D5D9B}"/>
    <dgm:cxn modelId="{659B8EDB-B924-43A1-8AF6-6B1B727C3751}" type="presOf" srcId="{EAF4D70F-5EA3-4EA6-B4FB-88324B8E4C79}" destId="{57EC2EDF-ECBE-41B0-89AF-59E88144768E}" srcOrd="0" destOrd="0" presId="urn:microsoft.com/office/officeart/2005/8/layout/default"/>
    <dgm:cxn modelId="{1B3CFBEE-FDF3-4C0E-A38D-77BAB36F510C}" type="presOf" srcId="{991B8E1F-EF34-48FB-BD7D-3E1D59CBA267}" destId="{BDEB95D7-102F-4B61-8380-933BD1E8D9B5}" srcOrd="0" destOrd="0" presId="urn:microsoft.com/office/officeart/2005/8/layout/default"/>
    <dgm:cxn modelId="{ED656221-8C29-43B7-9068-6B6FA8BECD83}" type="presParOf" srcId="{BDEB95D7-102F-4B61-8380-933BD1E8D9B5}" destId="{F546F078-D702-4D02-89D1-A8B3F06233E2}" srcOrd="0" destOrd="0" presId="urn:microsoft.com/office/officeart/2005/8/layout/default"/>
    <dgm:cxn modelId="{4CEBBB67-4B9A-46DB-85A4-EEBF85409E74}" type="presParOf" srcId="{BDEB95D7-102F-4B61-8380-933BD1E8D9B5}" destId="{8697BC3E-DDA8-4296-8CB8-020287E1218C}" srcOrd="1" destOrd="0" presId="urn:microsoft.com/office/officeart/2005/8/layout/default"/>
    <dgm:cxn modelId="{3C4C6CDC-AAA1-4D58-9D9B-D1C7A9A228FE}" type="presParOf" srcId="{BDEB95D7-102F-4B61-8380-933BD1E8D9B5}" destId="{57EC2EDF-ECBE-41B0-89AF-59E88144768E}" srcOrd="2" destOrd="0" presId="urn:microsoft.com/office/officeart/2005/8/layout/default"/>
    <dgm:cxn modelId="{8298289E-0126-45CD-AF4F-B80B421B94B1}" type="presParOf" srcId="{BDEB95D7-102F-4B61-8380-933BD1E8D9B5}" destId="{3CD73C95-F80A-4529-99AA-A2DA03F9AEFF}" srcOrd="3" destOrd="0" presId="urn:microsoft.com/office/officeart/2005/8/layout/default"/>
    <dgm:cxn modelId="{8264BE9D-62A8-4FB2-9200-9B3EF0102401}" type="presParOf" srcId="{BDEB95D7-102F-4B61-8380-933BD1E8D9B5}" destId="{39ACD3F7-662B-4E56-B0F2-D4164F820B3A}" srcOrd="4" destOrd="0" presId="urn:microsoft.com/office/officeart/2005/8/layout/default"/>
    <dgm:cxn modelId="{38E53425-1528-4CA0-AF21-A8E1FDE7178E}" type="presParOf" srcId="{BDEB95D7-102F-4B61-8380-933BD1E8D9B5}" destId="{817ECCCA-5AB0-4402-82DD-5D1ACC1F4CE2}" srcOrd="5" destOrd="0" presId="urn:microsoft.com/office/officeart/2005/8/layout/default"/>
    <dgm:cxn modelId="{EFCC32BE-A7CB-49DF-86CD-3A956B71BF20}" type="presParOf" srcId="{BDEB95D7-102F-4B61-8380-933BD1E8D9B5}" destId="{72F5874F-8CE7-4AF4-904A-82EDA87A3ADD}" srcOrd="6" destOrd="0" presId="urn:microsoft.com/office/officeart/2005/8/layout/default"/>
    <dgm:cxn modelId="{64F3E595-1883-428E-B02B-6266B98ADAA8}" type="presParOf" srcId="{BDEB95D7-102F-4B61-8380-933BD1E8D9B5}" destId="{8F87A3E1-CCA0-40BC-AE61-57CBB76FB4CD}" srcOrd="7" destOrd="0" presId="urn:microsoft.com/office/officeart/2005/8/layout/default"/>
    <dgm:cxn modelId="{45F1AE2A-27A1-4B1D-A7DA-BCF336B777A2}" type="presParOf" srcId="{BDEB95D7-102F-4B61-8380-933BD1E8D9B5}" destId="{220CB834-6A32-4B16-9922-BBB119B0F47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7C99DC-B2D4-42CA-A31F-10BBE6833650}"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F7B78AE1-E9C5-417F-8D0E-AA2C2E5037B0}">
      <dgm:prSet/>
      <dgm:spPr/>
      <dgm:t>
        <a:bodyPr/>
        <a:lstStyle/>
        <a:p>
          <a:r>
            <a:rPr lang="en-US"/>
            <a:t>VICTIMS COMPENSATION RECEIVED BECAUSE OF FAMILY VIOLENCE</a:t>
          </a:r>
        </a:p>
      </dgm:t>
    </dgm:pt>
    <dgm:pt modelId="{66746CA7-07EF-445F-BA5B-378240C61F5D}" type="parTrans" cxnId="{49569C06-9336-40E6-8F86-3B071B502FDD}">
      <dgm:prSet/>
      <dgm:spPr/>
      <dgm:t>
        <a:bodyPr/>
        <a:lstStyle/>
        <a:p>
          <a:endParaRPr lang="en-US"/>
        </a:p>
      </dgm:t>
    </dgm:pt>
    <dgm:pt modelId="{4D6410A6-75B0-47F5-AEAD-B2109CA5A9EE}" type="sibTrans" cxnId="{49569C06-9336-40E6-8F86-3B071B502FDD}">
      <dgm:prSet/>
      <dgm:spPr/>
      <dgm:t>
        <a:bodyPr/>
        <a:lstStyle/>
        <a:p>
          <a:endParaRPr lang="en-US"/>
        </a:p>
      </dgm:t>
    </dgm:pt>
    <dgm:pt modelId="{4D380A78-A0A3-49CB-9ADD-604DD1FA07D1}">
      <dgm:prSet/>
      <dgm:spPr/>
      <dgm:t>
        <a:bodyPr/>
        <a:lstStyle/>
        <a:p>
          <a:r>
            <a:rPr lang="en-US"/>
            <a:t>COMPENSATION RECEIVED FROM FINANCIAL INSTITUTIONS BECAUSE OF OTHER PERSON’S MISCONDUCT</a:t>
          </a:r>
        </a:p>
      </dgm:t>
    </dgm:pt>
    <dgm:pt modelId="{58160CB6-A6AB-498B-AF7C-3D5B5C6C9BE9}" type="parTrans" cxnId="{2AD0B585-364C-4A1F-9532-491C4E770C10}">
      <dgm:prSet/>
      <dgm:spPr/>
      <dgm:t>
        <a:bodyPr/>
        <a:lstStyle/>
        <a:p>
          <a:endParaRPr lang="en-US"/>
        </a:p>
      </dgm:t>
    </dgm:pt>
    <dgm:pt modelId="{B94E35D5-0515-40B0-8882-5B32722FC192}" type="sibTrans" cxnId="{2AD0B585-364C-4A1F-9532-491C4E770C10}">
      <dgm:prSet/>
      <dgm:spPr/>
      <dgm:t>
        <a:bodyPr/>
        <a:lstStyle/>
        <a:p>
          <a:endParaRPr lang="en-US"/>
        </a:p>
      </dgm:t>
    </dgm:pt>
    <dgm:pt modelId="{5F3561CB-EC1E-4284-983E-F5F70178D135}" type="pres">
      <dgm:prSet presAssocID="{B87C99DC-B2D4-42CA-A31F-10BBE6833650}" presName="Name0" presStyleCnt="0">
        <dgm:presLayoutVars>
          <dgm:dir/>
          <dgm:animLvl val="lvl"/>
          <dgm:resizeHandles val="exact"/>
        </dgm:presLayoutVars>
      </dgm:prSet>
      <dgm:spPr/>
    </dgm:pt>
    <dgm:pt modelId="{DD43B90A-B54A-4DE6-86AD-EB089EC12D04}" type="pres">
      <dgm:prSet presAssocID="{4D380A78-A0A3-49CB-9ADD-604DD1FA07D1}" presName="boxAndChildren" presStyleCnt="0"/>
      <dgm:spPr/>
    </dgm:pt>
    <dgm:pt modelId="{EF4E92D0-3F01-4A70-98DD-462BB2468411}" type="pres">
      <dgm:prSet presAssocID="{4D380A78-A0A3-49CB-9ADD-604DD1FA07D1}" presName="parentTextBox" presStyleLbl="node1" presStyleIdx="0" presStyleCnt="2"/>
      <dgm:spPr/>
    </dgm:pt>
    <dgm:pt modelId="{DD728736-9B00-4D05-88CA-CB293CD2D83E}" type="pres">
      <dgm:prSet presAssocID="{4D6410A6-75B0-47F5-AEAD-B2109CA5A9EE}" presName="sp" presStyleCnt="0"/>
      <dgm:spPr/>
    </dgm:pt>
    <dgm:pt modelId="{22F34B4E-5912-445F-957D-0E0AA817C410}" type="pres">
      <dgm:prSet presAssocID="{F7B78AE1-E9C5-417F-8D0E-AA2C2E5037B0}" presName="arrowAndChildren" presStyleCnt="0"/>
      <dgm:spPr/>
    </dgm:pt>
    <dgm:pt modelId="{95846D6C-6BCE-4A0F-A723-7B5BA847C0EE}" type="pres">
      <dgm:prSet presAssocID="{F7B78AE1-E9C5-417F-8D0E-AA2C2E5037B0}" presName="parentTextArrow" presStyleLbl="node1" presStyleIdx="1" presStyleCnt="2"/>
      <dgm:spPr/>
    </dgm:pt>
  </dgm:ptLst>
  <dgm:cxnLst>
    <dgm:cxn modelId="{49569C06-9336-40E6-8F86-3B071B502FDD}" srcId="{B87C99DC-B2D4-42CA-A31F-10BBE6833650}" destId="{F7B78AE1-E9C5-417F-8D0E-AA2C2E5037B0}" srcOrd="0" destOrd="0" parTransId="{66746CA7-07EF-445F-BA5B-378240C61F5D}" sibTransId="{4D6410A6-75B0-47F5-AEAD-B2109CA5A9EE}"/>
    <dgm:cxn modelId="{9B457855-3E90-4A89-A3F9-A5B08DAE5235}" type="presOf" srcId="{F7B78AE1-E9C5-417F-8D0E-AA2C2E5037B0}" destId="{95846D6C-6BCE-4A0F-A723-7B5BA847C0EE}" srcOrd="0" destOrd="0" presId="urn:microsoft.com/office/officeart/2005/8/layout/process4"/>
    <dgm:cxn modelId="{2AD0B585-364C-4A1F-9532-491C4E770C10}" srcId="{B87C99DC-B2D4-42CA-A31F-10BBE6833650}" destId="{4D380A78-A0A3-49CB-9ADD-604DD1FA07D1}" srcOrd="1" destOrd="0" parTransId="{58160CB6-A6AB-498B-AF7C-3D5B5C6C9BE9}" sibTransId="{B94E35D5-0515-40B0-8882-5B32722FC192}"/>
    <dgm:cxn modelId="{1171B1E4-98AF-4152-AF85-8A2BC91D2079}" type="presOf" srcId="{B87C99DC-B2D4-42CA-A31F-10BBE6833650}" destId="{5F3561CB-EC1E-4284-983E-F5F70178D135}" srcOrd="0" destOrd="0" presId="urn:microsoft.com/office/officeart/2005/8/layout/process4"/>
    <dgm:cxn modelId="{05A34CF8-5D9D-443A-BF2A-6BF81423EF22}" type="presOf" srcId="{4D380A78-A0A3-49CB-9ADD-604DD1FA07D1}" destId="{EF4E92D0-3F01-4A70-98DD-462BB2468411}" srcOrd="0" destOrd="0" presId="urn:microsoft.com/office/officeart/2005/8/layout/process4"/>
    <dgm:cxn modelId="{15D1548A-9F2A-4150-B214-600267A7C1FB}" type="presParOf" srcId="{5F3561CB-EC1E-4284-983E-F5F70178D135}" destId="{DD43B90A-B54A-4DE6-86AD-EB089EC12D04}" srcOrd="0" destOrd="0" presId="urn:microsoft.com/office/officeart/2005/8/layout/process4"/>
    <dgm:cxn modelId="{7D14ED50-4E07-4DA3-A646-EFF788796E5F}" type="presParOf" srcId="{DD43B90A-B54A-4DE6-86AD-EB089EC12D04}" destId="{EF4E92D0-3F01-4A70-98DD-462BB2468411}" srcOrd="0" destOrd="0" presId="urn:microsoft.com/office/officeart/2005/8/layout/process4"/>
    <dgm:cxn modelId="{B40A6717-133A-4474-8E10-48F14AAF1A43}" type="presParOf" srcId="{5F3561CB-EC1E-4284-983E-F5F70178D135}" destId="{DD728736-9B00-4D05-88CA-CB293CD2D83E}" srcOrd="1" destOrd="0" presId="urn:microsoft.com/office/officeart/2005/8/layout/process4"/>
    <dgm:cxn modelId="{4E009887-BAFD-4EE8-94BD-F640592C16CA}" type="presParOf" srcId="{5F3561CB-EC1E-4284-983E-F5F70178D135}" destId="{22F34B4E-5912-445F-957D-0E0AA817C410}" srcOrd="2" destOrd="0" presId="urn:microsoft.com/office/officeart/2005/8/layout/process4"/>
    <dgm:cxn modelId="{ADDEFCE6-786E-450B-B057-CDA00F7D098A}" type="presParOf" srcId="{22F34B4E-5912-445F-957D-0E0AA817C410}" destId="{95846D6C-6BCE-4A0F-A723-7B5BA847C0E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A1DE3B-7D28-4F13-97A4-43B24E6AA6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7700CEC-0349-4E7C-AE68-4E6136949884}">
      <dgm:prSet custT="1"/>
      <dgm:spPr/>
      <dgm:t>
        <a:bodyPr/>
        <a:lstStyle/>
        <a:p>
          <a:r>
            <a:rPr lang="en-US" sz="2200" b="0" i="0" dirty="0">
              <a:latin typeface="Helvetica" pitchFamily="2" charset="0"/>
            </a:rPr>
            <a:t>The bankrupt person is not entitled to have a say in </a:t>
          </a:r>
          <a:br>
            <a:rPr lang="en-US" sz="2200" b="0" i="0" dirty="0">
              <a:latin typeface="Helvetica" pitchFamily="2" charset="0"/>
            </a:rPr>
          </a:br>
          <a:r>
            <a:rPr lang="en-US" sz="2200" b="0" i="0" dirty="0">
              <a:latin typeface="Helvetica" pitchFamily="2" charset="0"/>
            </a:rPr>
            <a:t>what happens to vested bankruptcy property without </a:t>
          </a:r>
          <a:br>
            <a:rPr lang="en-US" sz="2200" b="0" i="0" dirty="0">
              <a:latin typeface="Helvetica" pitchFamily="2" charset="0"/>
            </a:rPr>
          </a:br>
          <a:r>
            <a:rPr lang="en-US" sz="2200" b="0" i="0" dirty="0">
              <a:latin typeface="Helvetica" pitchFamily="2" charset="0"/>
            </a:rPr>
            <a:t>leave of the Court. </a:t>
          </a:r>
          <a:endParaRPr lang="en-US" sz="2200" dirty="0">
            <a:latin typeface="Helvetica" pitchFamily="2" charset="0"/>
          </a:endParaRPr>
        </a:p>
      </dgm:t>
    </dgm:pt>
    <dgm:pt modelId="{FE5279E2-C532-4D15-B579-3929DF336BC5}" type="parTrans" cxnId="{27DB5495-A816-41AC-A939-37076D1D2BC7}">
      <dgm:prSet/>
      <dgm:spPr/>
      <dgm:t>
        <a:bodyPr/>
        <a:lstStyle/>
        <a:p>
          <a:endParaRPr lang="en-US"/>
        </a:p>
      </dgm:t>
    </dgm:pt>
    <dgm:pt modelId="{F517650C-A6BB-44BE-A8A9-22B15DFE7893}" type="sibTrans" cxnId="{27DB5495-A816-41AC-A939-37076D1D2BC7}">
      <dgm:prSet/>
      <dgm:spPr/>
      <dgm:t>
        <a:bodyPr/>
        <a:lstStyle/>
        <a:p>
          <a:endParaRPr lang="en-US"/>
        </a:p>
      </dgm:t>
    </dgm:pt>
    <dgm:pt modelId="{44DECCDB-A5D0-4E6C-ABE0-31822589E5CB}">
      <dgm:prSet custT="1"/>
      <dgm:spPr/>
      <dgm:t>
        <a:bodyPr/>
        <a:lstStyle/>
        <a:p>
          <a:r>
            <a:rPr lang="en-US" sz="2200" b="0" i="0" dirty="0">
              <a:latin typeface="Helvetica" pitchFamily="2" charset="0"/>
            </a:rPr>
            <a:t>Consider seeking leave if the person was made bankrupt </a:t>
          </a:r>
          <a:br>
            <a:rPr lang="en-US" sz="2200" b="0" i="0" dirty="0">
              <a:latin typeface="Helvetica" pitchFamily="2" charset="0"/>
            </a:rPr>
          </a:br>
          <a:r>
            <a:rPr lang="en-US" sz="2200" b="0" i="0" dirty="0">
              <a:latin typeface="Helvetica" pitchFamily="2" charset="0"/>
            </a:rPr>
            <a:t>as a direct result of </a:t>
          </a:r>
          <a:br>
            <a:rPr lang="en-US" sz="2200" b="0" i="0" dirty="0">
              <a:latin typeface="Helvetica" pitchFamily="2" charset="0"/>
            </a:rPr>
          </a:br>
          <a:r>
            <a:rPr lang="en-US" sz="2200" b="0" i="0" dirty="0">
              <a:latin typeface="Helvetica" pitchFamily="2" charset="0"/>
            </a:rPr>
            <a:t>the financial abuse.</a:t>
          </a:r>
          <a:endParaRPr lang="en-US" sz="2200" dirty="0">
            <a:latin typeface="Helvetica" pitchFamily="2" charset="0"/>
          </a:endParaRPr>
        </a:p>
      </dgm:t>
    </dgm:pt>
    <dgm:pt modelId="{3CC49B37-E481-4109-A03B-459B05D3A6B2}" type="parTrans" cxnId="{19CCF426-6BDD-4CE0-9F39-9EB8A404E9CD}">
      <dgm:prSet/>
      <dgm:spPr/>
      <dgm:t>
        <a:bodyPr/>
        <a:lstStyle/>
        <a:p>
          <a:endParaRPr lang="en-US"/>
        </a:p>
      </dgm:t>
    </dgm:pt>
    <dgm:pt modelId="{9F95753B-0120-4319-AB7D-2288E460EFAF}" type="sibTrans" cxnId="{19CCF426-6BDD-4CE0-9F39-9EB8A404E9CD}">
      <dgm:prSet/>
      <dgm:spPr/>
      <dgm:t>
        <a:bodyPr/>
        <a:lstStyle/>
        <a:p>
          <a:endParaRPr lang="en-US"/>
        </a:p>
      </dgm:t>
    </dgm:pt>
    <dgm:pt modelId="{1CD660DB-248C-4B93-B3F7-548556327F87}" type="pres">
      <dgm:prSet presAssocID="{DDA1DE3B-7D28-4F13-97A4-43B24E6AA647}" presName="hierChild1" presStyleCnt="0">
        <dgm:presLayoutVars>
          <dgm:chPref val="1"/>
          <dgm:dir/>
          <dgm:animOne val="branch"/>
          <dgm:animLvl val="lvl"/>
          <dgm:resizeHandles/>
        </dgm:presLayoutVars>
      </dgm:prSet>
      <dgm:spPr/>
    </dgm:pt>
    <dgm:pt modelId="{ECC5DB87-ACC9-4FCF-AF8C-9E1B0C97CBF0}" type="pres">
      <dgm:prSet presAssocID="{E7700CEC-0349-4E7C-AE68-4E6136949884}" presName="hierRoot1" presStyleCnt="0"/>
      <dgm:spPr/>
    </dgm:pt>
    <dgm:pt modelId="{EDED8082-40F4-4E0C-9CC5-86DCCF49AEE5}" type="pres">
      <dgm:prSet presAssocID="{E7700CEC-0349-4E7C-AE68-4E6136949884}" presName="composite" presStyleCnt="0"/>
      <dgm:spPr/>
    </dgm:pt>
    <dgm:pt modelId="{1C36CEBE-272E-4A40-A115-782E39A51838}" type="pres">
      <dgm:prSet presAssocID="{E7700CEC-0349-4E7C-AE68-4E6136949884}" presName="background" presStyleLbl="node0" presStyleIdx="0" presStyleCnt="2"/>
      <dgm:spPr/>
    </dgm:pt>
    <dgm:pt modelId="{61569595-273C-4D02-B423-656EBEC03739}" type="pres">
      <dgm:prSet presAssocID="{E7700CEC-0349-4E7C-AE68-4E6136949884}" presName="text" presStyleLbl="fgAcc0" presStyleIdx="0" presStyleCnt="2">
        <dgm:presLayoutVars>
          <dgm:chPref val="3"/>
        </dgm:presLayoutVars>
      </dgm:prSet>
      <dgm:spPr/>
    </dgm:pt>
    <dgm:pt modelId="{D2E1809C-0B3B-4F87-8A41-EFF7C31DE63E}" type="pres">
      <dgm:prSet presAssocID="{E7700CEC-0349-4E7C-AE68-4E6136949884}" presName="hierChild2" presStyleCnt="0"/>
      <dgm:spPr/>
    </dgm:pt>
    <dgm:pt modelId="{E6D9C5BF-EB1F-4913-B8A8-324C7F4BFD99}" type="pres">
      <dgm:prSet presAssocID="{44DECCDB-A5D0-4E6C-ABE0-31822589E5CB}" presName="hierRoot1" presStyleCnt="0"/>
      <dgm:spPr/>
    </dgm:pt>
    <dgm:pt modelId="{0E724067-6189-4662-8DE1-712842CF5E3A}" type="pres">
      <dgm:prSet presAssocID="{44DECCDB-A5D0-4E6C-ABE0-31822589E5CB}" presName="composite" presStyleCnt="0"/>
      <dgm:spPr/>
    </dgm:pt>
    <dgm:pt modelId="{927A23ED-FEFC-4456-9EE7-CF50A2216B63}" type="pres">
      <dgm:prSet presAssocID="{44DECCDB-A5D0-4E6C-ABE0-31822589E5CB}" presName="background" presStyleLbl="node0" presStyleIdx="1" presStyleCnt="2"/>
      <dgm:spPr/>
    </dgm:pt>
    <dgm:pt modelId="{124A499F-BF62-44D5-96DA-DD5AF8DD90C2}" type="pres">
      <dgm:prSet presAssocID="{44DECCDB-A5D0-4E6C-ABE0-31822589E5CB}" presName="text" presStyleLbl="fgAcc0" presStyleIdx="1" presStyleCnt="2">
        <dgm:presLayoutVars>
          <dgm:chPref val="3"/>
        </dgm:presLayoutVars>
      </dgm:prSet>
      <dgm:spPr/>
    </dgm:pt>
    <dgm:pt modelId="{CEAA061E-08F2-42D4-8440-EA2CFFFBA0B6}" type="pres">
      <dgm:prSet presAssocID="{44DECCDB-A5D0-4E6C-ABE0-31822589E5CB}" presName="hierChild2" presStyleCnt="0"/>
      <dgm:spPr/>
    </dgm:pt>
  </dgm:ptLst>
  <dgm:cxnLst>
    <dgm:cxn modelId="{19CCF426-6BDD-4CE0-9F39-9EB8A404E9CD}" srcId="{DDA1DE3B-7D28-4F13-97A4-43B24E6AA647}" destId="{44DECCDB-A5D0-4E6C-ABE0-31822589E5CB}" srcOrd="1" destOrd="0" parTransId="{3CC49B37-E481-4109-A03B-459B05D3A6B2}" sibTransId="{9F95753B-0120-4319-AB7D-2288E460EFAF}"/>
    <dgm:cxn modelId="{529AEB44-B814-42FB-B26C-9AC144E69E91}" type="presOf" srcId="{44DECCDB-A5D0-4E6C-ABE0-31822589E5CB}" destId="{124A499F-BF62-44D5-96DA-DD5AF8DD90C2}" srcOrd="0" destOrd="0" presId="urn:microsoft.com/office/officeart/2005/8/layout/hierarchy1"/>
    <dgm:cxn modelId="{1FE51969-080D-4084-9301-B89C18B43E74}" type="presOf" srcId="{E7700CEC-0349-4E7C-AE68-4E6136949884}" destId="{61569595-273C-4D02-B423-656EBEC03739}" srcOrd="0" destOrd="0" presId="urn:microsoft.com/office/officeart/2005/8/layout/hierarchy1"/>
    <dgm:cxn modelId="{27DB5495-A816-41AC-A939-37076D1D2BC7}" srcId="{DDA1DE3B-7D28-4F13-97A4-43B24E6AA647}" destId="{E7700CEC-0349-4E7C-AE68-4E6136949884}" srcOrd="0" destOrd="0" parTransId="{FE5279E2-C532-4D15-B579-3929DF336BC5}" sibTransId="{F517650C-A6BB-44BE-A8A9-22B15DFE7893}"/>
    <dgm:cxn modelId="{814667AE-E3D8-42F4-A953-819E728D02D6}" type="presOf" srcId="{DDA1DE3B-7D28-4F13-97A4-43B24E6AA647}" destId="{1CD660DB-248C-4B93-B3F7-548556327F87}" srcOrd="0" destOrd="0" presId="urn:microsoft.com/office/officeart/2005/8/layout/hierarchy1"/>
    <dgm:cxn modelId="{2C1DD442-78A2-4A9F-8C9B-5CF7CCFE1409}" type="presParOf" srcId="{1CD660DB-248C-4B93-B3F7-548556327F87}" destId="{ECC5DB87-ACC9-4FCF-AF8C-9E1B0C97CBF0}" srcOrd="0" destOrd="0" presId="urn:microsoft.com/office/officeart/2005/8/layout/hierarchy1"/>
    <dgm:cxn modelId="{152A7469-7025-46D5-BD89-50C5783FAAFC}" type="presParOf" srcId="{ECC5DB87-ACC9-4FCF-AF8C-9E1B0C97CBF0}" destId="{EDED8082-40F4-4E0C-9CC5-86DCCF49AEE5}" srcOrd="0" destOrd="0" presId="urn:microsoft.com/office/officeart/2005/8/layout/hierarchy1"/>
    <dgm:cxn modelId="{D1D68EA5-6931-42C8-ADBF-6FB9252C9C6F}" type="presParOf" srcId="{EDED8082-40F4-4E0C-9CC5-86DCCF49AEE5}" destId="{1C36CEBE-272E-4A40-A115-782E39A51838}" srcOrd="0" destOrd="0" presId="urn:microsoft.com/office/officeart/2005/8/layout/hierarchy1"/>
    <dgm:cxn modelId="{2D59EDC2-8248-44E3-AEC9-5F54AA85CF50}" type="presParOf" srcId="{EDED8082-40F4-4E0C-9CC5-86DCCF49AEE5}" destId="{61569595-273C-4D02-B423-656EBEC03739}" srcOrd="1" destOrd="0" presId="urn:microsoft.com/office/officeart/2005/8/layout/hierarchy1"/>
    <dgm:cxn modelId="{2C2725AB-3378-458F-8D7E-BB6D1E2F57CF}" type="presParOf" srcId="{ECC5DB87-ACC9-4FCF-AF8C-9E1B0C97CBF0}" destId="{D2E1809C-0B3B-4F87-8A41-EFF7C31DE63E}" srcOrd="1" destOrd="0" presId="urn:microsoft.com/office/officeart/2005/8/layout/hierarchy1"/>
    <dgm:cxn modelId="{DF5E0B8B-8A09-49DC-9B2E-84AF41878425}" type="presParOf" srcId="{1CD660DB-248C-4B93-B3F7-548556327F87}" destId="{E6D9C5BF-EB1F-4913-B8A8-324C7F4BFD99}" srcOrd="1" destOrd="0" presId="urn:microsoft.com/office/officeart/2005/8/layout/hierarchy1"/>
    <dgm:cxn modelId="{FEA5FE98-678A-4B1C-851B-592E732C67B4}" type="presParOf" srcId="{E6D9C5BF-EB1F-4913-B8A8-324C7F4BFD99}" destId="{0E724067-6189-4662-8DE1-712842CF5E3A}" srcOrd="0" destOrd="0" presId="urn:microsoft.com/office/officeart/2005/8/layout/hierarchy1"/>
    <dgm:cxn modelId="{CE1D0DE6-5C57-4761-A9CD-6AEC54DDBC20}" type="presParOf" srcId="{0E724067-6189-4662-8DE1-712842CF5E3A}" destId="{927A23ED-FEFC-4456-9EE7-CF50A2216B63}" srcOrd="0" destOrd="0" presId="urn:microsoft.com/office/officeart/2005/8/layout/hierarchy1"/>
    <dgm:cxn modelId="{B1ED76A5-8312-41B9-A308-8A381083132A}" type="presParOf" srcId="{0E724067-6189-4662-8DE1-712842CF5E3A}" destId="{124A499F-BF62-44D5-96DA-DD5AF8DD90C2}" srcOrd="1" destOrd="0" presId="urn:microsoft.com/office/officeart/2005/8/layout/hierarchy1"/>
    <dgm:cxn modelId="{8661ECCC-6712-44A2-A34C-033F8083ECBB}" type="presParOf" srcId="{E6D9C5BF-EB1F-4913-B8A8-324C7F4BFD99}" destId="{CEAA061E-08F2-42D4-8440-EA2CFFFBA0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D8280-F093-407B-8D34-3B2A9188C354}">
      <dsp:nvSpPr>
        <dsp:cNvPr id="0" name=""/>
        <dsp:cNvSpPr/>
      </dsp:nvSpPr>
      <dsp:spPr>
        <a:xfrm>
          <a:off x="0" y="1447916"/>
          <a:ext cx="2895166" cy="1838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0DE62-78CF-4196-9502-5910C099D0C9}">
      <dsp:nvSpPr>
        <dsp:cNvPr id="0" name=""/>
        <dsp:cNvSpPr/>
      </dsp:nvSpPr>
      <dsp:spPr>
        <a:xfrm>
          <a:off x="321685" y="1753517"/>
          <a:ext cx="2895166" cy="18384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AFCA can only make findings against the financial institution and not the ex-partner/spouse.</a:t>
          </a:r>
        </a:p>
      </dsp:txBody>
      <dsp:txXfrm>
        <a:off x="375531" y="1807363"/>
        <a:ext cx="2787474" cy="1730738"/>
      </dsp:txXfrm>
    </dsp:sp>
    <dsp:sp modelId="{D9C373F4-E43A-443D-8B2E-D0CA39A8EDE1}">
      <dsp:nvSpPr>
        <dsp:cNvPr id="0" name=""/>
        <dsp:cNvSpPr/>
      </dsp:nvSpPr>
      <dsp:spPr>
        <a:xfrm>
          <a:off x="3538537" y="1447916"/>
          <a:ext cx="2895166" cy="1838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A4BBD-016F-4366-A90D-F04955E48EF5}">
      <dsp:nvSpPr>
        <dsp:cNvPr id="0" name=""/>
        <dsp:cNvSpPr/>
      </dsp:nvSpPr>
      <dsp:spPr>
        <a:xfrm>
          <a:off x="3860222" y="1753517"/>
          <a:ext cx="2895166" cy="18384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AFCA will have regard to whether any losses have been taken into consideration in a family law property settlement. The terms of any orders made by the FCFCOA will be relevant as will the terms of any financial agreement.</a:t>
          </a:r>
        </a:p>
      </dsp:txBody>
      <dsp:txXfrm>
        <a:off x="3914068" y="1807363"/>
        <a:ext cx="2787474" cy="1730738"/>
      </dsp:txXfrm>
    </dsp:sp>
    <dsp:sp modelId="{BA1930A3-909F-4109-9E87-2D5402CE5E53}">
      <dsp:nvSpPr>
        <dsp:cNvPr id="0" name=""/>
        <dsp:cNvSpPr/>
      </dsp:nvSpPr>
      <dsp:spPr>
        <a:xfrm>
          <a:off x="7077074" y="1447916"/>
          <a:ext cx="2895166" cy="1838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C8321-B905-41B2-98E9-27265722DE54}">
      <dsp:nvSpPr>
        <dsp:cNvPr id="0" name=""/>
        <dsp:cNvSpPr/>
      </dsp:nvSpPr>
      <dsp:spPr>
        <a:xfrm>
          <a:off x="7398759" y="1753517"/>
          <a:ext cx="2895166" cy="18384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AFCA have previously requested copies of correspondence between legal representatives and/or their clients, court orders, file notes evidencing whether any loss occasioned has been considered during negotiations and/or proceedings.</a:t>
          </a:r>
        </a:p>
      </dsp:txBody>
      <dsp:txXfrm>
        <a:off x="7452605" y="1807363"/>
        <a:ext cx="2787474" cy="1730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FC6F2-A390-4BB7-A4A8-10508E5D4293}">
      <dsp:nvSpPr>
        <dsp:cNvPr id="0" name=""/>
        <dsp:cNvSpPr/>
      </dsp:nvSpPr>
      <dsp:spPr>
        <a:xfrm>
          <a:off x="0" y="1447916"/>
          <a:ext cx="2895166" cy="18384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1535B-AC3D-4C0E-980A-3564CFE7D1A8}">
      <dsp:nvSpPr>
        <dsp:cNvPr id="0" name=""/>
        <dsp:cNvSpPr/>
      </dsp:nvSpPr>
      <dsp:spPr>
        <a:xfrm>
          <a:off x="321685" y="1753517"/>
          <a:ext cx="2895166" cy="183843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AFCA has a discretion to exclude a complaint if the complainant has already been compensated for the loss.</a:t>
          </a:r>
        </a:p>
      </dsp:txBody>
      <dsp:txXfrm>
        <a:off x="375531" y="1807363"/>
        <a:ext cx="2787474" cy="1730738"/>
      </dsp:txXfrm>
    </dsp:sp>
    <dsp:sp modelId="{C8DF66E1-64A8-4A90-AE11-23474A9C8B2B}">
      <dsp:nvSpPr>
        <dsp:cNvPr id="0" name=""/>
        <dsp:cNvSpPr/>
      </dsp:nvSpPr>
      <dsp:spPr>
        <a:xfrm>
          <a:off x="3538537" y="1447916"/>
          <a:ext cx="2895166" cy="18384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E472F-5F97-4E72-B803-A16BE39165C6}">
      <dsp:nvSpPr>
        <dsp:cNvPr id="0" name=""/>
        <dsp:cNvSpPr/>
      </dsp:nvSpPr>
      <dsp:spPr>
        <a:xfrm>
          <a:off x="3860222" y="1753517"/>
          <a:ext cx="2895166" cy="183843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AFCA will not award any compensation again if a complainant has been compensated for the loss.</a:t>
          </a:r>
        </a:p>
      </dsp:txBody>
      <dsp:txXfrm>
        <a:off x="3914068" y="1807363"/>
        <a:ext cx="2787474" cy="1730738"/>
      </dsp:txXfrm>
    </dsp:sp>
    <dsp:sp modelId="{30811C86-4F7E-48A9-8077-BCE0B94F17EE}">
      <dsp:nvSpPr>
        <dsp:cNvPr id="0" name=""/>
        <dsp:cNvSpPr/>
      </dsp:nvSpPr>
      <dsp:spPr>
        <a:xfrm>
          <a:off x="7077074" y="1447916"/>
          <a:ext cx="2895166" cy="18384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5BAF2-C588-4F61-A39C-BC5D5484475A}">
      <dsp:nvSpPr>
        <dsp:cNvPr id="0" name=""/>
        <dsp:cNvSpPr/>
      </dsp:nvSpPr>
      <dsp:spPr>
        <a:xfrm>
          <a:off x="7398759" y="1753517"/>
          <a:ext cx="2895166" cy="183843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 exercising discretion, AFCA will consider inter alia, the bargaining power of the parties (importance of outlining history of family violence), whether the complainant sought legal advice or whether the family law proceedings are even appropriate having regard to the circumstances.</a:t>
          </a:r>
        </a:p>
      </dsp:txBody>
      <dsp:txXfrm>
        <a:off x="7452605" y="1807363"/>
        <a:ext cx="2787474" cy="1730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76879-B1D0-4FB1-992A-0F312BD7FFA9}">
      <dsp:nvSpPr>
        <dsp:cNvPr id="0" name=""/>
        <dsp:cNvSpPr/>
      </dsp:nvSpPr>
      <dsp:spPr>
        <a:xfrm>
          <a:off x="2058785" y="1574"/>
          <a:ext cx="8235140" cy="16143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785" tIns="410040" rIns="159785" bIns="41004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Helvetica" pitchFamily="2" charset="0"/>
            </a:rPr>
            <a:t>Immediately notify the bank in writing of a separation when parties have joint accounts, redraw facilities.</a:t>
          </a:r>
        </a:p>
      </dsp:txBody>
      <dsp:txXfrm>
        <a:off x="2058785" y="1574"/>
        <a:ext cx="8235140" cy="1614331"/>
      </dsp:txXfrm>
    </dsp:sp>
    <dsp:sp modelId="{4F3D5B77-6942-4F33-B389-13C7FE38A864}">
      <dsp:nvSpPr>
        <dsp:cNvPr id="0" name=""/>
        <dsp:cNvSpPr/>
      </dsp:nvSpPr>
      <dsp:spPr>
        <a:xfrm>
          <a:off x="0" y="1574"/>
          <a:ext cx="2058785" cy="16143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8944" tIns="159460" rIns="108944" bIns="159460" numCol="1" spcCol="1270" anchor="ctr" anchorCtr="0">
          <a:noAutofit/>
        </a:bodyPr>
        <a:lstStyle/>
        <a:p>
          <a:pPr marL="0" lvl="0" indent="0" algn="ctr" defTabSz="1244600">
            <a:lnSpc>
              <a:spcPct val="90000"/>
            </a:lnSpc>
            <a:spcBef>
              <a:spcPct val="0"/>
            </a:spcBef>
            <a:spcAft>
              <a:spcPct val="35000"/>
            </a:spcAft>
            <a:buNone/>
          </a:pPr>
          <a:r>
            <a:rPr lang="en-US" sz="2800" kern="1200">
              <a:latin typeface="Helvetica" pitchFamily="2" charset="0"/>
            </a:rPr>
            <a:t>Notify</a:t>
          </a:r>
        </a:p>
      </dsp:txBody>
      <dsp:txXfrm>
        <a:off x="0" y="1574"/>
        <a:ext cx="2058785" cy="1614331"/>
      </dsp:txXfrm>
    </dsp:sp>
    <dsp:sp modelId="{ECA03F2A-9345-4D90-8983-51A9C38F92C4}">
      <dsp:nvSpPr>
        <dsp:cNvPr id="0" name=""/>
        <dsp:cNvSpPr/>
      </dsp:nvSpPr>
      <dsp:spPr>
        <a:xfrm>
          <a:off x="2058785" y="1712766"/>
          <a:ext cx="8235140" cy="16143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785" tIns="410040" rIns="159785" bIns="410040" numCol="1" spcCol="1270" anchor="ctr" anchorCtr="0">
          <a:noAutofit/>
        </a:bodyPr>
        <a:lstStyle/>
        <a:p>
          <a:pPr marL="0" lvl="0" indent="0" algn="l" defTabSz="889000">
            <a:lnSpc>
              <a:spcPct val="90000"/>
            </a:lnSpc>
            <a:spcBef>
              <a:spcPct val="0"/>
            </a:spcBef>
            <a:spcAft>
              <a:spcPct val="35000"/>
            </a:spcAft>
            <a:buNone/>
          </a:pPr>
          <a:r>
            <a:rPr lang="en-US" sz="2000" kern="1200">
              <a:latin typeface="Helvetica" pitchFamily="2" charset="0"/>
            </a:rPr>
            <a:t>Obtain instructions on any Power of Attorney and revoke same</a:t>
          </a:r>
        </a:p>
      </dsp:txBody>
      <dsp:txXfrm>
        <a:off x="2058785" y="1712766"/>
        <a:ext cx="8235140" cy="1614331"/>
      </dsp:txXfrm>
    </dsp:sp>
    <dsp:sp modelId="{89DA8F66-9CB8-43BC-9691-6E5CAE3E81BE}">
      <dsp:nvSpPr>
        <dsp:cNvPr id="0" name=""/>
        <dsp:cNvSpPr/>
      </dsp:nvSpPr>
      <dsp:spPr>
        <a:xfrm>
          <a:off x="0" y="1712766"/>
          <a:ext cx="2058785" cy="16143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8944" tIns="159460" rIns="108944" bIns="159460" numCol="1" spcCol="1270" anchor="ctr" anchorCtr="0">
          <a:noAutofit/>
        </a:bodyPr>
        <a:lstStyle/>
        <a:p>
          <a:pPr marL="0" lvl="0" indent="0" algn="ctr" defTabSz="1244600">
            <a:lnSpc>
              <a:spcPct val="90000"/>
            </a:lnSpc>
            <a:spcBef>
              <a:spcPct val="0"/>
            </a:spcBef>
            <a:spcAft>
              <a:spcPct val="35000"/>
            </a:spcAft>
            <a:buNone/>
          </a:pPr>
          <a:r>
            <a:rPr lang="en-US" sz="2800" kern="1200">
              <a:latin typeface="Helvetica" pitchFamily="2" charset="0"/>
            </a:rPr>
            <a:t>Obtain</a:t>
          </a:r>
        </a:p>
      </dsp:txBody>
      <dsp:txXfrm>
        <a:off x="0" y="1712766"/>
        <a:ext cx="2058785" cy="1614331"/>
      </dsp:txXfrm>
    </dsp:sp>
    <dsp:sp modelId="{5C20CCF3-7BAD-4275-9540-1CFB207C7765}">
      <dsp:nvSpPr>
        <dsp:cNvPr id="0" name=""/>
        <dsp:cNvSpPr/>
      </dsp:nvSpPr>
      <dsp:spPr>
        <a:xfrm>
          <a:off x="2058785" y="3423958"/>
          <a:ext cx="8235140" cy="161433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785" tIns="410040" rIns="159785" bIns="41004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Helvetica" pitchFamily="2" charset="0"/>
            </a:rPr>
            <a:t>Carefully consider how any loss occasioned by financial abuse will be dealt with during negotiations, in pleadings and settlement documents.</a:t>
          </a:r>
        </a:p>
      </dsp:txBody>
      <dsp:txXfrm>
        <a:off x="2058785" y="3423958"/>
        <a:ext cx="8235140" cy="1614331"/>
      </dsp:txXfrm>
    </dsp:sp>
    <dsp:sp modelId="{535F01DA-F141-4EB4-AE26-5ACF78E051A4}">
      <dsp:nvSpPr>
        <dsp:cNvPr id="0" name=""/>
        <dsp:cNvSpPr/>
      </dsp:nvSpPr>
      <dsp:spPr>
        <a:xfrm>
          <a:off x="0" y="3423958"/>
          <a:ext cx="2058785" cy="16143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8944" tIns="159460" rIns="108944" bIns="159460" numCol="1" spcCol="1270" anchor="ctr" anchorCtr="0">
          <a:noAutofit/>
        </a:bodyPr>
        <a:lstStyle/>
        <a:p>
          <a:pPr marL="0" lvl="0" indent="0" algn="ctr" defTabSz="1244600">
            <a:lnSpc>
              <a:spcPct val="90000"/>
            </a:lnSpc>
            <a:spcBef>
              <a:spcPct val="0"/>
            </a:spcBef>
            <a:spcAft>
              <a:spcPct val="35000"/>
            </a:spcAft>
            <a:buNone/>
          </a:pPr>
          <a:r>
            <a:rPr lang="en-US" sz="2800" kern="1200">
              <a:latin typeface="Helvetica" pitchFamily="2" charset="0"/>
            </a:rPr>
            <a:t>Consider</a:t>
          </a:r>
        </a:p>
      </dsp:txBody>
      <dsp:txXfrm>
        <a:off x="0" y="3423958"/>
        <a:ext cx="2058785" cy="1614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E6793-1154-466A-ABB2-7FED0182526E}">
      <dsp:nvSpPr>
        <dsp:cNvPr id="0" name=""/>
        <dsp:cNvSpPr/>
      </dsp:nvSpPr>
      <dsp:spPr>
        <a:xfrm>
          <a:off x="0" y="785726"/>
          <a:ext cx="10627956" cy="1450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CAC46-040C-4125-9FC1-34A819930292}">
      <dsp:nvSpPr>
        <dsp:cNvPr id="0" name=""/>
        <dsp:cNvSpPr/>
      </dsp:nvSpPr>
      <dsp:spPr>
        <a:xfrm>
          <a:off x="438797" y="1112104"/>
          <a:ext cx="797814" cy="79781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FE02E-3A1D-44CE-8078-AAFDD9B4B080}">
      <dsp:nvSpPr>
        <dsp:cNvPr id="0" name=""/>
        <dsp:cNvSpPr/>
      </dsp:nvSpPr>
      <dsp:spPr>
        <a:xfrm>
          <a:off x="1675409" y="785726"/>
          <a:ext cx="8952546" cy="145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19" tIns="153519" rIns="153519" bIns="153519" numCol="1" spcCol="1270" anchor="ctr" anchorCtr="0">
          <a:noAutofit/>
        </a:bodyPr>
        <a:lstStyle/>
        <a:p>
          <a:pPr marL="0" lvl="0" indent="0" algn="l" defTabSz="889000">
            <a:lnSpc>
              <a:spcPct val="90000"/>
            </a:lnSpc>
            <a:spcBef>
              <a:spcPct val="0"/>
            </a:spcBef>
            <a:spcAft>
              <a:spcPct val="35000"/>
            </a:spcAft>
            <a:buNone/>
          </a:pPr>
          <a:r>
            <a:rPr lang="en-US" sz="2000" b="0" i="0" kern="1200">
              <a:latin typeface="Helvetica" pitchFamily="2" charset="0"/>
            </a:rPr>
            <a:t>(3)  The court must have regard to the interests of and shall make any order proper for the protection of, a bona fide purchaser or other person interested.</a:t>
          </a:r>
          <a:endParaRPr lang="en-US" sz="2000" kern="1200">
            <a:latin typeface="Helvetica" pitchFamily="2" charset="0"/>
          </a:endParaRPr>
        </a:p>
      </dsp:txBody>
      <dsp:txXfrm>
        <a:off x="1675409" y="785726"/>
        <a:ext cx="8952546" cy="1450571"/>
      </dsp:txXfrm>
    </dsp:sp>
    <dsp:sp modelId="{8E115213-060F-4F47-B603-048E2A809681}">
      <dsp:nvSpPr>
        <dsp:cNvPr id="0" name=""/>
        <dsp:cNvSpPr/>
      </dsp:nvSpPr>
      <dsp:spPr>
        <a:xfrm>
          <a:off x="0" y="2598939"/>
          <a:ext cx="10627956" cy="1450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4DC9A-D689-4773-BF6C-4CF47FB0ED21}">
      <dsp:nvSpPr>
        <dsp:cNvPr id="0" name=""/>
        <dsp:cNvSpPr/>
      </dsp:nvSpPr>
      <dsp:spPr>
        <a:xfrm>
          <a:off x="438797" y="2925318"/>
          <a:ext cx="797814" cy="79781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E20A6E-8086-4D13-84B5-EF34426D0279}">
      <dsp:nvSpPr>
        <dsp:cNvPr id="0" name=""/>
        <dsp:cNvSpPr/>
      </dsp:nvSpPr>
      <dsp:spPr>
        <a:xfrm>
          <a:off x="1675409" y="2598939"/>
          <a:ext cx="8952546" cy="145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19" tIns="153519" rIns="153519" bIns="153519" numCol="1" spcCol="1270" anchor="ctr" anchorCtr="0">
          <a:noAutofit/>
        </a:bodyPr>
        <a:lstStyle/>
        <a:p>
          <a:pPr marL="0" lvl="0" indent="0" algn="l" defTabSz="889000">
            <a:lnSpc>
              <a:spcPct val="90000"/>
            </a:lnSpc>
            <a:spcBef>
              <a:spcPct val="0"/>
            </a:spcBef>
            <a:spcAft>
              <a:spcPct val="35000"/>
            </a:spcAft>
            <a:buNone/>
          </a:pPr>
          <a:r>
            <a:rPr lang="en-US" sz="2000" b="0" i="0" kern="1200">
              <a:latin typeface="Helvetica" pitchFamily="2" charset="0"/>
            </a:rPr>
            <a:t>(4)  A party or a person acting in collusion with a party may be ordered to pay the costs of any other party or of a bona fide purchaser or other person interested of and incidental to any such instrument or disposition and the setting aside or restraining of the instrument or disposition.</a:t>
          </a:r>
          <a:endParaRPr lang="en-US" sz="2000" kern="1200">
            <a:latin typeface="Helvetica" pitchFamily="2" charset="0"/>
          </a:endParaRPr>
        </a:p>
      </dsp:txBody>
      <dsp:txXfrm>
        <a:off x="1675409" y="2598939"/>
        <a:ext cx="8952546" cy="1450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6F078-D702-4D02-89D1-A8B3F06233E2}">
      <dsp:nvSpPr>
        <dsp:cNvPr id="0" name=""/>
        <dsp:cNvSpPr/>
      </dsp:nvSpPr>
      <dsp:spPr>
        <a:xfrm>
          <a:off x="0" y="428978"/>
          <a:ext cx="3216851" cy="19301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i="1" kern="1200" baseline="0"/>
            <a:t>Whitaker &amp; Whitaker (1980) 5FamLR 769 at 773;(1980) FLC 90-813 </a:t>
          </a:r>
          <a:endParaRPr lang="en-US" sz="2500" kern="1200"/>
        </a:p>
      </dsp:txBody>
      <dsp:txXfrm>
        <a:off x="0" y="428978"/>
        <a:ext cx="3216851" cy="1930111"/>
      </dsp:txXfrm>
    </dsp:sp>
    <dsp:sp modelId="{57EC2EDF-ECBE-41B0-89AF-59E88144768E}">
      <dsp:nvSpPr>
        <dsp:cNvPr id="0" name=""/>
        <dsp:cNvSpPr/>
      </dsp:nvSpPr>
      <dsp:spPr>
        <a:xfrm>
          <a:off x="3538537" y="428978"/>
          <a:ext cx="3216851" cy="19301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i="1" kern="1200" baseline="0"/>
            <a:t>Official Trustee in Bankruptcy &amp; Bassola (No 3) (1986) FLC 91-760 per Nygh J</a:t>
          </a:r>
          <a:endParaRPr lang="en-US" sz="2500" kern="1200"/>
        </a:p>
      </dsp:txBody>
      <dsp:txXfrm>
        <a:off x="3538537" y="428978"/>
        <a:ext cx="3216851" cy="1930111"/>
      </dsp:txXfrm>
    </dsp:sp>
    <dsp:sp modelId="{39ACD3F7-662B-4E56-B0F2-D4164F820B3A}">
      <dsp:nvSpPr>
        <dsp:cNvPr id="0" name=""/>
        <dsp:cNvSpPr/>
      </dsp:nvSpPr>
      <dsp:spPr>
        <a:xfrm>
          <a:off x="7077074" y="428978"/>
          <a:ext cx="3216851" cy="19301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i="1" kern="1200" baseline="0"/>
            <a:t>Public Trustee (SA) &amp; Keays (1985) FLC 91-651 at 80  </a:t>
          </a:r>
          <a:endParaRPr lang="en-US" sz="2500" kern="1200"/>
        </a:p>
      </dsp:txBody>
      <dsp:txXfrm>
        <a:off x="7077074" y="428978"/>
        <a:ext cx="3216851" cy="1930111"/>
      </dsp:txXfrm>
    </dsp:sp>
    <dsp:sp modelId="{72F5874F-8CE7-4AF4-904A-82EDA87A3ADD}">
      <dsp:nvSpPr>
        <dsp:cNvPr id="0" name=""/>
        <dsp:cNvSpPr/>
      </dsp:nvSpPr>
      <dsp:spPr>
        <a:xfrm>
          <a:off x="1769268" y="2680775"/>
          <a:ext cx="3216851" cy="19301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i="1" kern="1200" baseline="0"/>
            <a:t>Swire Investments Ltd (1993) FLC 92-434 per Fogarty J </a:t>
          </a:r>
          <a:endParaRPr lang="en-US" sz="2500" kern="1200"/>
        </a:p>
      </dsp:txBody>
      <dsp:txXfrm>
        <a:off x="1769268" y="2680775"/>
        <a:ext cx="3216851" cy="1930111"/>
      </dsp:txXfrm>
    </dsp:sp>
    <dsp:sp modelId="{220CB834-6A32-4B16-9922-BBB119B0F47E}">
      <dsp:nvSpPr>
        <dsp:cNvPr id="0" name=""/>
        <dsp:cNvSpPr/>
      </dsp:nvSpPr>
      <dsp:spPr>
        <a:xfrm>
          <a:off x="5307805" y="2680775"/>
          <a:ext cx="3216851" cy="19301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i="1" kern="1200" baseline="0"/>
            <a:t>Halabi &amp; Artillaga (1993) 17 FamLR 675; (1994) FLC 92-470.</a:t>
          </a:r>
          <a:endParaRPr lang="en-US" sz="2500" kern="1200"/>
        </a:p>
      </dsp:txBody>
      <dsp:txXfrm>
        <a:off x="5307805" y="2680775"/>
        <a:ext cx="3216851" cy="19301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E92D0-3F01-4A70-98DD-462BB2468411}">
      <dsp:nvSpPr>
        <dsp:cNvPr id="0" name=""/>
        <dsp:cNvSpPr/>
      </dsp:nvSpPr>
      <dsp:spPr>
        <a:xfrm>
          <a:off x="0" y="2918321"/>
          <a:ext cx="10627956" cy="19147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COMPENSATION RECEIVED FROM FINANCIAL INSTITUTIONS BECAUSE OF OTHER PERSON’S MISCONDUCT</a:t>
          </a:r>
        </a:p>
      </dsp:txBody>
      <dsp:txXfrm>
        <a:off x="0" y="2918321"/>
        <a:ext cx="10627956" cy="1914734"/>
      </dsp:txXfrm>
    </dsp:sp>
    <dsp:sp modelId="{95846D6C-6BCE-4A0F-A723-7B5BA847C0EE}">
      <dsp:nvSpPr>
        <dsp:cNvPr id="0" name=""/>
        <dsp:cNvSpPr/>
      </dsp:nvSpPr>
      <dsp:spPr>
        <a:xfrm rot="10800000">
          <a:off x="0" y="2180"/>
          <a:ext cx="10627956" cy="294486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VICTIMS COMPENSATION RECEIVED BECAUSE OF FAMILY VIOLENCE</a:t>
          </a:r>
        </a:p>
      </dsp:txBody>
      <dsp:txXfrm rot="10800000">
        <a:off x="0" y="2180"/>
        <a:ext cx="10627956" cy="19134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6CEBE-272E-4A40-A115-782E39A51838}">
      <dsp:nvSpPr>
        <dsp:cNvPr id="0" name=""/>
        <dsp:cNvSpPr/>
      </dsp:nvSpPr>
      <dsp:spPr>
        <a:xfrm>
          <a:off x="1297" y="731474"/>
          <a:ext cx="4553726" cy="2891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69595-273C-4D02-B423-656EBEC03739}">
      <dsp:nvSpPr>
        <dsp:cNvPr id="0" name=""/>
        <dsp:cNvSpPr/>
      </dsp:nvSpPr>
      <dsp:spPr>
        <a:xfrm>
          <a:off x="507266" y="1212145"/>
          <a:ext cx="4553726" cy="2891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Helvetica" pitchFamily="2" charset="0"/>
            </a:rPr>
            <a:t>The bankrupt person is not entitled to have a say in </a:t>
          </a:r>
          <a:br>
            <a:rPr lang="en-US" sz="2200" b="0" i="0" kern="1200" dirty="0">
              <a:latin typeface="Helvetica" pitchFamily="2" charset="0"/>
            </a:rPr>
          </a:br>
          <a:r>
            <a:rPr lang="en-US" sz="2200" b="0" i="0" kern="1200" dirty="0">
              <a:latin typeface="Helvetica" pitchFamily="2" charset="0"/>
            </a:rPr>
            <a:t>what happens to vested bankruptcy property without </a:t>
          </a:r>
          <a:br>
            <a:rPr lang="en-US" sz="2200" b="0" i="0" kern="1200" dirty="0">
              <a:latin typeface="Helvetica" pitchFamily="2" charset="0"/>
            </a:rPr>
          </a:br>
          <a:r>
            <a:rPr lang="en-US" sz="2200" b="0" i="0" kern="1200" dirty="0">
              <a:latin typeface="Helvetica" pitchFamily="2" charset="0"/>
            </a:rPr>
            <a:t>leave of the Court. </a:t>
          </a:r>
          <a:endParaRPr lang="en-US" sz="2200" kern="1200" dirty="0">
            <a:latin typeface="Helvetica" pitchFamily="2" charset="0"/>
          </a:endParaRPr>
        </a:p>
      </dsp:txBody>
      <dsp:txXfrm>
        <a:off x="591959" y="1296838"/>
        <a:ext cx="4384340" cy="2722230"/>
      </dsp:txXfrm>
    </dsp:sp>
    <dsp:sp modelId="{927A23ED-FEFC-4456-9EE7-CF50A2216B63}">
      <dsp:nvSpPr>
        <dsp:cNvPr id="0" name=""/>
        <dsp:cNvSpPr/>
      </dsp:nvSpPr>
      <dsp:spPr>
        <a:xfrm>
          <a:off x="5566962" y="731474"/>
          <a:ext cx="4553726" cy="2891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A499F-BF62-44D5-96DA-DD5AF8DD90C2}">
      <dsp:nvSpPr>
        <dsp:cNvPr id="0" name=""/>
        <dsp:cNvSpPr/>
      </dsp:nvSpPr>
      <dsp:spPr>
        <a:xfrm>
          <a:off x="6072932" y="1212145"/>
          <a:ext cx="4553726" cy="2891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Helvetica" pitchFamily="2" charset="0"/>
            </a:rPr>
            <a:t>Consider seeking leave if the person was made bankrupt </a:t>
          </a:r>
          <a:br>
            <a:rPr lang="en-US" sz="2200" b="0" i="0" kern="1200" dirty="0">
              <a:latin typeface="Helvetica" pitchFamily="2" charset="0"/>
            </a:rPr>
          </a:br>
          <a:r>
            <a:rPr lang="en-US" sz="2200" b="0" i="0" kern="1200" dirty="0">
              <a:latin typeface="Helvetica" pitchFamily="2" charset="0"/>
            </a:rPr>
            <a:t>as a direct result of </a:t>
          </a:r>
          <a:br>
            <a:rPr lang="en-US" sz="2200" b="0" i="0" kern="1200" dirty="0">
              <a:latin typeface="Helvetica" pitchFamily="2" charset="0"/>
            </a:rPr>
          </a:br>
          <a:r>
            <a:rPr lang="en-US" sz="2200" b="0" i="0" kern="1200" dirty="0">
              <a:latin typeface="Helvetica" pitchFamily="2" charset="0"/>
            </a:rPr>
            <a:t>the financial abuse.</a:t>
          </a:r>
          <a:endParaRPr lang="en-US" sz="2200" kern="1200" dirty="0">
            <a:latin typeface="Helvetica" pitchFamily="2" charset="0"/>
          </a:endParaRPr>
        </a:p>
      </dsp:txBody>
      <dsp:txXfrm>
        <a:off x="6157625" y="1296838"/>
        <a:ext cx="4384340" cy="2722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2/22/23</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22/2/23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16</a:t>
            </a:fld>
            <a:endParaRPr lang="en-AU"/>
          </a:p>
        </p:txBody>
      </p:sp>
    </p:spTree>
    <p:extLst>
      <p:ext uri="{BB962C8B-B14F-4D97-AF65-F5344CB8AC3E}">
        <p14:creationId xmlns:p14="http://schemas.microsoft.com/office/powerpoint/2010/main" val="370110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26</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27</a:t>
            </a:fld>
            <a:endParaRPr lang="en-AU"/>
          </a:p>
        </p:txBody>
      </p:sp>
    </p:spTree>
    <p:extLst>
      <p:ext uri="{BB962C8B-B14F-4D97-AF65-F5344CB8AC3E}">
        <p14:creationId xmlns:p14="http://schemas.microsoft.com/office/powerpoint/2010/main" val="205703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49</a:t>
            </a:fld>
            <a:endParaRPr lang="en-AU"/>
          </a:p>
        </p:txBody>
      </p:sp>
    </p:spTree>
    <p:extLst>
      <p:ext uri="{BB962C8B-B14F-4D97-AF65-F5344CB8AC3E}">
        <p14:creationId xmlns:p14="http://schemas.microsoft.com/office/powerpoint/2010/main" val="315753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53</a:t>
            </a:fld>
            <a:endParaRPr lang="en-AU"/>
          </a:p>
        </p:txBody>
      </p:sp>
    </p:spTree>
    <p:extLst>
      <p:ext uri="{BB962C8B-B14F-4D97-AF65-F5344CB8AC3E}">
        <p14:creationId xmlns:p14="http://schemas.microsoft.com/office/powerpoint/2010/main" val="147403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59</a:t>
            </a:fld>
            <a:endParaRPr lang="en-AU"/>
          </a:p>
        </p:txBody>
      </p:sp>
    </p:spTree>
    <p:extLst>
      <p:ext uri="{BB962C8B-B14F-4D97-AF65-F5344CB8AC3E}">
        <p14:creationId xmlns:p14="http://schemas.microsoft.com/office/powerpoint/2010/main" val="168068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61</a:t>
            </a:fld>
            <a:endParaRPr lang="en-AU">
              <a:solidFill>
                <a:prstClr val="black"/>
              </a:solidFill>
            </a:endParaRPr>
          </a:p>
        </p:txBody>
      </p:sp>
    </p:spTree>
    <p:extLst>
      <p:ext uri="{BB962C8B-B14F-4D97-AF65-F5344CB8AC3E}">
        <p14:creationId xmlns:p14="http://schemas.microsoft.com/office/powerpoint/2010/main" val="60625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62</a:t>
            </a:fld>
            <a:endParaRPr lang="en-AU"/>
          </a:p>
        </p:txBody>
      </p:sp>
    </p:spTree>
    <p:extLst>
      <p:ext uri="{BB962C8B-B14F-4D97-AF65-F5344CB8AC3E}">
        <p14:creationId xmlns:p14="http://schemas.microsoft.com/office/powerpoint/2010/main" val="49237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66</a:t>
            </a:fld>
            <a:endParaRPr lang="en-US"/>
          </a:p>
        </p:txBody>
      </p:sp>
    </p:spTree>
    <p:extLst>
      <p:ext uri="{BB962C8B-B14F-4D97-AF65-F5344CB8AC3E}">
        <p14:creationId xmlns:p14="http://schemas.microsoft.com/office/powerpoint/2010/main" val="288253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259028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11</a:t>
            </a:fld>
            <a:endParaRPr lang="en-AU"/>
          </a:p>
        </p:txBody>
      </p:sp>
    </p:spTree>
    <p:extLst>
      <p:ext uri="{BB962C8B-B14F-4D97-AF65-F5344CB8AC3E}">
        <p14:creationId xmlns:p14="http://schemas.microsoft.com/office/powerpoint/2010/main" val="318495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12</a:t>
            </a:fld>
            <a:endParaRPr lang="en-AU"/>
          </a:p>
        </p:txBody>
      </p:sp>
    </p:spTree>
    <p:extLst>
      <p:ext uri="{BB962C8B-B14F-4D97-AF65-F5344CB8AC3E}">
        <p14:creationId xmlns:p14="http://schemas.microsoft.com/office/powerpoint/2010/main" val="235192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13</a:t>
            </a:fld>
            <a:endParaRPr lang="en-AU"/>
          </a:p>
        </p:txBody>
      </p:sp>
    </p:spTree>
    <p:extLst>
      <p:ext uri="{BB962C8B-B14F-4D97-AF65-F5344CB8AC3E}">
        <p14:creationId xmlns:p14="http://schemas.microsoft.com/office/powerpoint/2010/main" val="3169266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22/2/23</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22/2/23</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22/2/23</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22/2/23</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ww.rlc.org.au/training/resources/financial-abus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sz="4400" dirty="0"/>
              <a:t>Family </a:t>
            </a:r>
            <a:r>
              <a:rPr lang="en-AU" sz="4400"/>
              <a:t>Law and</a:t>
            </a:r>
            <a:br>
              <a:rPr lang="en-AU" sz="4400" dirty="0"/>
            </a:br>
            <a:r>
              <a:rPr lang="en-AU" sz="4400" dirty="0"/>
              <a:t>Financial Abuse: </a:t>
            </a:r>
            <a:br>
              <a:rPr lang="en-AU" sz="4400" dirty="0"/>
            </a:br>
            <a:r>
              <a:rPr lang="en-AU" sz="4400" dirty="0"/>
              <a:t>Property</a:t>
            </a:r>
            <a:endParaRPr lang="en-AU" sz="1500" b="0" dirty="0"/>
          </a:p>
          <a:p>
            <a:r>
              <a:rPr lang="en-US" sz="2200" b="0" dirty="0"/>
              <a:t>February 2023</a:t>
            </a:r>
            <a:endParaRPr lang="en-AU" sz="2200" b="0" dirty="0"/>
          </a:p>
          <a:p>
            <a:endParaRPr lang="en-AU" sz="2000" b="0" dirty="0"/>
          </a:p>
          <a:p>
            <a:r>
              <a:rPr lang="en-AU" sz="2000" b="0" dirty="0"/>
              <a:t>Maria Monastiriotis				</a:t>
            </a:r>
          </a:p>
          <a:p>
            <a:r>
              <a:rPr lang="en-US" sz="1600" b="0" dirty="0"/>
              <a:t>Accredited Family Law Specialist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01C461DD-6A04-DF29-E2ED-F21CAA42BA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7522590" y="433469"/>
            <a:ext cx="4235940" cy="5739032"/>
          </a:xfrm>
          <a:prstGeom prst="rect">
            <a:avLst/>
          </a:prstGeom>
          <a:noFill/>
        </p:spPr>
      </p:pic>
      <p:sp>
        <p:nvSpPr>
          <p:cNvPr id="2" name="Title 1">
            <a:extLst>
              <a:ext uri="{FF2B5EF4-FFF2-40B4-BE49-F238E27FC236}">
                <a16:creationId xmlns:a16="http://schemas.microsoft.com/office/drawing/2014/main" id="{BEE71B2E-4D77-987F-AB53-F7C2F3430B54}"/>
              </a:ext>
            </a:extLst>
          </p:cNvPr>
          <p:cNvSpPr>
            <a:spLocks noGrp="1"/>
          </p:cNvSpPr>
          <p:nvPr>
            <p:ph type="title"/>
          </p:nvPr>
        </p:nvSpPr>
        <p:spPr>
          <a:xfrm>
            <a:off x="316357" y="395066"/>
            <a:ext cx="6326669" cy="887360"/>
          </a:xfrm>
        </p:spPr>
        <p:txBody>
          <a:bodyPr anchor="t">
            <a:normAutofit/>
          </a:bodyPr>
          <a:lstStyle/>
          <a:p>
            <a:r>
              <a:rPr lang="en-US" sz="4000"/>
              <a:t>Informed Decisions</a:t>
            </a:r>
            <a:endParaRPr lang="en-AU" sz="4000"/>
          </a:p>
        </p:txBody>
      </p:sp>
      <p:sp>
        <p:nvSpPr>
          <p:cNvPr id="24" name="Slide Number Placeholder 4">
            <a:extLst>
              <a:ext uri="{FF2B5EF4-FFF2-40B4-BE49-F238E27FC236}">
                <a16:creationId xmlns:a16="http://schemas.microsoft.com/office/drawing/2014/main" id="{30ED9133-0072-6FB3-3E5D-5007BD38421D}"/>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10</a:t>
            </a:fld>
            <a:endParaRPr lang="en-AU" noProof="0"/>
          </a:p>
        </p:txBody>
      </p:sp>
      <p:sp>
        <p:nvSpPr>
          <p:cNvPr id="22" name="Text Placeholder 2">
            <a:extLst>
              <a:ext uri="{FF2B5EF4-FFF2-40B4-BE49-F238E27FC236}">
                <a16:creationId xmlns:a16="http://schemas.microsoft.com/office/drawing/2014/main" id="{A75A96BC-8558-FF2D-1DC0-32F3F7F48E0A}"/>
              </a:ext>
            </a:extLst>
          </p:cNvPr>
          <p:cNvSpPr>
            <a:spLocks noGrp="1"/>
          </p:cNvSpPr>
          <p:nvPr>
            <p:ph type="body" sz="quarter" idx="13"/>
          </p:nvPr>
        </p:nvSpPr>
        <p:spPr>
          <a:xfrm>
            <a:off x="316356" y="1532415"/>
            <a:ext cx="7328781" cy="4459190"/>
          </a:xfrm>
        </p:spPr>
        <p:txBody>
          <a:bodyPr>
            <a:normAutofit fontScale="92500" lnSpcReduction="10000"/>
          </a:bodyPr>
          <a:lstStyle/>
          <a:p>
            <a:pPr>
              <a:lnSpc>
                <a:spcPct val="90000"/>
              </a:lnSpc>
            </a:pPr>
            <a:r>
              <a:rPr lang="en-US" sz="2200" dirty="0"/>
              <a:t>Several pathways may be available to address financial abuse and consideration needs to be given to the merits of each so that informed decisions can be made. </a:t>
            </a:r>
          </a:p>
          <a:p>
            <a:pPr>
              <a:lnSpc>
                <a:spcPct val="90000"/>
              </a:lnSpc>
            </a:pPr>
            <a:endParaRPr lang="en-US" sz="2200" dirty="0"/>
          </a:p>
          <a:p>
            <a:pPr>
              <a:lnSpc>
                <a:spcPct val="90000"/>
              </a:lnSpc>
            </a:pPr>
            <a:r>
              <a:rPr lang="en-US" sz="2200" dirty="0"/>
              <a:t>The pathways may include:</a:t>
            </a:r>
          </a:p>
          <a:p>
            <a:pPr marL="457200" indent="-457200">
              <a:lnSpc>
                <a:spcPct val="90000"/>
              </a:lnSpc>
              <a:buFont typeface="Arial" panose="020B0604020202020204" pitchFamily="34" charset="0"/>
              <a:buChar char="•"/>
            </a:pPr>
            <a:r>
              <a:rPr lang="en-US" sz="2200" dirty="0"/>
              <a:t>Reporting fraudulent behaviour to the police</a:t>
            </a:r>
          </a:p>
          <a:p>
            <a:pPr marL="457200" indent="-457200">
              <a:lnSpc>
                <a:spcPct val="90000"/>
              </a:lnSpc>
              <a:buFont typeface="Arial" panose="020B0604020202020204" pitchFamily="34" charset="0"/>
              <a:buChar char="•"/>
            </a:pPr>
            <a:r>
              <a:rPr lang="en-US" sz="2200" dirty="0"/>
              <a:t>Making a complaint to the Australian Financial Complaints Authority who have capacity to award compensation and damages for stress where a financial institution has acted inappropriately.</a:t>
            </a:r>
          </a:p>
          <a:p>
            <a:pPr marL="457200" indent="-457200">
              <a:lnSpc>
                <a:spcPct val="90000"/>
              </a:lnSpc>
              <a:buFont typeface="Arial" panose="020B0604020202020204" pitchFamily="34" charset="0"/>
              <a:buChar char="•"/>
            </a:pPr>
            <a:r>
              <a:rPr lang="en-US" sz="2200" dirty="0"/>
              <a:t>Seeking waiver of a liability</a:t>
            </a:r>
          </a:p>
          <a:p>
            <a:pPr marL="457200" indent="-457200">
              <a:lnSpc>
                <a:spcPct val="90000"/>
              </a:lnSpc>
              <a:buFont typeface="Arial" panose="020B0604020202020204" pitchFamily="34" charset="0"/>
              <a:buChar char="•"/>
            </a:pPr>
            <a:r>
              <a:rPr lang="en-US" sz="2200" dirty="0"/>
              <a:t>Making an Application for financial hardship</a:t>
            </a:r>
          </a:p>
          <a:p>
            <a:pPr marL="457200" indent="-457200">
              <a:lnSpc>
                <a:spcPct val="90000"/>
              </a:lnSpc>
              <a:buFont typeface="Arial" panose="020B0604020202020204" pitchFamily="34" charset="0"/>
              <a:buChar char="•"/>
            </a:pPr>
            <a:r>
              <a:rPr lang="en-US" sz="2200" dirty="0"/>
              <a:t>Seeking damages from the District or Supreme Court.</a:t>
            </a:r>
          </a:p>
          <a:p>
            <a:pPr marL="457200" indent="-457200">
              <a:lnSpc>
                <a:spcPct val="90000"/>
              </a:lnSpc>
              <a:buFont typeface="Arial" panose="020B0604020202020204" pitchFamily="34" charset="0"/>
              <a:buChar char="•"/>
            </a:pPr>
            <a:r>
              <a:rPr lang="en-US" sz="2200" dirty="0"/>
              <a:t>Filing an Application seeking urgent, interim or final orders from the Federal Circuit and Family Court of Australia.</a:t>
            </a:r>
          </a:p>
          <a:p>
            <a:pPr marL="457200" indent="-457200">
              <a:lnSpc>
                <a:spcPct val="90000"/>
              </a:lnSpc>
              <a:buFont typeface="Arial" panose="020B0604020202020204" pitchFamily="34" charset="0"/>
              <a:buChar char="•"/>
            </a:pPr>
            <a:endParaRPr lang="en-US" sz="1700" dirty="0"/>
          </a:p>
          <a:p>
            <a:pPr marL="457200" indent="-457200">
              <a:lnSpc>
                <a:spcPct val="90000"/>
              </a:lnSpc>
              <a:buFont typeface="Arial" panose="020B0604020202020204" pitchFamily="34" charset="0"/>
              <a:buChar char="•"/>
            </a:pPr>
            <a:endParaRPr lang="en-AU" sz="1700" dirty="0"/>
          </a:p>
        </p:txBody>
      </p:sp>
    </p:spTree>
    <p:extLst>
      <p:ext uri="{BB962C8B-B14F-4D97-AF65-F5344CB8AC3E}">
        <p14:creationId xmlns:p14="http://schemas.microsoft.com/office/powerpoint/2010/main" val="71867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9EA-69E2-2142-AF78-E69A6555165E}"/>
              </a:ext>
            </a:extLst>
          </p:cNvPr>
          <p:cNvSpPr>
            <a:spLocks noGrp="1"/>
          </p:cNvSpPr>
          <p:nvPr>
            <p:ph type="title"/>
          </p:nvPr>
        </p:nvSpPr>
        <p:spPr>
          <a:xfrm>
            <a:off x="316357" y="631033"/>
            <a:ext cx="11408408" cy="1117907"/>
          </a:xfrm>
        </p:spPr>
        <p:txBody>
          <a:bodyPr anchor="t">
            <a:normAutofit/>
          </a:bodyPr>
          <a:lstStyle/>
          <a:p>
            <a:r>
              <a:rPr lang="en-US" sz="4000" dirty="0"/>
              <a:t>Common financial abuse issues #1</a:t>
            </a:r>
          </a:p>
        </p:txBody>
      </p:sp>
      <p:sp>
        <p:nvSpPr>
          <p:cNvPr id="3" name="Text Placeholder 2">
            <a:extLst>
              <a:ext uri="{FF2B5EF4-FFF2-40B4-BE49-F238E27FC236}">
                <a16:creationId xmlns:a16="http://schemas.microsoft.com/office/drawing/2014/main" id="{94DC403A-E764-BB4D-BCCF-460DE12E86CA}"/>
              </a:ext>
            </a:extLst>
          </p:cNvPr>
          <p:cNvSpPr>
            <a:spLocks noGrp="1"/>
          </p:cNvSpPr>
          <p:nvPr>
            <p:ph type="body" sz="quarter" idx="13"/>
          </p:nvPr>
        </p:nvSpPr>
        <p:spPr>
          <a:xfrm>
            <a:off x="1041400" y="1748940"/>
            <a:ext cx="9976220" cy="4397860"/>
          </a:xfrm>
        </p:spPr>
        <p:txBody>
          <a:bodyPr anchor="ctr">
            <a:normAutofit/>
          </a:bodyPr>
          <a:lstStyle/>
          <a:p>
            <a:pPr marL="342900" indent="-342900">
              <a:lnSpc>
                <a:spcPct val="90000"/>
              </a:lnSpc>
              <a:buFont typeface="Arial" charset="0"/>
              <a:buChar char="•"/>
            </a:pPr>
            <a:r>
              <a:rPr lang="en-US" sz="2400" dirty="0">
                <a:ea typeface="Arial" charset="0"/>
                <a:cs typeface="Arial" charset="0"/>
              </a:rPr>
              <a:t>Partner </a:t>
            </a:r>
            <a:r>
              <a:rPr lang="en-US" sz="2400" b="1" dirty="0">
                <a:ea typeface="Arial" charset="0"/>
                <a:cs typeface="Arial" charset="0"/>
              </a:rPr>
              <a:t>refusing to contribute </a:t>
            </a:r>
            <a:r>
              <a:rPr lang="en-US" sz="2400" dirty="0">
                <a:ea typeface="Arial" charset="0"/>
                <a:cs typeface="Arial" charset="0"/>
              </a:rPr>
              <a:t>to joint debts (</a:t>
            </a:r>
            <a:r>
              <a:rPr lang="en-US" sz="2400" dirty="0" err="1">
                <a:ea typeface="Arial" charset="0"/>
                <a:cs typeface="Arial" charset="0"/>
              </a:rPr>
              <a:t>eg</a:t>
            </a:r>
            <a:r>
              <a:rPr lang="en-US" sz="2400" dirty="0">
                <a:ea typeface="Arial" charset="0"/>
                <a:cs typeface="Arial" charset="0"/>
              </a:rPr>
              <a:t>. rent, </a:t>
            </a:r>
            <a:r>
              <a:rPr lang="en-US" sz="2400">
                <a:ea typeface="Arial" charset="0"/>
                <a:cs typeface="Arial" charset="0"/>
              </a:rPr>
              <a:t>mortgage repayments, car loans, school fees) or pay child support</a:t>
            </a:r>
          </a:p>
          <a:p>
            <a:pPr marL="342900" indent="-342900">
              <a:lnSpc>
                <a:spcPct val="90000"/>
              </a:lnSpc>
              <a:buFont typeface="Arial" charset="0"/>
              <a:buChar char="•"/>
            </a:pPr>
            <a:endParaRPr lang="en-US" sz="2400">
              <a:ea typeface="Arial" charset="0"/>
              <a:cs typeface="Arial" charset="0"/>
            </a:endParaRPr>
          </a:p>
          <a:p>
            <a:pPr marL="342900" indent="-342900">
              <a:lnSpc>
                <a:spcPct val="90000"/>
              </a:lnSpc>
              <a:buFont typeface="Arial" charset="0"/>
              <a:buChar char="•"/>
            </a:pPr>
            <a:r>
              <a:rPr lang="en-US" sz="2400">
                <a:ea typeface="Arial" charset="0"/>
                <a:cs typeface="Arial" charset="0"/>
              </a:rPr>
              <a:t>Partner </a:t>
            </a:r>
            <a:r>
              <a:rPr lang="en-US" sz="2400" b="1">
                <a:ea typeface="Arial" charset="0"/>
                <a:cs typeface="Arial" charset="0"/>
              </a:rPr>
              <a:t>withdrawing money </a:t>
            </a:r>
            <a:r>
              <a:rPr lang="en-US" sz="2400">
                <a:ea typeface="Arial" charset="0"/>
                <a:cs typeface="Arial" charset="0"/>
              </a:rPr>
              <a:t>from a joint bank account or cutting off access to joint accounts</a:t>
            </a:r>
          </a:p>
          <a:p>
            <a:pPr marL="342900" indent="-342900">
              <a:lnSpc>
                <a:spcPct val="90000"/>
              </a:lnSpc>
              <a:buFont typeface="Arial" charset="0"/>
              <a:buChar char="•"/>
            </a:pPr>
            <a:endParaRPr lang="en-US" sz="2400">
              <a:ea typeface="Arial" charset="0"/>
              <a:cs typeface="Arial" charset="0"/>
            </a:endParaRPr>
          </a:p>
          <a:p>
            <a:pPr marL="342900" indent="-342900">
              <a:lnSpc>
                <a:spcPct val="90000"/>
              </a:lnSpc>
              <a:buFont typeface="Arial" charset="0"/>
              <a:buChar char="•"/>
            </a:pPr>
            <a:r>
              <a:rPr lang="en-US" sz="2400">
                <a:ea typeface="Arial" charset="0"/>
                <a:cs typeface="Arial" charset="0"/>
              </a:rPr>
              <a:t>Partner </a:t>
            </a:r>
            <a:r>
              <a:rPr lang="en-US" sz="2400" b="1">
                <a:ea typeface="Arial" charset="0"/>
                <a:cs typeface="Arial" charset="0"/>
              </a:rPr>
              <a:t>transferring joint property </a:t>
            </a:r>
            <a:r>
              <a:rPr lang="en-US" sz="2400">
                <a:ea typeface="Arial" charset="0"/>
                <a:cs typeface="Arial" charset="0"/>
              </a:rPr>
              <a:t>into another person’s name to avoid a Family Law claim</a:t>
            </a:r>
          </a:p>
        </p:txBody>
      </p:sp>
    </p:spTree>
    <p:extLst>
      <p:ext uri="{BB962C8B-B14F-4D97-AF65-F5344CB8AC3E}">
        <p14:creationId xmlns:p14="http://schemas.microsoft.com/office/powerpoint/2010/main" val="171990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9EA-69E2-2142-AF78-E69A6555165E}"/>
              </a:ext>
            </a:extLst>
          </p:cNvPr>
          <p:cNvSpPr>
            <a:spLocks noGrp="1"/>
          </p:cNvSpPr>
          <p:nvPr>
            <p:ph type="title"/>
          </p:nvPr>
        </p:nvSpPr>
        <p:spPr>
          <a:xfrm>
            <a:off x="316357" y="631033"/>
            <a:ext cx="11408408" cy="1117907"/>
          </a:xfrm>
        </p:spPr>
        <p:txBody>
          <a:bodyPr anchor="t">
            <a:normAutofit/>
          </a:bodyPr>
          <a:lstStyle/>
          <a:p>
            <a:r>
              <a:rPr lang="en-US" sz="4000" dirty="0"/>
              <a:t>Common financial abuse issues #2</a:t>
            </a:r>
          </a:p>
        </p:txBody>
      </p:sp>
      <p:sp>
        <p:nvSpPr>
          <p:cNvPr id="3" name="Text Placeholder 2">
            <a:extLst>
              <a:ext uri="{FF2B5EF4-FFF2-40B4-BE49-F238E27FC236}">
                <a16:creationId xmlns:a16="http://schemas.microsoft.com/office/drawing/2014/main" id="{94DC403A-E764-BB4D-BCCF-460DE12E86CA}"/>
              </a:ext>
            </a:extLst>
          </p:cNvPr>
          <p:cNvSpPr>
            <a:spLocks noGrp="1"/>
          </p:cNvSpPr>
          <p:nvPr>
            <p:ph type="body" sz="quarter" idx="13"/>
          </p:nvPr>
        </p:nvSpPr>
        <p:spPr>
          <a:xfrm>
            <a:off x="1041400" y="1748940"/>
            <a:ext cx="9976220" cy="4397860"/>
          </a:xfrm>
        </p:spPr>
        <p:txBody>
          <a:bodyPr anchor="ctr">
            <a:normAutofit/>
          </a:bodyPr>
          <a:lstStyle/>
          <a:p>
            <a:pPr marL="342900" indent="-342900">
              <a:lnSpc>
                <a:spcPct val="90000"/>
              </a:lnSpc>
              <a:buFont typeface="Arial" charset="0"/>
              <a:buChar char="•"/>
            </a:pPr>
            <a:r>
              <a:rPr lang="en-US" sz="2400">
                <a:ea typeface="Arial" charset="0"/>
                <a:cs typeface="Arial" charset="0"/>
              </a:rPr>
              <a:t>Being </a:t>
            </a:r>
            <a:r>
              <a:rPr lang="en-US" sz="2400" b="1">
                <a:ea typeface="Arial" charset="0"/>
                <a:cs typeface="Arial" charset="0"/>
              </a:rPr>
              <a:t>coerced</a:t>
            </a:r>
            <a:r>
              <a:rPr lang="en-US" sz="2400">
                <a:ea typeface="Arial" charset="0"/>
                <a:cs typeface="Arial" charset="0"/>
              </a:rPr>
              <a:t> to sign documents, take out loans, sign personal guarantees or make false declarations</a:t>
            </a:r>
          </a:p>
          <a:p>
            <a:pPr marL="342900" indent="-342900">
              <a:lnSpc>
                <a:spcPct val="90000"/>
              </a:lnSpc>
              <a:buFont typeface="Arial" charset="0"/>
              <a:buChar char="•"/>
            </a:pPr>
            <a:endParaRPr lang="en-US" sz="2400">
              <a:ea typeface="Arial" charset="0"/>
              <a:cs typeface="Arial" charset="0"/>
            </a:endParaRPr>
          </a:p>
          <a:p>
            <a:pPr marL="342900" indent="-342900">
              <a:lnSpc>
                <a:spcPct val="90000"/>
              </a:lnSpc>
              <a:buFont typeface="Arial" charset="0"/>
              <a:buChar char="•"/>
            </a:pPr>
            <a:r>
              <a:rPr lang="en-US" sz="2400" b="1">
                <a:ea typeface="Arial" charset="0"/>
                <a:cs typeface="Arial" charset="0"/>
              </a:rPr>
              <a:t>Identity theft </a:t>
            </a:r>
            <a:r>
              <a:rPr lang="en-US" sz="2400">
                <a:ea typeface="Arial" charset="0"/>
                <a:cs typeface="Arial" charset="0"/>
              </a:rPr>
              <a:t>(eg. accounts fraudulently opened by a partner or ex-partner using personal information)</a:t>
            </a:r>
          </a:p>
          <a:p>
            <a:pPr marL="342900" indent="-342900">
              <a:lnSpc>
                <a:spcPct val="90000"/>
              </a:lnSpc>
              <a:buFont typeface="Arial" charset="0"/>
              <a:buChar char="•"/>
            </a:pPr>
            <a:endParaRPr lang="en-US" sz="2400">
              <a:ea typeface="Arial" charset="0"/>
              <a:cs typeface="Arial" charset="0"/>
            </a:endParaRPr>
          </a:p>
          <a:p>
            <a:pPr marL="342900" indent="-342900">
              <a:lnSpc>
                <a:spcPct val="90000"/>
              </a:lnSpc>
              <a:buFont typeface="Arial" charset="0"/>
              <a:buChar char="•"/>
            </a:pPr>
            <a:r>
              <a:rPr lang="en-US" sz="2400">
                <a:ea typeface="Arial" charset="0"/>
                <a:cs typeface="Arial" charset="0"/>
              </a:rPr>
              <a:t>Partner </a:t>
            </a:r>
            <a:r>
              <a:rPr lang="en-US" sz="2400" b="1">
                <a:ea typeface="Arial" charset="0"/>
                <a:cs typeface="Arial" charset="0"/>
              </a:rPr>
              <a:t>taking control </a:t>
            </a:r>
            <a:r>
              <a:rPr lang="en-US" sz="2400">
                <a:ea typeface="Arial" charset="0"/>
                <a:cs typeface="Arial" charset="0"/>
              </a:rPr>
              <a:t>of finances and assets eg. car, social security benefits, superannuation.</a:t>
            </a:r>
            <a:endParaRPr lang="en-US" sz="2400" dirty="0">
              <a:ea typeface="Arial" charset="0"/>
              <a:cs typeface="Arial" charset="0"/>
            </a:endParaRPr>
          </a:p>
          <a:p>
            <a:pPr marL="342900" indent="-342900">
              <a:lnSpc>
                <a:spcPct val="90000"/>
              </a:lnSpc>
              <a:buFont typeface="Arial" charset="0"/>
              <a:buChar char="•"/>
            </a:pPr>
            <a:endParaRPr lang="en-US" sz="2400">
              <a:ea typeface="Arial" charset="0"/>
              <a:cs typeface="Arial" charset="0"/>
            </a:endParaRPr>
          </a:p>
        </p:txBody>
      </p:sp>
    </p:spTree>
    <p:extLst>
      <p:ext uri="{BB962C8B-B14F-4D97-AF65-F5344CB8AC3E}">
        <p14:creationId xmlns:p14="http://schemas.microsoft.com/office/powerpoint/2010/main" val="113269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9EA-69E2-2142-AF78-E69A6555165E}"/>
              </a:ext>
            </a:extLst>
          </p:cNvPr>
          <p:cNvSpPr>
            <a:spLocks noGrp="1"/>
          </p:cNvSpPr>
          <p:nvPr>
            <p:ph type="title"/>
          </p:nvPr>
        </p:nvSpPr>
        <p:spPr>
          <a:xfrm>
            <a:off x="316357" y="631033"/>
            <a:ext cx="11408408" cy="1117907"/>
          </a:xfrm>
        </p:spPr>
        <p:txBody>
          <a:bodyPr anchor="t">
            <a:normAutofit/>
          </a:bodyPr>
          <a:lstStyle/>
          <a:p>
            <a:r>
              <a:rPr lang="en-US" sz="4000" dirty="0"/>
              <a:t>Potential complaints</a:t>
            </a:r>
          </a:p>
        </p:txBody>
      </p:sp>
      <p:sp>
        <p:nvSpPr>
          <p:cNvPr id="3" name="Text Placeholder 2">
            <a:extLst>
              <a:ext uri="{FF2B5EF4-FFF2-40B4-BE49-F238E27FC236}">
                <a16:creationId xmlns:a16="http://schemas.microsoft.com/office/drawing/2014/main" id="{94DC403A-E764-BB4D-BCCF-460DE12E86CA}"/>
              </a:ext>
            </a:extLst>
          </p:cNvPr>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400" dirty="0"/>
              <a:t>Client was coerced into signing a credit contract (e.g., credit card, personal loan, car loan etc.) – could be joint or in their name only</a:t>
            </a:r>
          </a:p>
          <a:p>
            <a:pPr marL="457200" indent="-457200">
              <a:lnSpc>
                <a:spcPct val="140000"/>
              </a:lnSpc>
              <a:buFont typeface="Arial" panose="020B0604020202020204" pitchFamily="34" charset="0"/>
              <a:buChar char="•"/>
            </a:pPr>
            <a:r>
              <a:rPr lang="en-US" sz="2400" dirty="0"/>
              <a:t>Client’s signature was forged on loan documents</a:t>
            </a:r>
          </a:p>
          <a:p>
            <a:pPr marL="457200" indent="-457200">
              <a:lnSpc>
                <a:spcPct val="140000"/>
              </a:lnSpc>
              <a:buFont typeface="Arial" panose="020B0604020202020204" pitchFamily="34" charset="0"/>
              <a:buChar char="•"/>
            </a:pPr>
            <a:r>
              <a:rPr lang="en-US" sz="2400" dirty="0"/>
              <a:t>Client did not receive any benefit from the credit contract (e.g., a car loan is in their name, but their partner had the full benefit of the car)</a:t>
            </a:r>
          </a:p>
          <a:p>
            <a:pPr marL="457200" indent="-457200">
              <a:lnSpc>
                <a:spcPct val="140000"/>
              </a:lnSpc>
              <a:buFont typeface="Arial" panose="020B0604020202020204" pitchFamily="34" charset="0"/>
              <a:buChar char="•"/>
            </a:pPr>
            <a:r>
              <a:rPr lang="en-US" sz="2400" dirty="0"/>
              <a:t>Client didn’t understand the terms of the contract</a:t>
            </a:r>
          </a:p>
          <a:p>
            <a:pPr marL="457200" indent="-457200">
              <a:lnSpc>
                <a:spcPct val="140000"/>
              </a:lnSpc>
              <a:buFont typeface="Arial" panose="020B0604020202020204" pitchFamily="34" charset="0"/>
              <a:buChar char="•"/>
            </a:pPr>
            <a:r>
              <a:rPr lang="en-US" sz="2400" dirty="0"/>
              <a:t>Client couldn't afford the contract at the time it was approved</a:t>
            </a:r>
          </a:p>
        </p:txBody>
      </p:sp>
    </p:spTree>
    <p:extLst>
      <p:ext uri="{BB962C8B-B14F-4D97-AF65-F5344CB8AC3E}">
        <p14:creationId xmlns:p14="http://schemas.microsoft.com/office/powerpoint/2010/main" val="261520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EB4-1312-418B-94EB-D564C22E5B4A}"/>
              </a:ext>
            </a:extLst>
          </p:cNvPr>
          <p:cNvSpPr>
            <a:spLocks noGrp="1"/>
          </p:cNvSpPr>
          <p:nvPr>
            <p:ph type="title"/>
          </p:nvPr>
        </p:nvSpPr>
        <p:spPr/>
        <p:txBody>
          <a:bodyPr>
            <a:noAutofit/>
          </a:bodyPr>
          <a:lstStyle/>
          <a:p>
            <a:r>
              <a:rPr lang="en-US" sz="4000"/>
              <a:t>Credit, debt &amp; consumer law </a:t>
            </a:r>
            <a:br>
              <a:rPr lang="en-US" sz="4000"/>
            </a:br>
            <a:r>
              <a:rPr lang="en-US" sz="4000"/>
              <a:t>pathways #1</a:t>
            </a:r>
            <a:endParaRPr lang="en-AU" sz="4000"/>
          </a:p>
        </p:txBody>
      </p:sp>
      <p:sp>
        <p:nvSpPr>
          <p:cNvPr id="3" name="Text Placeholder 2">
            <a:extLst>
              <a:ext uri="{FF2B5EF4-FFF2-40B4-BE49-F238E27FC236}">
                <a16:creationId xmlns:a16="http://schemas.microsoft.com/office/drawing/2014/main" id="{62914321-4F05-42AA-AD08-5620EBD951BA}"/>
              </a:ext>
            </a:extLst>
          </p:cNvPr>
          <p:cNvSpPr>
            <a:spLocks noGrp="1"/>
          </p:cNvSpPr>
          <p:nvPr>
            <p:ph type="body" sz="quarter" idx="13"/>
          </p:nvPr>
        </p:nvSpPr>
        <p:spPr/>
        <p:txBody>
          <a:bodyPr>
            <a:normAutofit lnSpcReduction="10000"/>
          </a:bodyPr>
          <a:lstStyle/>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Application for financial hardship assistance (e.g. debt waivers, payment plans)</a:t>
            </a:r>
            <a:br>
              <a:rPr lang="en-US" sz="2400" dirty="0"/>
            </a:br>
            <a:endParaRPr lang="en-US" sz="2400" dirty="0"/>
          </a:p>
          <a:p>
            <a:pPr marL="457200" indent="-457200">
              <a:buFont typeface="Arial" panose="020B0604020202020204" pitchFamily="34" charset="0"/>
              <a:buChar char="•"/>
            </a:pPr>
            <a:r>
              <a:rPr lang="en-US" sz="2400" dirty="0"/>
              <a:t>Consumer complaint on the basis of:</a:t>
            </a:r>
          </a:p>
          <a:p>
            <a:pPr marL="914400" lvl="1">
              <a:buFont typeface="Courier New" panose="02070309020205020404" pitchFamily="49" charset="0"/>
              <a:buChar char="o"/>
            </a:pPr>
            <a:r>
              <a:rPr lang="en-US" sz="2400" dirty="0"/>
              <a:t>Breaches of the Consumer Credit Law</a:t>
            </a:r>
          </a:p>
          <a:p>
            <a:pPr marL="914400" lvl="1">
              <a:buFont typeface="Courier New" panose="02070309020205020404" pitchFamily="49" charset="0"/>
              <a:buChar char="o"/>
            </a:pPr>
            <a:r>
              <a:rPr lang="en-US" sz="2400" dirty="0"/>
              <a:t>Breaches of relevant industry guidelines and codes of practice</a:t>
            </a:r>
          </a:p>
        </p:txBody>
      </p:sp>
    </p:spTree>
    <p:extLst>
      <p:ext uri="{BB962C8B-B14F-4D97-AF65-F5344CB8AC3E}">
        <p14:creationId xmlns:p14="http://schemas.microsoft.com/office/powerpoint/2010/main" val="249813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EB4-1312-418B-94EB-D564C22E5B4A}"/>
              </a:ext>
            </a:extLst>
          </p:cNvPr>
          <p:cNvSpPr>
            <a:spLocks noGrp="1"/>
          </p:cNvSpPr>
          <p:nvPr>
            <p:ph type="title"/>
          </p:nvPr>
        </p:nvSpPr>
        <p:spPr/>
        <p:txBody>
          <a:bodyPr>
            <a:noAutofit/>
          </a:bodyPr>
          <a:lstStyle/>
          <a:p>
            <a:r>
              <a:rPr lang="en-US" sz="4000"/>
              <a:t>Credit, debt &amp; consumer law </a:t>
            </a:r>
            <a:br>
              <a:rPr lang="en-US" sz="4000"/>
            </a:br>
            <a:r>
              <a:rPr lang="en-US" sz="4000"/>
              <a:t>pathways #2</a:t>
            </a:r>
            <a:endParaRPr lang="en-AU" sz="4000"/>
          </a:p>
        </p:txBody>
      </p:sp>
      <p:sp>
        <p:nvSpPr>
          <p:cNvPr id="3" name="Text Placeholder 2">
            <a:extLst>
              <a:ext uri="{FF2B5EF4-FFF2-40B4-BE49-F238E27FC236}">
                <a16:creationId xmlns:a16="http://schemas.microsoft.com/office/drawing/2014/main" id="{62914321-4F05-42AA-AD08-5620EBD951BA}"/>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External dispute resolution schemes (e.g., Australian Financial Complaints Authority, Telecommunications Industry Ombudsman, Energy and Water Ombudsman)</a:t>
            </a:r>
          </a:p>
          <a:p>
            <a:pPr marL="457200" indent="-457200">
              <a:buFont typeface="Arial" panose="020B0604020202020204" pitchFamily="34" charset="0"/>
              <a:buChar char="•"/>
            </a:pPr>
            <a:r>
              <a:rPr lang="en-US" sz="2400" dirty="0"/>
              <a:t>Request for fines to be withdrawn or written-off / waived</a:t>
            </a:r>
          </a:p>
          <a:p>
            <a:pPr marL="457200" indent="-457200">
              <a:buFont typeface="Arial" panose="020B0604020202020204" pitchFamily="34" charset="0"/>
              <a:buChar char="•"/>
            </a:pPr>
            <a:r>
              <a:rPr lang="en-US" sz="2400" dirty="0"/>
              <a:t>Debt recovery proceedings (typically through the Local Court)</a:t>
            </a:r>
          </a:p>
        </p:txBody>
      </p:sp>
    </p:spTree>
    <p:extLst>
      <p:ext uri="{BB962C8B-B14F-4D97-AF65-F5344CB8AC3E}">
        <p14:creationId xmlns:p14="http://schemas.microsoft.com/office/powerpoint/2010/main" val="220162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D225-C58A-4C16-83CE-F6D9DA4836B5}"/>
              </a:ext>
            </a:extLst>
          </p:cNvPr>
          <p:cNvSpPr>
            <a:spLocks noGrp="1"/>
          </p:cNvSpPr>
          <p:nvPr>
            <p:ph type="title"/>
          </p:nvPr>
        </p:nvSpPr>
        <p:spPr/>
        <p:txBody>
          <a:bodyPr>
            <a:normAutofit/>
          </a:bodyPr>
          <a:lstStyle/>
          <a:p>
            <a:r>
              <a:rPr lang="en-AU" sz="4000" dirty="0"/>
              <a:t>Potential outcomes</a:t>
            </a:r>
          </a:p>
        </p:txBody>
      </p:sp>
      <p:sp>
        <p:nvSpPr>
          <p:cNvPr id="4" name="Text Placeholder 2">
            <a:extLst>
              <a:ext uri="{FF2B5EF4-FFF2-40B4-BE49-F238E27FC236}">
                <a16:creationId xmlns:a16="http://schemas.microsoft.com/office/drawing/2014/main" id="{D29462DE-BBF0-42CC-8B63-BB960972705C}"/>
              </a:ext>
            </a:extLst>
          </p:cNvPr>
          <p:cNvSpPr txBox="1">
            <a:spLocks/>
          </p:cNvSpPr>
          <p:nvPr/>
        </p:nvSpPr>
        <p:spPr>
          <a:xfrm>
            <a:off x="576469" y="1532414"/>
            <a:ext cx="5139887" cy="500554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b="1" dirty="0"/>
              <a:t>Reducing the amount to pay</a:t>
            </a:r>
          </a:p>
          <a:p>
            <a:pPr marL="457200" indent="-457200">
              <a:buFont typeface="Arial" charset="0"/>
              <a:buChar char="•"/>
            </a:pPr>
            <a:r>
              <a:rPr lang="en-US" sz="2400" dirty="0"/>
              <a:t>Full or partial waiver</a:t>
            </a:r>
          </a:p>
          <a:p>
            <a:pPr marL="457200" indent="-457200">
              <a:buFont typeface="Arial" charset="0"/>
              <a:buChar char="•"/>
            </a:pPr>
            <a:r>
              <a:rPr lang="en-US" sz="2400" dirty="0"/>
              <a:t>Waiver of interest and/or fees</a:t>
            </a:r>
          </a:p>
          <a:p>
            <a:pPr marL="457200" indent="-457200">
              <a:buFont typeface="Arial" charset="0"/>
              <a:buChar char="•"/>
            </a:pPr>
            <a:r>
              <a:rPr lang="en-US" sz="2400" dirty="0"/>
              <a:t>Severing liability</a:t>
            </a:r>
          </a:p>
          <a:p>
            <a:pPr marL="457200" indent="-457200">
              <a:buFont typeface="Arial" charset="0"/>
              <a:buChar char="•"/>
            </a:pPr>
            <a:r>
              <a:rPr lang="en-US" sz="2400" dirty="0"/>
              <a:t>Cancellation of account</a:t>
            </a:r>
          </a:p>
          <a:p>
            <a:pPr marL="457200" indent="-457200">
              <a:buFont typeface="Arial" charset="0"/>
              <a:buChar char="•"/>
            </a:pPr>
            <a:r>
              <a:rPr lang="en-US" sz="2400" dirty="0"/>
              <a:t>Waiver of cancellation fees</a:t>
            </a:r>
          </a:p>
          <a:p>
            <a:endParaRPr lang="en-US" sz="2400" dirty="0"/>
          </a:p>
          <a:p>
            <a:r>
              <a:rPr lang="en-US" sz="2400" b="1" dirty="0"/>
              <a:t>Compensation</a:t>
            </a:r>
          </a:p>
          <a:p>
            <a:pPr marL="457200" indent="-457200">
              <a:buFont typeface="Arial" charset="0"/>
              <a:buChar char="•"/>
            </a:pPr>
            <a:r>
              <a:rPr lang="en-US" sz="2400" dirty="0"/>
              <a:t>Compensation for financial and non-financial loss</a:t>
            </a:r>
          </a:p>
          <a:p>
            <a:pPr marL="457200" indent="-457200">
              <a:buFont typeface="Arial" charset="0"/>
              <a:buChar char="•"/>
            </a:pPr>
            <a:r>
              <a:rPr lang="en-US" sz="2400" dirty="0"/>
              <a:t>Refund of amounts paid</a:t>
            </a:r>
          </a:p>
        </p:txBody>
      </p:sp>
      <p:sp>
        <p:nvSpPr>
          <p:cNvPr id="7" name="Text Placeholder 2">
            <a:extLst>
              <a:ext uri="{FF2B5EF4-FFF2-40B4-BE49-F238E27FC236}">
                <a16:creationId xmlns:a16="http://schemas.microsoft.com/office/drawing/2014/main" id="{7A860BC1-1CD5-4E94-BDFD-D38D102042A3}"/>
              </a:ext>
            </a:extLst>
          </p:cNvPr>
          <p:cNvSpPr txBox="1">
            <a:spLocks/>
          </p:cNvSpPr>
          <p:nvPr/>
        </p:nvSpPr>
        <p:spPr>
          <a:xfrm>
            <a:off x="6475644" y="1532414"/>
            <a:ext cx="5139887" cy="509698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b="1" dirty="0"/>
              <a:t>Extending the time to pay</a:t>
            </a:r>
          </a:p>
          <a:p>
            <a:pPr marL="457200" indent="-457200">
              <a:buFont typeface="Arial" charset="0"/>
              <a:buChar char="•"/>
            </a:pPr>
            <a:r>
              <a:rPr lang="en-US" sz="2400" dirty="0"/>
              <a:t>Moratorium (short or long-term hold on repayments)</a:t>
            </a:r>
          </a:p>
          <a:p>
            <a:pPr marL="457200" indent="-457200">
              <a:buFont typeface="Arial" charset="0"/>
              <a:buChar char="•"/>
            </a:pPr>
            <a:r>
              <a:rPr lang="en-US" sz="2400" dirty="0"/>
              <a:t>Hold on fees / interest / charges</a:t>
            </a:r>
          </a:p>
          <a:p>
            <a:pPr marL="457200" indent="-457200">
              <a:buFont typeface="Arial" charset="0"/>
              <a:buChar char="•"/>
            </a:pPr>
            <a:r>
              <a:rPr lang="en-US" sz="2400" dirty="0"/>
              <a:t>Payment plan</a:t>
            </a:r>
          </a:p>
          <a:p>
            <a:pPr marL="457200" indent="-457200">
              <a:buFont typeface="Arial" charset="0"/>
              <a:buChar char="•"/>
            </a:pPr>
            <a:endParaRPr lang="en-US" sz="2400" dirty="0"/>
          </a:p>
          <a:p>
            <a:r>
              <a:rPr lang="en-US" sz="2400" b="1" dirty="0"/>
              <a:t>Credit reporting</a:t>
            </a:r>
          </a:p>
          <a:p>
            <a:pPr marL="457200" indent="-457200">
              <a:buFont typeface="Arial" charset="0"/>
              <a:buChar char="•"/>
            </a:pPr>
            <a:r>
              <a:rPr lang="en-US" sz="2400" dirty="0"/>
              <a:t>No default listing</a:t>
            </a:r>
          </a:p>
          <a:p>
            <a:pPr marL="457200" indent="-457200">
              <a:buFont typeface="Arial" charset="0"/>
              <a:buChar char="•"/>
            </a:pPr>
            <a:r>
              <a:rPr lang="en-US" sz="2400" dirty="0"/>
              <a:t>Removal of adverse credit information e.g. defaults, enquiries, repayment history information</a:t>
            </a:r>
          </a:p>
          <a:p>
            <a:pPr marL="457200" indent="-457200">
              <a:buFont typeface="Arial" charset="0"/>
              <a:buChar char="•"/>
            </a:pPr>
            <a:endParaRPr lang="en-US" sz="2400" dirty="0"/>
          </a:p>
        </p:txBody>
      </p:sp>
    </p:spTree>
    <p:extLst>
      <p:ext uri="{BB962C8B-B14F-4D97-AF65-F5344CB8AC3E}">
        <p14:creationId xmlns:p14="http://schemas.microsoft.com/office/powerpoint/2010/main" val="2780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64E3-DA0D-4AB1-B665-BABA2124B2F3}"/>
              </a:ext>
            </a:extLst>
          </p:cNvPr>
          <p:cNvSpPr>
            <a:spLocks noGrp="1"/>
          </p:cNvSpPr>
          <p:nvPr>
            <p:ph type="title"/>
          </p:nvPr>
        </p:nvSpPr>
        <p:spPr/>
        <p:txBody>
          <a:bodyPr>
            <a:normAutofit/>
          </a:bodyPr>
          <a:lstStyle/>
          <a:p>
            <a:r>
              <a:rPr lang="en-US" sz="4000" dirty="0"/>
              <a:t>Who can help</a:t>
            </a:r>
            <a:endParaRPr lang="en-AU" sz="4000" dirty="0"/>
          </a:p>
        </p:txBody>
      </p:sp>
      <p:sp>
        <p:nvSpPr>
          <p:cNvPr id="3" name="Text Placeholder 2">
            <a:extLst>
              <a:ext uri="{FF2B5EF4-FFF2-40B4-BE49-F238E27FC236}">
                <a16:creationId xmlns:a16="http://schemas.microsoft.com/office/drawing/2014/main" id="{CC0753F0-1E23-4798-E19A-399F6CDCF55E}"/>
              </a:ext>
            </a:extLst>
          </p:cNvPr>
          <p:cNvSpPr>
            <a:spLocks noGrp="1"/>
          </p:cNvSpPr>
          <p:nvPr>
            <p:ph type="body" sz="quarter" idx="13"/>
          </p:nvPr>
        </p:nvSpPr>
        <p:spPr/>
        <p:txBody>
          <a:bodyPr>
            <a:normAutofit fontScale="92500" lnSpcReduction="20000"/>
          </a:bodyPr>
          <a:lstStyle/>
          <a:p>
            <a:pPr marL="342900" marR="0" lvl="0" indent="-342900">
              <a:spcBef>
                <a:spcPts val="0"/>
              </a:spcBef>
              <a:spcAft>
                <a:spcPts val="0"/>
              </a:spcAft>
              <a:buFont typeface="Symbol" panose="05050102010706020507" pitchFamily="18" charset="2"/>
              <a:buChar char=""/>
              <a:tabLst>
                <a:tab pos="457200" algn="l"/>
              </a:tabLst>
            </a:pPr>
            <a:r>
              <a:rPr lang="en-AU" sz="2200" dirty="0">
                <a:effectLst/>
                <a:ea typeface="Times New Roman" panose="02020603050405020304" pitchFamily="18" charset="0"/>
              </a:rPr>
              <a:t>Free financial counselling (including DFV specialists)</a:t>
            </a:r>
            <a:endParaRPr lang="en-AU"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AU" sz="2200" dirty="0">
                <a:effectLst/>
                <a:ea typeface="Times New Roman" panose="02020603050405020304" pitchFamily="18" charset="0"/>
              </a:rPr>
              <a:t>Local community legal centre - free advice about credit &amp; debt, DV, AVOs, victims compensation</a:t>
            </a:r>
          </a:p>
          <a:p>
            <a:pPr marL="342900" marR="0" lvl="0" indent="-342900">
              <a:spcBef>
                <a:spcPts val="0"/>
              </a:spcBef>
              <a:spcAft>
                <a:spcPts val="0"/>
              </a:spcAft>
              <a:buFont typeface="Symbol" panose="05050102010706020507" pitchFamily="18" charset="2"/>
              <a:buChar char=""/>
              <a:tabLst>
                <a:tab pos="457200" algn="l"/>
              </a:tabLst>
            </a:pPr>
            <a:r>
              <a:rPr lang="en-AU" sz="2200" dirty="0">
                <a:effectLst/>
                <a:ea typeface="Times New Roman" panose="02020603050405020304" pitchFamily="18" charset="0"/>
              </a:rPr>
              <a:t>RLC’s Financial Abuse Service NSW - advice about financial abuse within NSW</a:t>
            </a:r>
            <a:endParaRPr lang="en-AU"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AU" sz="2200" dirty="0">
                <a:effectLst/>
                <a:ea typeface="Times New Roman" panose="02020603050405020304" pitchFamily="18" charset="0"/>
              </a:rPr>
              <a:t>Specialist legal centres - free advice about consumer credit issues:</a:t>
            </a:r>
            <a:endParaRPr lang="en-AU" sz="2200" dirty="0">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tabLst>
                <a:tab pos="914400" algn="l"/>
              </a:tabLst>
            </a:pPr>
            <a:r>
              <a:rPr lang="en-AU" sz="2200" dirty="0">
                <a:effectLst/>
                <a:latin typeface="Helvetica" pitchFamily="2" charset="0"/>
                <a:ea typeface="Times New Roman" panose="02020603050405020304" pitchFamily="18" charset="0"/>
                <a:cs typeface="Times New Roman" panose="02020603050405020304" pitchFamily="18" charset="0"/>
              </a:rPr>
              <a:t>NSW: Financial Rights Legal Centre </a:t>
            </a:r>
          </a:p>
          <a:p>
            <a:pPr marL="742950" marR="0" lvl="1" indent="-285750">
              <a:spcBef>
                <a:spcPts val="0"/>
              </a:spcBef>
              <a:spcAft>
                <a:spcPts val="0"/>
              </a:spcAft>
              <a:buFont typeface="Courier New" panose="02070309020205020404" pitchFamily="49" charset="0"/>
              <a:buChar char="o"/>
              <a:tabLst>
                <a:tab pos="914400" algn="l"/>
              </a:tabLst>
            </a:pPr>
            <a:r>
              <a:rPr lang="en-AU" sz="2200" dirty="0">
                <a:effectLst/>
                <a:latin typeface="Helvetica" pitchFamily="2" charset="0"/>
                <a:ea typeface="Times New Roman" panose="02020603050405020304" pitchFamily="18" charset="0"/>
                <a:cs typeface="Times New Roman" panose="02020603050405020304" pitchFamily="18" charset="0"/>
              </a:rPr>
              <a:t>ACT: Care Consumer Law </a:t>
            </a:r>
          </a:p>
          <a:p>
            <a:pPr marL="742950" marR="0" lvl="1" indent="-285750">
              <a:spcBef>
                <a:spcPts val="0"/>
              </a:spcBef>
              <a:spcAft>
                <a:spcPts val="0"/>
              </a:spcAft>
              <a:buFont typeface="Courier New" panose="02070309020205020404" pitchFamily="49" charset="0"/>
              <a:buChar char="o"/>
              <a:tabLst>
                <a:tab pos="914400" algn="l"/>
              </a:tabLst>
            </a:pPr>
            <a:r>
              <a:rPr lang="en-AU" sz="2200" dirty="0">
                <a:effectLst/>
                <a:latin typeface="Helvetica" pitchFamily="2" charset="0"/>
                <a:ea typeface="Times New Roman" panose="02020603050405020304" pitchFamily="18" charset="0"/>
                <a:cs typeface="Times New Roman" panose="02020603050405020304" pitchFamily="18" charset="0"/>
              </a:rPr>
              <a:t>Vic: Consumer Action Law Centre </a:t>
            </a:r>
          </a:p>
          <a:p>
            <a:pPr marL="742950" marR="0" lvl="1" indent="-285750">
              <a:spcBef>
                <a:spcPts val="0"/>
              </a:spcBef>
              <a:spcAft>
                <a:spcPts val="0"/>
              </a:spcAft>
              <a:buFont typeface="Courier New" panose="02070309020205020404" pitchFamily="49" charset="0"/>
              <a:buChar char="o"/>
              <a:tabLst>
                <a:tab pos="914400" algn="l"/>
              </a:tabLst>
            </a:pPr>
            <a:r>
              <a:rPr lang="en-AU" sz="2200" dirty="0">
                <a:effectLst/>
                <a:latin typeface="Helvetica" pitchFamily="2" charset="0"/>
                <a:ea typeface="Times New Roman" panose="02020603050405020304" pitchFamily="18" charset="0"/>
                <a:cs typeface="Times New Roman" panose="02020603050405020304" pitchFamily="18" charset="0"/>
              </a:rPr>
              <a:t>WA: Consumer Credit Legal Service WA </a:t>
            </a:r>
          </a:p>
          <a:p>
            <a:pPr marL="742950" marR="0" lvl="1" indent="-285750">
              <a:spcBef>
                <a:spcPts val="0"/>
              </a:spcBef>
              <a:spcAft>
                <a:spcPts val="0"/>
              </a:spcAft>
              <a:buFont typeface="Courier New" panose="02070309020205020404" pitchFamily="49" charset="0"/>
              <a:buChar char="o"/>
              <a:tabLst>
                <a:tab pos="914400" algn="l"/>
              </a:tabLst>
            </a:pPr>
            <a:r>
              <a:rPr lang="en-AU" sz="2200" dirty="0">
                <a:effectLst/>
                <a:latin typeface="Helvetica" pitchFamily="2" charset="0"/>
                <a:ea typeface="Times New Roman" panose="02020603050405020304" pitchFamily="18" charset="0"/>
                <a:cs typeface="Times New Roman" panose="02020603050405020304" pitchFamily="18" charset="0"/>
              </a:rPr>
              <a:t>Queensland: Caxton Legal Centre </a:t>
            </a:r>
          </a:p>
          <a:p>
            <a:pPr marL="742950" marR="0" lvl="1" indent="-285750">
              <a:spcBef>
                <a:spcPts val="0"/>
              </a:spcBef>
              <a:spcAft>
                <a:spcPts val="0"/>
              </a:spcAft>
              <a:buFont typeface="Courier New" panose="02070309020205020404" pitchFamily="49" charset="0"/>
              <a:buChar char="o"/>
              <a:tabLst>
                <a:tab pos="914400" algn="l"/>
              </a:tabLst>
            </a:pPr>
            <a:r>
              <a:rPr lang="en-AU" sz="2200" dirty="0">
                <a:effectLst/>
                <a:latin typeface="Helvetica" pitchFamily="2" charset="0"/>
                <a:ea typeface="Times New Roman" panose="02020603050405020304" pitchFamily="18" charset="0"/>
                <a:cs typeface="Times New Roman" panose="02020603050405020304" pitchFamily="18" charset="0"/>
              </a:rPr>
              <a:t>South Australia: Consumer Credit Law Centre SA </a:t>
            </a:r>
            <a:endParaRPr lang="en-AU" sz="2200" dirty="0">
              <a:effectLst/>
              <a:latin typeface="Helvetica"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AU" sz="1100" dirty="0">
                <a:effectLst/>
                <a:latin typeface="Calibri" panose="020F0502020204030204" pitchFamily="34" charset="0"/>
                <a:ea typeface="Calibri" panose="020F0502020204030204" pitchFamily="34" charset="0"/>
              </a:rPr>
              <a:t> </a:t>
            </a:r>
          </a:p>
          <a:p>
            <a:pPr>
              <a:spcAft>
                <a:spcPts val="0"/>
              </a:spcAft>
            </a:pPr>
            <a:r>
              <a:rPr lang="en-US" sz="2200" b="1" dirty="0"/>
              <a:t>Links to these agencies are here</a:t>
            </a:r>
            <a:r>
              <a:rPr lang="en-US" sz="2200" dirty="0"/>
              <a:t>: </a:t>
            </a:r>
            <a:r>
              <a:rPr lang="en-US" sz="2200" dirty="0">
                <a:hlinkClick r:id="rId2"/>
              </a:rPr>
              <a:t>www.rlc.org.au/training/resources/financial-abuse</a:t>
            </a:r>
            <a:endParaRPr lang="en-US" sz="2200" dirty="0"/>
          </a:p>
        </p:txBody>
      </p:sp>
    </p:spTree>
    <p:extLst>
      <p:ext uri="{BB962C8B-B14F-4D97-AF65-F5344CB8AC3E}">
        <p14:creationId xmlns:p14="http://schemas.microsoft.com/office/powerpoint/2010/main" val="109610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EB42C-A035-ACAD-B74B-0BDA683C5C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204000" cy="6857998"/>
          </a:xfrm>
          <a:prstGeom prst="rect">
            <a:avLst/>
          </a:prstGeom>
          <a:noFill/>
        </p:spPr>
      </p:pic>
      <p:sp>
        <p:nvSpPr>
          <p:cNvPr id="2" name="Subtitle 1">
            <a:extLst>
              <a:ext uri="{FF2B5EF4-FFF2-40B4-BE49-F238E27FC236}">
                <a16:creationId xmlns:a16="http://schemas.microsoft.com/office/drawing/2014/main" id="{BB01588A-5480-1959-D68D-994A49A1E928}"/>
              </a:ext>
            </a:extLst>
          </p:cNvPr>
          <p:cNvSpPr>
            <a:spLocks noGrp="1"/>
          </p:cNvSpPr>
          <p:nvPr>
            <p:ph type="subTitle" idx="1"/>
          </p:nvPr>
        </p:nvSpPr>
        <p:spPr>
          <a:xfrm>
            <a:off x="1" y="0"/>
            <a:ext cx="5910258" cy="6869505"/>
          </a:xfrm>
        </p:spPr>
        <p:txBody>
          <a:bodyPr wrap="square" anchor="t">
            <a:normAutofit/>
          </a:bodyPr>
          <a:lstStyle/>
          <a:p>
            <a:r>
              <a:rPr lang="en-US" sz="5400" dirty="0"/>
              <a:t>Australian Financial Complaints Authority</a:t>
            </a:r>
            <a:endParaRPr lang="en-AU" sz="5400" dirty="0"/>
          </a:p>
        </p:txBody>
      </p:sp>
      <p:sp>
        <p:nvSpPr>
          <p:cNvPr id="8" name="Slide Number Placeholder 2" hidden="1">
            <a:extLst>
              <a:ext uri="{FF2B5EF4-FFF2-40B4-BE49-F238E27FC236}">
                <a16:creationId xmlns:a16="http://schemas.microsoft.com/office/drawing/2014/main" id="{95FFC9DF-EFED-E6A1-E54F-FE86568DFDC1}"/>
              </a:ext>
            </a:extLst>
          </p:cNvPr>
          <p:cNvSpPr>
            <a:spLocks noGrp="1"/>
          </p:cNvSpPr>
          <p:nvPr>
            <p:ph type="sldNum" sz="quarter" idx="4294967295"/>
          </p:nvPr>
        </p:nvSpPr>
        <p:spPr>
          <a:xfrm>
            <a:off x="10960059" y="6172501"/>
            <a:ext cx="846000" cy="365125"/>
          </a:xfrm>
          <a:prstGeom prst="rect">
            <a:avLst/>
          </a:prstGeom>
        </p:spPr>
        <p:txBody>
          <a:bodyPr/>
          <a:lstStyle/>
          <a:p>
            <a:pPr>
              <a:spcAft>
                <a:spcPts val="600"/>
              </a:spcAft>
            </a:pPr>
            <a:fld id="{DC22DD25-61AE-413C-B4D2-EF2365C9B2E1}" type="slidenum">
              <a:rPr lang="en-AU" noProof="0" smtClean="0"/>
              <a:pPr>
                <a:spcAft>
                  <a:spcPts val="600"/>
                </a:spcAft>
              </a:pPr>
              <a:t>18</a:t>
            </a:fld>
            <a:endParaRPr lang="en-AU" noProof="0"/>
          </a:p>
        </p:txBody>
      </p:sp>
    </p:spTree>
    <p:extLst>
      <p:ext uri="{BB962C8B-B14F-4D97-AF65-F5344CB8AC3E}">
        <p14:creationId xmlns:p14="http://schemas.microsoft.com/office/powerpoint/2010/main" val="267321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DA6B47-F711-5D8A-2316-B3F5EB394ACD}"/>
              </a:ext>
            </a:extLst>
          </p:cNvPr>
          <p:cNvSpPr txBox="1">
            <a:spLocks noGrp="1"/>
          </p:cNvSpPr>
          <p:nvPr>
            <p:ph idx="1"/>
          </p:nvPr>
        </p:nvSpPr>
        <p:spPr>
          <a:xfrm>
            <a:off x="706583" y="1482436"/>
            <a:ext cx="10627956" cy="4835237"/>
          </a:xfrm>
        </p:spPr>
        <p:txBody>
          <a:bodyPr anchor="ctr">
            <a:normAutofit/>
          </a:bodyPr>
          <a:lstStyle/>
          <a:p>
            <a:pPr marL="0" marR="0">
              <a:lnSpc>
                <a:spcPct val="90000"/>
              </a:lnSpc>
              <a:spcBef>
                <a:spcPts val="0"/>
              </a:spcBef>
              <a:spcAft>
                <a:spcPts val="0"/>
              </a:spcAft>
            </a:pPr>
            <a:r>
              <a:rPr lang="en-AU" sz="2200" dirty="0">
                <a:effectLst/>
              </a:rPr>
              <a:t>The Australian Financial Complaints Authority is a free and independent external dispute resolution scheme which can consider complaints by an individual against a financial institution. This complaints process can be followed before, during or after family law proceedings. </a:t>
            </a:r>
          </a:p>
          <a:p>
            <a:pPr marL="0" marR="0">
              <a:lnSpc>
                <a:spcPct val="90000"/>
              </a:lnSpc>
              <a:spcBef>
                <a:spcPts val="0"/>
              </a:spcBef>
              <a:spcAft>
                <a:spcPts val="0"/>
              </a:spcAft>
            </a:pPr>
            <a:endParaRPr lang="en-AU" sz="2200" dirty="0"/>
          </a:p>
          <a:p>
            <a:pPr marL="0" marR="0">
              <a:lnSpc>
                <a:spcPct val="90000"/>
              </a:lnSpc>
              <a:spcBef>
                <a:spcPts val="0"/>
              </a:spcBef>
              <a:spcAft>
                <a:spcPts val="0"/>
              </a:spcAft>
            </a:pPr>
            <a:r>
              <a:rPr lang="en-AU" sz="2200" dirty="0">
                <a:effectLst/>
              </a:rPr>
              <a:t>AFCA recently published a fact sheet outlining their approach to resolving complaints by consumers who say their financial institution enabled wrongful conduct by their ex-partner, where there has been a family law settlement.</a:t>
            </a:r>
          </a:p>
          <a:p>
            <a:pPr marL="0" marR="0">
              <a:lnSpc>
                <a:spcPct val="90000"/>
              </a:lnSpc>
              <a:spcBef>
                <a:spcPts val="0"/>
              </a:spcBef>
              <a:spcAft>
                <a:spcPts val="0"/>
              </a:spcAft>
            </a:pPr>
            <a:endParaRPr lang="en-AU" sz="2200" dirty="0">
              <a:effectLst/>
            </a:endParaRPr>
          </a:p>
          <a:p>
            <a:pPr marL="0" marR="0">
              <a:lnSpc>
                <a:spcPct val="90000"/>
              </a:lnSpc>
              <a:spcBef>
                <a:spcPts val="0"/>
              </a:spcBef>
              <a:spcAft>
                <a:spcPts val="0"/>
              </a:spcAft>
            </a:pPr>
            <a:r>
              <a:rPr lang="en-AU" sz="2200" i="1" dirty="0">
                <a:effectLst/>
              </a:rPr>
              <a:t>afca.org.au/</a:t>
            </a:r>
            <a:r>
              <a:rPr lang="en-AU" sz="2200" i="0" dirty="0">
                <a:effectLst/>
              </a:rPr>
              <a:t>about-</a:t>
            </a:r>
            <a:r>
              <a:rPr lang="en-AU" sz="2200" i="0" dirty="0" err="1">
                <a:effectLst/>
              </a:rPr>
              <a:t>afca</a:t>
            </a:r>
            <a:r>
              <a:rPr lang="en-AU" sz="2200" i="1" dirty="0">
                <a:effectLst/>
              </a:rPr>
              <a:t>/publications</a:t>
            </a:r>
          </a:p>
          <a:p>
            <a:pPr marL="0" marR="0">
              <a:lnSpc>
                <a:spcPct val="90000"/>
              </a:lnSpc>
              <a:spcBef>
                <a:spcPts val="0"/>
              </a:spcBef>
              <a:spcAft>
                <a:spcPts val="0"/>
              </a:spcAft>
            </a:pPr>
            <a:endParaRPr lang="en-AU" sz="2200" dirty="0">
              <a:effectLst/>
            </a:endParaRPr>
          </a:p>
          <a:p>
            <a:pPr marL="0" marR="0">
              <a:lnSpc>
                <a:spcPct val="90000"/>
              </a:lnSpc>
              <a:spcBef>
                <a:spcPts val="0"/>
              </a:spcBef>
              <a:spcAft>
                <a:spcPts val="0"/>
              </a:spcAft>
            </a:pPr>
            <a:r>
              <a:rPr lang="en-AU" sz="2200" b="1" dirty="0">
                <a:effectLst/>
              </a:rPr>
              <a:t>Time limits apply. </a:t>
            </a:r>
            <a:r>
              <a:rPr lang="en-AU" sz="2200" dirty="0">
                <a:effectLst/>
              </a:rPr>
              <a:t>Clients should seek legal advice from their local CLC or a consumer credit lawyer.</a:t>
            </a:r>
          </a:p>
        </p:txBody>
      </p:sp>
      <p:sp>
        <p:nvSpPr>
          <p:cNvPr id="2" name="Title 1">
            <a:extLst>
              <a:ext uri="{FF2B5EF4-FFF2-40B4-BE49-F238E27FC236}">
                <a16:creationId xmlns:a16="http://schemas.microsoft.com/office/drawing/2014/main" id="{B177F429-623A-4AFE-D099-06D0EB1DA794}"/>
              </a:ext>
            </a:extLst>
          </p:cNvPr>
          <p:cNvSpPr>
            <a:spLocks noGrp="1"/>
          </p:cNvSpPr>
          <p:nvPr>
            <p:ph type="title"/>
          </p:nvPr>
        </p:nvSpPr>
        <p:spPr>
          <a:xfrm>
            <a:off x="706583" y="445866"/>
            <a:ext cx="10627956" cy="887360"/>
          </a:xfrm>
        </p:spPr>
        <p:txBody>
          <a:bodyPr anchor="t">
            <a:noAutofit/>
          </a:bodyPr>
          <a:lstStyle/>
          <a:p>
            <a:r>
              <a:rPr lang="en-US" sz="4000"/>
              <a:t>Australian Financial Complaints Authority (AFCA)</a:t>
            </a:r>
            <a:endParaRPr lang="en-AU" sz="4000"/>
          </a:p>
        </p:txBody>
      </p:sp>
    </p:spTree>
    <p:extLst>
      <p:ext uri="{BB962C8B-B14F-4D97-AF65-F5344CB8AC3E}">
        <p14:creationId xmlns:p14="http://schemas.microsoft.com/office/powerpoint/2010/main" val="1307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9512-48C9-E737-25E6-B7FF25A59B14}"/>
              </a:ext>
            </a:extLst>
          </p:cNvPr>
          <p:cNvSpPr>
            <a:spLocks noGrp="1"/>
          </p:cNvSpPr>
          <p:nvPr>
            <p:ph type="title"/>
          </p:nvPr>
        </p:nvSpPr>
        <p:spPr/>
        <p:txBody>
          <a:bodyPr>
            <a:normAutofit/>
          </a:bodyPr>
          <a:lstStyle/>
          <a:p>
            <a:r>
              <a:rPr lang="en-US" sz="4000" dirty="0"/>
              <a:t>Examples where a complaint can be made</a:t>
            </a:r>
            <a:endParaRPr lang="en-AU" sz="4000" dirty="0"/>
          </a:p>
        </p:txBody>
      </p:sp>
      <p:sp>
        <p:nvSpPr>
          <p:cNvPr id="3" name="Text Placeholder 2">
            <a:extLst>
              <a:ext uri="{FF2B5EF4-FFF2-40B4-BE49-F238E27FC236}">
                <a16:creationId xmlns:a16="http://schemas.microsoft.com/office/drawing/2014/main" id="{B2C42537-2583-50AD-7EFC-76DAF0B3779F}"/>
              </a:ext>
            </a:extLst>
          </p:cNvPr>
          <p:cNvSpPr>
            <a:spLocks noGrp="1"/>
          </p:cNvSpPr>
          <p:nvPr>
            <p:ph type="body" sz="quarter" idx="13"/>
          </p:nvPr>
        </p:nvSpPr>
        <p:spPr/>
        <p:txBody>
          <a:bodyPr>
            <a:normAutofit/>
          </a:bodyPr>
          <a:lstStyle/>
          <a:p>
            <a:pPr marL="285750" indent="-285750" algn="l">
              <a:buFont typeface="Arial" panose="020B0604020202020204" pitchFamily="34" charset="0"/>
              <a:buChar char="•"/>
            </a:pPr>
            <a:r>
              <a:rPr lang="en-US" sz="2200" b="0" i="0" u="none" strike="noStrike" baseline="0" dirty="0">
                <a:solidFill>
                  <a:schemeClr val="tx1"/>
                </a:solidFill>
                <a:latin typeface="Helvetica" panose="020B0604020202020204" pitchFamily="34" charset="0"/>
                <a:cs typeface="Helvetica" panose="020B0604020202020204" pitchFamily="34" charset="0"/>
              </a:rPr>
              <a:t>One partner withdraws funds from a joint transaction account and the complainant says their financial institution should not have allowed the </a:t>
            </a:r>
            <a:r>
              <a:rPr lang="en-AU" sz="2200" b="0" i="0" u="none" strike="noStrike" baseline="0" dirty="0">
                <a:solidFill>
                  <a:schemeClr val="tx1"/>
                </a:solidFill>
                <a:latin typeface="Helvetica" panose="020B0604020202020204" pitchFamily="34" charset="0"/>
                <a:cs typeface="Helvetica" panose="020B0604020202020204" pitchFamily="34" charset="0"/>
              </a:rPr>
              <a:t>transaction to occur</a:t>
            </a:r>
          </a:p>
          <a:p>
            <a:pPr marL="285750" indent="-285750" algn="l">
              <a:buFont typeface="Arial" panose="020B0604020202020204" pitchFamily="34" charset="0"/>
              <a:buChar char="•"/>
            </a:pPr>
            <a:r>
              <a:rPr lang="en-US" sz="2200" b="0" i="0" u="none" strike="noStrike" baseline="0" dirty="0">
                <a:solidFill>
                  <a:schemeClr val="tx1"/>
                </a:solidFill>
                <a:latin typeface="Helvetica" panose="020B0604020202020204" pitchFamily="34" charset="0"/>
                <a:cs typeface="Helvetica" panose="020B0604020202020204" pitchFamily="34" charset="0"/>
              </a:rPr>
              <a:t>One partner obtains a loan in joint names and the other partner says they did not know about, or consent, to the loan.</a:t>
            </a:r>
            <a:endParaRPr lang="en-AU" sz="2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2008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952F-123C-4705-B7A0-9CF885230E9C}"/>
              </a:ext>
            </a:extLst>
          </p:cNvPr>
          <p:cNvSpPr>
            <a:spLocks noGrp="1"/>
          </p:cNvSpPr>
          <p:nvPr>
            <p:ph type="title"/>
          </p:nvPr>
        </p:nvSpPr>
        <p:spPr>
          <a:xfrm>
            <a:off x="858983" y="445866"/>
            <a:ext cx="10293926" cy="887360"/>
          </a:xfrm>
        </p:spPr>
        <p:txBody>
          <a:bodyPr anchor="t">
            <a:normAutofit/>
          </a:bodyPr>
          <a:lstStyle/>
          <a:p>
            <a:r>
              <a:rPr lang="en-US" sz="4000" dirty="0"/>
              <a:t>AFCA</a:t>
            </a:r>
            <a:endParaRPr lang="en-AU" sz="4000" dirty="0"/>
          </a:p>
        </p:txBody>
      </p:sp>
      <p:graphicFrame>
        <p:nvGraphicFramePr>
          <p:cNvPr id="5" name="Text Placeholder 2">
            <a:extLst>
              <a:ext uri="{FF2B5EF4-FFF2-40B4-BE49-F238E27FC236}">
                <a16:creationId xmlns:a16="http://schemas.microsoft.com/office/drawing/2014/main" id="{DD8B446B-DA61-C938-C778-11BF5D33919D}"/>
              </a:ext>
            </a:extLst>
          </p:cNvPr>
          <p:cNvGraphicFramePr/>
          <p:nvPr>
            <p:extLst>
              <p:ext uri="{D42A27DB-BD31-4B8C-83A1-F6EECF244321}">
                <p14:modId xmlns:p14="http://schemas.microsoft.com/office/powerpoint/2010/main" val="2344973941"/>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37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0A4B-A0C1-89D5-B3F8-8960347DE8F8}"/>
              </a:ext>
            </a:extLst>
          </p:cNvPr>
          <p:cNvSpPr>
            <a:spLocks noGrp="1"/>
          </p:cNvSpPr>
          <p:nvPr>
            <p:ph type="title"/>
          </p:nvPr>
        </p:nvSpPr>
        <p:spPr>
          <a:xfrm>
            <a:off x="858983" y="445866"/>
            <a:ext cx="10293926" cy="887360"/>
          </a:xfrm>
        </p:spPr>
        <p:txBody>
          <a:bodyPr anchor="t">
            <a:normAutofit/>
          </a:bodyPr>
          <a:lstStyle/>
          <a:p>
            <a:r>
              <a:rPr lang="en-US" sz="4000" dirty="0"/>
              <a:t>AFCA</a:t>
            </a:r>
            <a:endParaRPr lang="en-AU" sz="4000" dirty="0"/>
          </a:p>
        </p:txBody>
      </p:sp>
      <p:graphicFrame>
        <p:nvGraphicFramePr>
          <p:cNvPr id="5" name="Text Placeholder 2">
            <a:extLst>
              <a:ext uri="{FF2B5EF4-FFF2-40B4-BE49-F238E27FC236}">
                <a16:creationId xmlns:a16="http://schemas.microsoft.com/office/drawing/2014/main" id="{C5F4DD0F-06C2-A0DA-94CC-D12CE03210B8}"/>
              </a:ext>
            </a:extLst>
          </p:cNvPr>
          <p:cNvGraphicFramePr/>
          <p:nvPr>
            <p:extLst>
              <p:ext uri="{D42A27DB-BD31-4B8C-83A1-F6EECF244321}">
                <p14:modId xmlns:p14="http://schemas.microsoft.com/office/powerpoint/2010/main" val="3551765708"/>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29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072D1C-C82D-A922-F95F-6C14F4E61C3E}"/>
              </a:ext>
            </a:extLst>
          </p:cNvPr>
          <p:cNvSpPr>
            <a:spLocks noGrp="1"/>
          </p:cNvSpPr>
          <p:nvPr>
            <p:ph idx="1"/>
          </p:nvPr>
        </p:nvSpPr>
        <p:spPr>
          <a:xfrm>
            <a:off x="858982" y="1333226"/>
            <a:ext cx="10638073" cy="5039865"/>
          </a:xfrm>
        </p:spPr>
        <p:txBody>
          <a:bodyPr/>
          <a:lstStyle/>
          <a:p>
            <a:pPr marL="0" marR="0">
              <a:spcBef>
                <a:spcPts val="0"/>
              </a:spcBef>
              <a:spcAft>
                <a:spcPts val="0"/>
              </a:spcAft>
            </a:pPr>
            <a:r>
              <a:rPr lang="en-AU" sz="2000" i="0" dirty="0">
                <a:solidFill>
                  <a:schemeClr val="tx1"/>
                </a:solidFill>
                <a:effectLst/>
                <a:ea typeface="Calibri" panose="020F0502020204030204" pitchFamily="34" charset="0"/>
              </a:rPr>
              <a:t>Compensation programs for victims of violent crime differ from state to state. Check the law in your own state.</a:t>
            </a:r>
          </a:p>
          <a:p>
            <a:pPr marL="0" marR="0">
              <a:spcBef>
                <a:spcPts val="0"/>
              </a:spcBef>
              <a:spcAft>
                <a:spcPts val="0"/>
              </a:spcAft>
            </a:pPr>
            <a:endParaRPr lang="en-AU" sz="2000" i="0" dirty="0">
              <a:solidFill>
                <a:schemeClr val="tx1"/>
              </a:solidFill>
              <a:effectLst/>
              <a:ea typeface="Calibri" panose="020F0502020204030204" pitchFamily="34" charset="0"/>
            </a:endParaRPr>
          </a:p>
          <a:p>
            <a:pPr marL="0" marR="0">
              <a:spcBef>
                <a:spcPts val="0"/>
              </a:spcBef>
              <a:spcAft>
                <a:spcPts val="0"/>
              </a:spcAft>
            </a:pPr>
            <a:r>
              <a:rPr lang="en-US" sz="2000" i="0" dirty="0">
                <a:solidFill>
                  <a:schemeClr val="tx1"/>
                </a:solidFill>
                <a:effectLst/>
                <a:ea typeface="Calibri" panose="020F0502020204030204" pitchFamily="34" charset="0"/>
              </a:rPr>
              <a:t>An individual who has experienced an act of violence in NSW may be eligible for counselling, financial support and a recognition payment under the NSW Victims Support Scheme.</a:t>
            </a:r>
          </a:p>
          <a:p>
            <a:pPr marL="0" marR="0">
              <a:spcBef>
                <a:spcPts val="0"/>
              </a:spcBef>
              <a:spcAft>
                <a:spcPts val="0"/>
              </a:spcAft>
            </a:pPr>
            <a:endParaRPr lang="en-AU" sz="2000" i="0" dirty="0">
              <a:solidFill>
                <a:schemeClr val="tx1"/>
              </a:solidFill>
              <a:effectLst/>
              <a:ea typeface="Calibri" panose="020F0502020204030204" pitchFamily="34" charset="0"/>
            </a:endParaRPr>
          </a:p>
          <a:p>
            <a:pPr marL="0" marR="0">
              <a:spcBef>
                <a:spcPts val="0"/>
              </a:spcBef>
              <a:spcAft>
                <a:spcPts val="0"/>
              </a:spcAft>
            </a:pPr>
            <a:r>
              <a:rPr lang="en-US" sz="2000" i="0" dirty="0">
                <a:solidFill>
                  <a:schemeClr val="tx1"/>
                </a:solidFill>
                <a:effectLst/>
                <a:ea typeface="Calibri" panose="020F0502020204030204" pitchFamily="34" charset="0"/>
              </a:rPr>
              <a:t>An act of violence is an act or series of related acts that:</a:t>
            </a:r>
            <a:endParaRPr lang="en-AU" sz="2000" i="0" dirty="0">
              <a:solidFill>
                <a:schemeClr val="tx1"/>
              </a:solidFill>
              <a:effectLst/>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000" i="0" dirty="0">
                <a:solidFill>
                  <a:schemeClr val="tx1"/>
                </a:solidFill>
                <a:effectLst/>
                <a:ea typeface="Times New Roman" panose="02020603050405020304" pitchFamily="18" charset="0"/>
                <a:cs typeface="Times New Roman" panose="02020603050405020304" pitchFamily="18" charset="0"/>
              </a:rPr>
              <a:t>apparently occurred in committing an offence​ </a:t>
            </a:r>
            <a:endParaRPr lang="en-AU" sz="2000" i="0" dirty="0">
              <a:solidFill>
                <a:schemeClr val="tx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i="0" dirty="0">
                <a:solidFill>
                  <a:schemeClr val="tx1"/>
                </a:solidFill>
                <a:effectLst/>
                <a:ea typeface="Times New Roman" panose="02020603050405020304" pitchFamily="18" charset="0"/>
                <a:cs typeface="Times New Roman" panose="02020603050405020304" pitchFamily="18" charset="0"/>
              </a:rPr>
              <a:t>involved violent conduct, including sexual assault and/or domestic violence​</a:t>
            </a:r>
            <a:endParaRPr lang="en-AU" sz="2000" i="0" dirty="0">
              <a:solidFill>
                <a:schemeClr val="tx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i="0" dirty="0">
                <a:solidFill>
                  <a:schemeClr val="tx1"/>
                </a:solidFill>
                <a:effectLst/>
                <a:ea typeface="Times New Roman" panose="02020603050405020304" pitchFamily="18" charset="0"/>
                <a:cs typeface="Times New Roman" panose="02020603050405020304" pitchFamily="18" charset="0"/>
              </a:rPr>
              <a:t>resulted in injury (physical or psychological) or death.</a:t>
            </a:r>
            <a:endParaRPr lang="en-AU" sz="2000" i="0" dirty="0">
              <a:solidFill>
                <a:schemeClr val="tx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i="0" dirty="0">
                <a:solidFill>
                  <a:schemeClr val="tx1"/>
                </a:solidFill>
                <a:effectLst/>
                <a:ea typeface="Calibri" panose="020F0502020204030204" pitchFamily="34" charset="0"/>
              </a:rPr>
              <a:t>There does not need to be a charge or a conviction. </a:t>
            </a:r>
            <a:endParaRPr lang="en-AU" sz="2000" i="0" dirty="0">
              <a:solidFill>
                <a:schemeClr val="tx1"/>
              </a:solidFill>
              <a:effectLst/>
              <a:ea typeface="Calibri" panose="020F0502020204030204" pitchFamily="34" charset="0"/>
            </a:endParaRPr>
          </a:p>
          <a:p>
            <a:pPr marL="0" marR="0">
              <a:spcBef>
                <a:spcPts val="0"/>
              </a:spcBef>
              <a:spcAft>
                <a:spcPts val="0"/>
              </a:spcAft>
            </a:pPr>
            <a:endParaRPr lang="en-US" sz="2000" b="1" i="0" dirty="0">
              <a:solidFill>
                <a:schemeClr val="tx1"/>
              </a:solidFill>
              <a:effectLst/>
              <a:ea typeface="Calibri" panose="020F0502020204030204" pitchFamily="34" charset="0"/>
            </a:endParaRPr>
          </a:p>
          <a:p>
            <a:pPr marL="0" marR="0">
              <a:spcBef>
                <a:spcPts val="0"/>
              </a:spcBef>
              <a:spcAft>
                <a:spcPts val="0"/>
              </a:spcAft>
            </a:pPr>
            <a:r>
              <a:rPr lang="en-US" sz="2000" b="1" i="0" dirty="0">
                <a:solidFill>
                  <a:schemeClr val="tx1"/>
                </a:solidFill>
                <a:effectLst/>
                <a:ea typeface="Calibri" panose="020F0502020204030204" pitchFamily="34" charset="0"/>
              </a:rPr>
              <a:t>Victims support is available to primary, secondary or family victims.</a:t>
            </a:r>
            <a:endParaRPr lang="en-AU" sz="2000" i="0" dirty="0">
              <a:solidFill>
                <a:schemeClr val="tx1"/>
              </a:solidFill>
              <a:effectLst/>
              <a:ea typeface="Calibri" panose="020F0502020204030204" pitchFamily="34" charset="0"/>
            </a:endParaRPr>
          </a:p>
          <a:p>
            <a:pPr marL="0" marR="0">
              <a:spcBef>
                <a:spcPts val="0"/>
              </a:spcBef>
              <a:spcAft>
                <a:spcPts val="0"/>
              </a:spcAft>
            </a:pPr>
            <a:endParaRPr lang="en-AU" sz="2000" i="0" dirty="0">
              <a:solidFill>
                <a:schemeClr val="tx1"/>
              </a:solidFill>
              <a:effectLst/>
              <a:ea typeface="Calibri" panose="020F0502020204030204" pitchFamily="34" charset="0"/>
            </a:endParaRPr>
          </a:p>
          <a:p>
            <a:pPr marL="0" marR="0">
              <a:spcBef>
                <a:spcPts val="0"/>
              </a:spcBef>
              <a:spcAft>
                <a:spcPts val="0"/>
              </a:spcAft>
            </a:pPr>
            <a:r>
              <a:rPr lang="en-AU" sz="2000" b="1" i="0" dirty="0">
                <a:solidFill>
                  <a:schemeClr val="tx1"/>
                </a:solidFill>
                <a:effectLst/>
                <a:ea typeface="Calibri" panose="020F0502020204030204" pitchFamily="34" charset="0"/>
              </a:rPr>
              <a:t>Time limits apply </a:t>
            </a:r>
            <a:r>
              <a:rPr lang="en-AU" sz="2000" i="0" dirty="0">
                <a:solidFill>
                  <a:schemeClr val="tx1"/>
                </a:solidFill>
                <a:effectLst/>
                <a:ea typeface="Calibri" panose="020F0502020204030204" pitchFamily="34" charset="0"/>
              </a:rPr>
              <a:t>(in many cases, 2 years from the violent crime). Clients should seek legal advice ASAP if they may be eligible.</a:t>
            </a:r>
          </a:p>
        </p:txBody>
      </p:sp>
      <p:sp>
        <p:nvSpPr>
          <p:cNvPr id="3" name="Title 2">
            <a:extLst>
              <a:ext uri="{FF2B5EF4-FFF2-40B4-BE49-F238E27FC236}">
                <a16:creationId xmlns:a16="http://schemas.microsoft.com/office/drawing/2014/main" id="{7DB9D20F-0E9F-25F6-F9F9-4EBDCEE1D0A2}"/>
              </a:ext>
            </a:extLst>
          </p:cNvPr>
          <p:cNvSpPr>
            <a:spLocks noGrp="1"/>
          </p:cNvSpPr>
          <p:nvPr>
            <p:ph type="title"/>
          </p:nvPr>
        </p:nvSpPr>
        <p:spPr/>
        <p:txBody>
          <a:bodyPr>
            <a:normAutofit/>
          </a:bodyPr>
          <a:lstStyle/>
          <a:p>
            <a:r>
              <a:rPr lang="en-US" sz="4000" dirty="0"/>
              <a:t>Victims Compensation</a:t>
            </a:r>
            <a:endParaRPr lang="en-AU" sz="4000" dirty="0"/>
          </a:p>
        </p:txBody>
      </p:sp>
    </p:spTree>
    <p:extLst>
      <p:ext uri="{BB962C8B-B14F-4D97-AF65-F5344CB8AC3E}">
        <p14:creationId xmlns:p14="http://schemas.microsoft.com/office/powerpoint/2010/main" val="251208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7A2F-D726-9407-AB4F-6FF0DB1DC472}"/>
              </a:ext>
            </a:extLst>
          </p:cNvPr>
          <p:cNvSpPr>
            <a:spLocks noGrp="1"/>
          </p:cNvSpPr>
          <p:nvPr>
            <p:ph type="title"/>
          </p:nvPr>
        </p:nvSpPr>
        <p:spPr>
          <a:xfrm>
            <a:off x="858983" y="445866"/>
            <a:ext cx="10293926" cy="887360"/>
          </a:xfrm>
        </p:spPr>
        <p:txBody>
          <a:bodyPr anchor="t">
            <a:normAutofit/>
          </a:bodyPr>
          <a:lstStyle/>
          <a:p>
            <a:r>
              <a:rPr lang="en-US" sz="4000" dirty="0"/>
              <a:t>Joint accounts</a:t>
            </a:r>
            <a:endParaRPr lang="en-AU" sz="4000" dirty="0"/>
          </a:p>
        </p:txBody>
      </p:sp>
      <p:graphicFrame>
        <p:nvGraphicFramePr>
          <p:cNvPr id="5" name="Text Placeholder 2">
            <a:extLst>
              <a:ext uri="{FF2B5EF4-FFF2-40B4-BE49-F238E27FC236}">
                <a16:creationId xmlns:a16="http://schemas.microsoft.com/office/drawing/2014/main" id="{2B9DD28B-BAA0-3AD2-61BD-6D13881C953B}"/>
              </a:ext>
            </a:extLst>
          </p:cNvPr>
          <p:cNvGraphicFramePr/>
          <p:nvPr>
            <p:extLst>
              <p:ext uri="{D42A27DB-BD31-4B8C-83A1-F6EECF244321}">
                <p14:modId xmlns:p14="http://schemas.microsoft.com/office/powerpoint/2010/main" val="1697568579"/>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89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Family Law Act</a:t>
            </a:r>
            <a:endParaRPr lang="en-AU" sz="5400" dirty="0"/>
          </a:p>
        </p:txBody>
      </p:sp>
    </p:spTree>
    <p:extLst>
      <p:ext uri="{BB962C8B-B14F-4D97-AF65-F5344CB8AC3E}">
        <p14:creationId xmlns:p14="http://schemas.microsoft.com/office/powerpoint/2010/main" val="103421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marL="457200" indent="-457200">
              <a:buFont typeface="Arial" panose="020B0604020202020204" pitchFamily="34" charset="0"/>
              <a:buChar char="•"/>
            </a:pPr>
            <a:r>
              <a:rPr lang="en-AU" sz="2200" i="0" dirty="0">
                <a:solidFill>
                  <a:schemeClr val="tx1"/>
                </a:solidFill>
              </a:rPr>
              <a:t>Family violence is defined under the Family Law Act, 1975 (as amended) under section 4AB. It is defined as violent, threatening or other behaviour by a person that coerces, a member of the person’s family or causes the family member to be fearful.</a:t>
            </a:r>
          </a:p>
          <a:p>
            <a:pPr marL="457200" indent="-457200">
              <a:buFont typeface="Arial" panose="020B0604020202020204" pitchFamily="34" charset="0"/>
              <a:buChar char="•"/>
            </a:pPr>
            <a:endParaRPr lang="en-AU" sz="2200" i="0" dirty="0">
              <a:solidFill>
                <a:schemeClr val="tx1"/>
              </a:solidFill>
            </a:endParaRPr>
          </a:p>
          <a:p>
            <a:pPr marL="457200" indent="-457200">
              <a:buFont typeface="Arial" panose="020B0604020202020204" pitchFamily="34" charset="0"/>
              <a:buChar char="•"/>
            </a:pPr>
            <a:r>
              <a:rPr lang="en-AU" sz="2200" i="0" dirty="0">
                <a:solidFill>
                  <a:schemeClr val="tx1"/>
                </a:solidFill>
              </a:rPr>
              <a:t>The definition lists several examples of family violence. The list is inclusive not exclusive. </a:t>
            </a:r>
            <a:endParaRPr lang="en-US" sz="2200"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sz="4000"/>
              <a:t>Definition of Family Violence</a:t>
            </a:r>
          </a:p>
        </p:txBody>
      </p:sp>
    </p:spTree>
    <p:extLst>
      <p:ext uri="{BB962C8B-B14F-4D97-AF65-F5344CB8AC3E}">
        <p14:creationId xmlns:p14="http://schemas.microsoft.com/office/powerpoint/2010/main" val="171782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a:lnSpc>
                <a:spcPct val="140000"/>
              </a:lnSpc>
            </a:pPr>
            <a:r>
              <a:rPr lang="en-US" sz="2200" i="0" dirty="0">
                <a:solidFill>
                  <a:schemeClr val="tx1"/>
                </a:solidFill>
              </a:rPr>
              <a:t>The behaviour includes:</a:t>
            </a:r>
          </a:p>
          <a:p>
            <a:pPr>
              <a:lnSpc>
                <a:spcPct val="140000"/>
              </a:lnSpc>
            </a:pPr>
            <a:r>
              <a:rPr lang="en-US" sz="2200" i="0" dirty="0">
                <a:solidFill>
                  <a:schemeClr val="tx1"/>
                </a:solidFill>
              </a:rPr>
              <a:t>“</a:t>
            </a:r>
            <a:r>
              <a:rPr lang="en-US" sz="2200" dirty="0">
                <a:solidFill>
                  <a:schemeClr val="tx1"/>
                </a:solidFill>
                <a:latin typeface="Helvetica"/>
                <a:cs typeface="Helvetica"/>
              </a:rPr>
              <a:t>unreasonably denying the family member the financial autonomy that he or she would otherwise have had; or </a:t>
            </a:r>
            <a:r>
              <a:rPr lang="en-US" sz="2200" dirty="0">
                <a:solidFill>
                  <a:schemeClr val="tx1"/>
                </a:solidFill>
              </a:rPr>
              <a:t>unreasonably withholding financial support needed to meet the reasonable living expenses of the family member, or his or her child, at a time when the family member is entirely or predominantly dependent on the person for financial support.” </a:t>
            </a:r>
          </a:p>
          <a:p>
            <a:pPr>
              <a:lnSpc>
                <a:spcPct val="140000"/>
              </a:lnSpc>
            </a:pPr>
            <a:r>
              <a:rPr lang="en-US" sz="2200" b="1" i="0" dirty="0">
                <a:solidFill>
                  <a:schemeClr val="tx1"/>
                </a:solidFill>
              </a:rPr>
              <a:t>Financial abuse, also known as economic abuse, was only added to the definition of family violence in the Family Law Act 1975, in 2012.</a:t>
            </a:r>
            <a:endParaRPr lang="en-AU" sz="2200" b="1"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sz="4000"/>
              <a:t>Section 4AB</a:t>
            </a:r>
          </a:p>
        </p:txBody>
      </p:sp>
    </p:spTree>
    <p:extLst>
      <p:ext uri="{BB962C8B-B14F-4D97-AF65-F5344CB8AC3E}">
        <p14:creationId xmlns:p14="http://schemas.microsoft.com/office/powerpoint/2010/main" val="2779311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DA66D-CF08-851E-0ACB-A8FBBA13B5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204000" cy="6857998"/>
          </a:xfrm>
          <a:prstGeom prst="rect">
            <a:avLst/>
          </a:prstGeom>
          <a:noFill/>
        </p:spPr>
      </p:pic>
      <p:sp>
        <p:nvSpPr>
          <p:cNvPr id="3" name="Text Placeholder 2">
            <a:extLst>
              <a:ext uri="{FF2B5EF4-FFF2-40B4-BE49-F238E27FC236}">
                <a16:creationId xmlns:a16="http://schemas.microsoft.com/office/drawing/2014/main" id="{1B726851-5A84-06E0-A614-4D1CEE0F39A4}"/>
              </a:ext>
            </a:extLst>
          </p:cNvPr>
          <p:cNvSpPr>
            <a:spLocks noGrp="1"/>
          </p:cNvSpPr>
          <p:nvPr>
            <p:ph type="subTitle" idx="1"/>
          </p:nvPr>
        </p:nvSpPr>
        <p:spPr>
          <a:xfrm>
            <a:off x="0" y="1"/>
            <a:ext cx="5910258" cy="6857999"/>
          </a:xfrm>
        </p:spPr>
        <p:txBody>
          <a:bodyPr wrap="square" anchor="t">
            <a:normAutofit/>
          </a:bodyPr>
          <a:lstStyle/>
          <a:p>
            <a:pPr>
              <a:lnSpc>
                <a:spcPct val="90000"/>
              </a:lnSpc>
            </a:pPr>
            <a:r>
              <a:rPr lang="en-AU" sz="3200" dirty="0">
                <a:solidFill>
                  <a:schemeClr val="tx1"/>
                </a:solidFill>
                <a:effectLst/>
              </a:rPr>
              <a:t>The </a:t>
            </a:r>
            <a:r>
              <a:rPr lang="en-AU" sz="3200" i="1" dirty="0">
                <a:solidFill>
                  <a:schemeClr val="tx1"/>
                </a:solidFill>
                <a:effectLst/>
              </a:rPr>
              <a:t>Family Law Act</a:t>
            </a:r>
            <a:r>
              <a:rPr lang="en-AU" sz="3200" dirty="0">
                <a:solidFill>
                  <a:schemeClr val="tx1"/>
                </a:solidFill>
                <a:effectLst/>
              </a:rPr>
              <a:t>  makes no specific provisions for dealing with financial abuse as a matter to be considered when determining a property settlement.</a:t>
            </a:r>
          </a:p>
          <a:p>
            <a:pPr>
              <a:lnSpc>
                <a:spcPct val="90000"/>
              </a:lnSpc>
            </a:pPr>
            <a:endParaRPr lang="en-AU" sz="3200" dirty="0"/>
          </a:p>
        </p:txBody>
      </p:sp>
    </p:spTree>
    <p:extLst>
      <p:ext uri="{BB962C8B-B14F-4D97-AF65-F5344CB8AC3E}">
        <p14:creationId xmlns:p14="http://schemas.microsoft.com/office/powerpoint/2010/main" val="3053757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506822-4C70-18B4-76B7-33186FD52282}"/>
              </a:ext>
            </a:extLst>
          </p:cNvPr>
          <p:cNvSpPr>
            <a:spLocks noGrp="1"/>
          </p:cNvSpPr>
          <p:nvPr>
            <p:ph type="body" sz="quarter" idx="13"/>
          </p:nvPr>
        </p:nvSpPr>
        <p:spPr/>
        <p:txBody>
          <a:bodyPr>
            <a:normAutofit fontScale="92500" lnSpcReduction="20000"/>
          </a:bodyPr>
          <a:lstStyle/>
          <a:p>
            <a:r>
              <a:rPr lang="en-US" sz="2400" b="1" dirty="0">
                <a:solidFill>
                  <a:srgbClr val="0070C0"/>
                </a:solidFill>
              </a:rPr>
              <a:t>Section 79(4)(e) or 90SM(4)(e)</a:t>
            </a:r>
          </a:p>
          <a:p>
            <a:r>
              <a:rPr lang="en-US" sz="2400" dirty="0"/>
              <a:t>In considering an adjustment of interests with respect to property a court must consider the matters referred to in sub section </a:t>
            </a:r>
            <a:r>
              <a:rPr lang="en-US" sz="2400" dirty="0">
                <a:solidFill>
                  <a:srgbClr val="0070C0"/>
                </a:solidFill>
              </a:rPr>
              <a:t>75(2) or 90SF(3)</a:t>
            </a:r>
            <a:r>
              <a:rPr lang="en-US" sz="2400" dirty="0"/>
              <a:t> of the Family Law Act “</a:t>
            </a:r>
            <a:r>
              <a:rPr lang="en-US" sz="2400" i="1" dirty="0"/>
              <a:t>as far as they are relevant.</a:t>
            </a:r>
            <a:r>
              <a:rPr lang="en-US" sz="2400" dirty="0"/>
              <a:t>”</a:t>
            </a:r>
            <a:br>
              <a:rPr lang="en-US" sz="2400" dirty="0"/>
            </a:br>
            <a:endParaRPr lang="en-US" sz="2400" dirty="0"/>
          </a:p>
          <a:p>
            <a:r>
              <a:rPr lang="en-US" sz="2400" b="1" dirty="0">
                <a:solidFill>
                  <a:srgbClr val="0070C0"/>
                </a:solidFill>
              </a:rPr>
              <a:t>Section 75(2)(o) or 90SF(3)(r)</a:t>
            </a:r>
          </a:p>
          <a:p>
            <a:r>
              <a:rPr lang="en-US" sz="2400" dirty="0">
                <a:solidFill>
                  <a:srgbClr val="333333"/>
                </a:solidFill>
                <a:latin typeface="Helvetica" panose="020B0604020202020204" pitchFamily="34" charset="0"/>
                <a:cs typeface="Helvetica" panose="020B0604020202020204" pitchFamily="34" charset="0"/>
              </a:rPr>
              <a:t>“</a:t>
            </a:r>
            <a:r>
              <a:rPr lang="en-US" sz="2400" b="0" i="0" dirty="0">
                <a:solidFill>
                  <a:srgbClr val="333333"/>
                </a:solidFill>
                <a:effectLst/>
                <a:latin typeface="Helvetica" panose="020B0604020202020204" pitchFamily="34" charset="0"/>
                <a:cs typeface="Helvetica" panose="020B0604020202020204" pitchFamily="34" charset="0"/>
              </a:rPr>
              <a:t>Any fact or circumstance which, in the opinion of the court, the justice of the case requires to be taken into account” </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7680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a:bodyPr>
          <a:lstStyle/>
          <a:p>
            <a:pPr marL="342900" marR="0" lvl="0" indent="-342900">
              <a:spcBef>
                <a:spcPts val="0"/>
              </a:spcBef>
              <a:spcAft>
                <a:spcPts val="0"/>
              </a:spcAft>
              <a:buFont typeface="+mj-lt"/>
              <a:buAutoNum type="arabicPeriod"/>
              <a:tabLst>
                <a:tab pos="457200" algn="l"/>
              </a:tabLst>
            </a:pPr>
            <a:r>
              <a:rPr lang="en-AU" sz="2400" dirty="0">
                <a:effectLst/>
                <a:latin typeface="Helvetica" panose="020B0604020202020204" pitchFamily="34" charset="0"/>
                <a:ea typeface="Times New Roman" panose="02020603050405020304" pitchFamily="18" charset="0"/>
                <a:cs typeface="Helvetica" panose="020B0604020202020204" pitchFamily="34" charset="0"/>
              </a:rPr>
              <a:t>Understanding financial abuse</a:t>
            </a:r>
            <a:endParaRPr lang="en-AU" sz="2400" dirty="0">
              <a:effectLst/>
              <a:latin typeface="Helvetica" panose="020B0604020202020204" pitchFamily="34" charset="0"/>
              <a:ea typeface="Calibri" panose="020F0502020204030204" pitchFamily="34" charset="0"/>
              <a:cs typeface="Helvetica" panose="020B0604020202020204" pitchFamily="34" charset="0"/>
            </a:endParaRPr>
          </a:p>
          <a:p>
            <a:pPr marL="342900" marR="0" lvl="0" indent="-342900">
              <a:spcBef>
                <a:spcPts val="0"/>
              </a:spcBef>
              <a:spcAft>
                <a:spcPts val="0"/>
              </a:spcAft>
              <a:buFont typeface="+mj-lt"/>
              <a:buAutoNum type="arabicPeriod"/>
              <a:tabLst>
                <a:tab pos="457200" algn="l"/>
              </a:tabLst>
            </a:pPr>
            <a:r>
              <a:rPr lang="en-US" sz="2400" dirty="0">
                <a:latin typeface="Helvetica" panose="020B0604020202020204" pitchFamily="34" charset="0"/>
                <a:ea typeface="Times New Roman" panose="02020603050405020304" pitchFamily="18" charset="0"/>
                <a:cs typeface="Helvetica" panose="020B0604020202020204" pitchFamily="34" charset="0"/>
              </a:rPr>
              <a:t>P</a:t>
            </a:r>
            <a:r>
              <a:rPr lang="en-US" sz="2400" dirty="0">
                <a:effectLst/>
                <a:latin typeface="Helvetica" panose="020B0604020202020204" pitchFamily="34" charset="0"/>
                <a:ea typeface="Times New Roman" panose="02020603050405020304" pitchFamily="18" charset="0"/>
                <a:cs typeface="Helvetica" panose="020B0604020202020204" pitchFamily="34" charset="0"/>
              </a:rPr>
              <a:t>athways</a:t>
            </a:r>
          </a:p>
          <a:p>
            <a:pPr marL="342900" lvl="0" indent="-342900">
              <a:spcBef>
                <a:spcPts val="0"/>
              </a:spcBef>
              <a:buFont typeface="+mj-lt"/>
              <a:buAutoNum type="arabicPeriod"/>
              <a:tabLst>
                <a:tab pos="457200" algn="l"/>
              </a:tabLst>
            </a:pPr>
            <a:r>
              <a:rPr lang="en-AU" sz="2400" dirty="0">
                <a:latin typeface="Helvetica" panose="020B0604020202020204" pitchFamily="34" charset="0"/>
                <a:ea typeface="Calibri" panose="020F0502020204030204" pitchFamily="34" charset="0"/>
                <a:cs typeface="Helvetica" panose="020B0604020202020204" pitchFamily="34" charset="0"/>
              </a:rPr>
              <a:t>Australian Financial Complaints Authority</a:t>
            </a:r>
            <a:endParaRPr lang="en-AU" sz="2400" dirty="0">
              <a:effectLst/>
              <a:latin typeface="Helvetica" panose="020B0604020202020204" pitchFamily="34" charset="0"/>
              <a:ea typeface="Calibri" panose="020F0502020204030204" pitchFamily="34" charset="0"/>
              <a:cs typeface="Helvetica" panose="020B0604020202020204" pitchFamily="34" charset="0"/>
            </a:endParaRPr>
          </a:p>
          <a:p>
            <a:pPr marL="342900" marR="0" lvl="0" indent="-342900">
              <a:spcBef>
                <a:spcPts val="0"/>
              </a:spcBef>
              <a:spcAft>
                <a:spcPts val="0"/>
              </a:spcAft>
              <a:buFont typeface="+mj-lt"/>
              <a:buAutoNum type="arabicPeriod"/>
              <a:tabLst>
                <a:tab pos="457200" algn="l"/>
              </a:tabLst>
            </a:pPr>
            <a:r>
              <a:rPr lang="en-US" sz="2400" dirty="0">
                <a:effectLst/>
                <a:latin typeface="Helvetica" panose="020B0604020202020204" pitchFamily="34" charset="0"/>
                <a:ea typeface="Times New Roman" panose="02020603050405020304" pitchFamily="18" charset="0"/>
                <a:cs typeface="Helvetica" panose="020B0604020202020204" pitchFamily="34" charset="0"/>
              </a:rPr>
              <a:t>Family Law Act</a:t>
            </a:r>
          </a:p>
          <a:p>
            <a:pPr marL="342900" marR="0" lvl="0" indent="-342900">
              <a:spcBef>
                <a:spcPts val="0"/>
              </a:spcBef>
              <a:spcAft>
                <a:spcPts val="0"/>
              </a:spcAft>
              <a:buFont typeface="+mj-lt"/>
              <a:buAutoNum type="arabicPeriod"/>
              <a:tabLst>
                <a:tab pos="457200" algn="l"/>
              </a:tabLst>
            </a:pPr>
            <a:r>
              <a:rPr lang="en-US" sz="2400" dirty="0">
                <a:latin typeface="Helvetica" panose="020B0604020202020204" pitchFamily="34" charset="0"/>
                <a:ea typeface="Times New Roman" panose="02020603050405020304" pitchFamily="18" charset="0"/>
                <a:cs typeface="Helvetica" panose="020B0604020202020204" pitchFamily="34" charset="0"/>
              </a:rPr>
              <a:t>Orders affecting third parties</a:t>
            </a:r>
          </a:p>
          <a:p>
            <a:pPr marL="342900" marR="0" lvl="0" indent="-342900">
              <a:spcBef>
                <a:spcPts val="0"/>
              </a:spcBef>
              <a:spcAft>
                <a:spcPts val="0"/>
              </a:spcAft>
              <a:buFont typeface="+mj-lt"/>
              <a:buAutoNum type="arabicPeriod"/>
              <a:tabLst>
                <a:tab pos="457200" algn="l"/>
              </a:tabLst>
            </a:pPr>
            <a:r>
              <a:rPr lang="en-US" sz="2400" dirty="0">
                <a:effectLst/>
                <a:latin typeface="Helvetica" panose="020B0604020202020204" pitchFamily="34" charset="0"/>
                <a:ea typeface="Times New Roman" panose="02020603050405020304" pitchFamily="18" charset="0"/>
                <a:cs typeface="Helvetica" panose="020B0604020202020204" pitchFamily="34" charset="0"/>
              </a:rPr>
              <a:t>Injunctions</a:t>
            </a:r>
          </a:p>
          <a:p>
            <a:pPr marL="342900" marR="0" lvl="0" indent="-342900">
              <a:spcBef>
                <a:spcPts val="0"/>
              </a:spcBef>
              <a:spcAft>
                <a:spcPts val="0"/>
              </a:spcAft>
              <a:buFont typeface="+mj-lt"/>
              <a:buAutoNum type="arabicPeriod"/>
              <a:tabLst>
                <a:tab pos="457200" algn="l"/>
              </a:tabLst>
            </a:pPr>
            <a:r>
              <a:rPr lang="en-US" sz="2400" dirty="0">
                <a:effectLst/>
                <a:latin typeface="Helvetica" panose="020B0604020202020204" pitchFamily="34" charset="0"/>
                <a:ea typeface="Times New Roman" panose="02020603050405020304" pitchFamily="18" charset="0"/>
                <a:cs typeface="Helvetica" panose="020B0604020202020204" pitchFamily="34" charset="0"/>
              </a:rPr>
              <a:t>Setting aside a transaction</a:t>
            </a:r>
          </a:p>
          <a:p>
            <a:pPr marL="342900" marR="0" lvl="0" indent="-342900">
              <a:spcBef>
                <a:spcPts val="0"/>
              </a:spcBef>
              <a:spcAft>
                <a:spcPts val="0"/>
              </a:spcAft>
              <a:buFont typeface="+mj-lt"/>
              <a:buAutoNum type="arabicPeriod"/>
              <a:tabLst>
                <a:tab pos="457200" algn="l"/>
              </a:tabLst>
            </a:pPr>
            <a:r>
              <a:rPr lang="en-US" sz="2400" dirty="0">
                <a:latin typeface="Helvetica" panose="020B0604020202020204" pitchFamily="34" charset="0"/>
                <a:ea typeface="Times New Roman" panose="02020603050405020304" pitchFamily="18" charset="0"/>
                <a:cs typeface="Helvetica" panose="020B0604020202020204" pitchFamily="34" charset="0"/>
              </a:rPr>
              <a:t>Systems abuse</a:t>
            </a:r>
            <a:endParaRPr lang="en-US" sz="2400" dirty="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rabicPeriod"/>
              <a:tabLst>
                <a:tab pos="457200" algn="l"/>
              </a:tabLst>
            </a:pPr>
            <a:r>
              <a:rPr lang="en-US" sz="2400" dirty="0">
                <a:effectLst/>
                <a:latin typeface="Helvetica" panose="020B0604020202020204" pitchFamily="34" charset="0"/>
                <a:ea typeface="Times New Roman" panose="02020603050405020304" pitchFamily="18" charset="0"/>
                <a:cs typeface="Helvetica" panose="020B0604020202020204" pitchFamily="34" charset="0"/>
              </a:rPr>
              <a:t>Questions and resources</a:t>
            </a:r>
            <a:endParaRPr lang="en-AU" sz="2400" dirty="0">
              <a:effectLst/>
              <a:latin typeface="Calibri" panose="020F050202020403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A6C6EF4A-0D75-5A48-A1EB-8ABB8FB1C566}"/>
              </a:ext>
            </a:extLst>
          </p:cNvPr>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www.rlc.org.au/training/resources/financial-abuse</a:t>
            </a:r>
            <a:endParaRPr lang="en-US" sz="3200" dirty="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FC3AD5-8A20-4F13-2604-947D17CEC510}"/>
              </a:ext>
            </a:extLst>
          </p:cNvPr>
          <p:cNvSpPr>
            <a:spLocks noGrp="1"/>
          </p:cNvSpPr>
          <p:nvPr>
            <p:ph type="body" sz="quarter" idx="13"/>
          </p:nvPr>
        </p:nvSpPr>
        <p:spPr>
          <a:xfrm>
            <a:off x="316357" y="1532415"/>
            <a:ext cx="6326669" cy="4459190"/>
          </a:xfrm>
        </p:spPr>
        <p:txBody>
          <a:bodyPr>
            <a:normAutofit/>
          </a:bodyPr>
          <a:lstStyle/>
          <a:p>
            <a:pPr marL="0" marR="0" lvl="0" indent="0">
              <a:spcBef>
                <a:spcPts val="0"/>
              </a:spcBef>
              <a:spcAft>
                <a:spcPts val="0"/>
              </a:spcAft>
              <a:buNone/>
            </a:pPr>
            <a:r>
              <a:rPr lang="en-US" sz="2200" dirty="0"/>
              <a:t>The pre action procedures require persons to exchange relevant documents to the proceedings. </a:t>
            </a:r>
          </a:p>
          <a:p>
            <a:pPr marL="0" marR="0" lvl="0" indent="0">
              <a:spcBef>
                <a:spcPts val="0"/>
              </a:spcBef>
              <a:spcAft>
                <a:spcPts val="0"/>
              </a:spcAft>
              <a:buNone/>
            </a:pPr>
            <a:endParaRPr lang="en-US" sz="2200" dirty="0"/>
          </a:p>
          <a:p>
            <a:pPr marL="0" marR="0" lvl="0" indent="0">
              <a:spcBef>
                <a:spcPts val="0"/>
              </a:spcBef>
              <a:spcAft>
                <a:spcPts val="0"/>
              </a:spcAft>
              <a:buNone/>
            </a:pPr>
            <a:r>
              <a:rPr lang="en-US" sz="2200" dirty="0"/>
              <a:t>This includes </a:t>
            </a:r>
            <a:r>
              <a:rPr lang="en-AU" sz="2200" dirty="0">
                <a:effectLst/>
              </a:rPr>
              <a:t>a list of documents in the party’s possession or control that are relevant to the dispute.</a:t>
            </a:r>
          </a:p>
          <a:p>
            <a:pPr marL="0" marR="0" lvl="0" indent="0">
              <a:spcBef>
                <a:spcPts val="0"/>
              </a:spcBef>
              <a:spcAft>
                <a:spcPts val="0"/>
              </a:spcAft>
              <a:buNone/>
            </a:pPr>
            <a:endParaRPr lang="en-AU" sz="2200" dirty="0"/>
          </a:p>
          <a:p>
            <a:pPr marL="0" marR="0" lvl="0" indent="0">
              <a:spcBef>
                <a:spcPts val="0"/>
              </a:spcBef>
              <a:spcAft>
                <a:spcPts val="0"/>
              </a:spcAft>
              <a:buNone/>
            </a:pPr>
            <a:r>
              <a:rPr lang="en-AU" sz="2200" dirty="0">
                <a:effectLst/>
              </a:rPr>
              <a:t>May include a loan application that has been fraudulently signed, toll notices, personal loan documents, credit card applications and statements.</a:t>
            </a:r>
          </a:p>
        </p:txBody>
      </p:sp>
      <p:pic>
        <p:nvPicPr>
          <p:cNvPr id="11" name="Picture 4" descr="Piles of paper">
            <a:extLst>
              <a:ext uri="{FF2B5EF4-FFF2-40B4-BE49-F238E27FC236}">
                <a16:creationId xmlns:a16="http://schemas.microsoft.com/office/drawing/2014/main" id="{9AE71EB0-46DE-0933-4B88-3527FD1233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6EF9F7B0-783A-E2D9-A4FA-E6332F2F19AA}"/>
              </a:ext>
            </a:extLst>
          </p:cNvPr>
          <p:cNvSpPr>
            <a:spLocks noGrp="1"/>
          </p:cNvSpPr>
          <p:nvPr>
            <p:ph type="title"/>
          </p:nvPr>
        </p:nvSpPr>
        <p:spPr>
          <a:xfrm>
            <a:off x="316357" y="395066"/>
            <a:ext cx="6326669" cy="887360"/>
          </a:xfrm>
        </p:spPr>
        <p:txBody>
          <a:bodyPr anchor="t">
            <a:normAutofit/>
          </a:bodyPr>
          <a:lstStyle/>
          <a:p>
            <a:r>
              <a:rPr lang="en-US" sz="4000"/>
              <a:t>Disclosure obligation</a:t>
            </a:r>
            <a:endParaRPr lang="en-AU" sz="4000"/>
          </a:p>
        </p:txBody>
      </p:sp>
    </p:spTree>
    <p:extLst>
      <p:ext uri="{BB962C8B-B14F-4D97-AF65-F5344CB8AC3E}">
        <p14:creationId xmlns:p14="http://schemas.microsoft.com/office/powerpoint/2010/main" val="2097239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B2955-6F51-55DF-F371-AAD1C20054E3}"/>
              </a:ext>
            </a:extLst>
          </p:cNvPr>
          <p:cNvSpPr>
            <a:spLocks noGrp="1"/>
          </p:cNvSpPr>
          <p:nvPr>
            <p:ph idx="1"/>
          </p:nvPr>
        </p:nvSpPr>
        <p:spPr/>
        <p:txBody>
          <a:bodyPr>
            <a:normAutofit/>
          </a:bodyPr>
          <a:lstStyle/>
          <a:p>
            <a:pPr marL="0" marR="0">
              <a:spcBef>
                <a:spcPts val="0"/>
              </a:spcBef>
              <a:spcAft>
                <a:spcPts val="0"/>
              </a:spcAft>
            </a:pPr>
            <a:r>
              <a:rPr lang="en-US" sz="2200" dirty="0">
                <a:effectLst/>
                <a:ea typeface="Calibri" panose="020F0502020204030204" pitchFamily="34" charset="0"/>
              </a:rPr>
              <a:t>Under the National Credit Law, borrowers are entitled to request documents from their financial institution:</a:t>
            </a:r>
            <a:endParaRPr lang="en-AU"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US" sz="2200" dirty="0">
                <a:effectLst/>
                <a:ea typeface="Times New Roman" panose="02020603050405020304" pitchFamily="18" charset="0"/>
              </a:rPr>
              <a:t>Loan contracts</a:t>
            </a:r>
            <a:endParaRPr lang="en-AU"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US" sz="2200" dirty="0">
                <a:effectLst/>
                <a:ea typeface="Times New Roman" panose="02020603050405020304" pitchFamily="18" charset="0"/>
              </a:rPr>
              <a:t>Credit related insurance contracts</a:t>
            </a:r>
            <a:endParaRPr lang="en-AU"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US" sz="2200" dirty="0">
                <a:effectLst/>
                <a:ea typeface="Times New Roman" panose="02020603050405020304" pitchFamily="18" charset="0"/>
              </a:rPr>
              <a:t>Notices issued under the National Credit Code, </a:t>
            </a:r>
            <a:r>
              <a:rPr lang="en-US" sz="2200" dirty="0" err="1">
                <a:effectLst/>
                <a:ea typeface="Times New Roman" panose="02020603050405020304" pitchFamily="18" charset="0"/>
              </a:rPr>
              <a:t>eg</a:t>
            </a:r>
            <a:r>
              <a:rPr lang="en-US" sz="2200" dirty="0">
                <a:effectLst/>
                <a:ea typeface="Times New Roman" panose="02020603050405020304" pitchFamily="18" charset="0"/>
              </a:rPr>
              <a:t> default notices</a:t>
            </a:r>
            <a:endParaRPr lang="en-AU"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AU" sz="2200" dirty="0">
                <a:effectLst/>
                <a:ea typeface="Times New Roman" panose="02020603050405020304" pitchFamily="18" charset="0"/>
              </a:rPr>
              <a:t>Account statements</a:t>
            </a:r>
            <a:endParaRPr lang="en-AU"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AU" sz="2200" dirty="0">
                <a:effectLst/>
                <a:ea typeface="Times New Roman" panose="02020603050405020304" pitchFamily="18" charset="0"/>
              </a:rPr>
              <a:t>Loan payout figure</a:t>
            </a:r>
            <a:endParaRPr lang="en-AU" sz="2200" dirty="0">
              <a:effectLst/>
              <a:ea typeface="Calibri" panose="020F0502020204030204" pitchFamily="34" charset="0"/>
            </a:endParaRPr>
          </a:p>
          <a:p>
            <a:pPr marL="0" marR="0">
              <a:spcBef>
                <a:spcPts val="0"/>
              </a:spcBef>
              <a:spcAft>
                <a:spcPts val="0"/>
              </a:spcAft>
            </a:pPr>
            <a:r>
              <a:rPr lang="en-AU" sz="2200" dirty="0">
                <a:effectLst/>
                <a:ea typeface="Calibri" panose="020F0502020204030204" pitchFamily="34" charset="0"/>
              </a:rPr>
              <a:t> </a:t>
            </a:r>
          </a:p>
          <a:p>
            <a:pPr marL="0" marR="0">
              <a:spcBef>
                <a:spcPts val="0"/>
              </a:spcBef>
              <a:spcAft>
                <a:spcPts val="0"/>
              </a:spcAft>
            </a:pPr>
            <a:r>
              <a:rPr lang="en-AU" sz="2200" dirty="0">
                <a:effectLst/>
                <a:ea typeface="Calibri" panose="020F0502020204030204" pitchFamily="34" charset="0"/>
              </a:rPr>
              <a:t>These documents must be provided within 14 days (for contracts entered into in the last 12 months) or 30 days (for contracts entered into over 12 months ago).</a:t>
            </a:r>
          </a:p>
        </p:txBody>
      </p:sp>
    </p:spTree>
    <p:extLst>
      <p:ext uri="{BB962C8B-B14F-4D97-AF65-F5344CB8AC3E}">
        <p14:creationId xmlns:p14="http://schemas.microsoft.com/office/powerpoint/2010/main" val="3116345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culator, pen, compass, money and a paper with graphs printed on it">
            <a:extLst>
              <a:ext uri="{FF2B5EF4-FFF2-40B4-BE49-F238E27FC236}">
                <a16:creationId xmlns:a16="http://schemas.microsoft.com/office/drawing/2014/main" id="{18F44382-6CDA-F577-361E-846051AB7D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1" y="1"/>
            <a:ext cx="6538648" cy="6857998"/>
          </a:xfrm>
          <a:prstGeom prst="rect">
            <a:avLst/>
          </a:prstGeom>
          <a:noFill/>
        </p:spPr>
      </p:pic>
      <p:sp>
        <p:nvSpPr>
          <p:cNvPr id="5" name="Slide Number Placeholder 4">
            <a:extLst>
              <a:ext uri="{FF2B5EF4-FFF2-40B4-BE49-F238E27FC236}">
                <a16:creationId xmlns:a16="http://schemas.microsoft.com/office/drawing/2014/main" id="{E12BB6E9-AC9E-C9CD-52AC-BB54A8CBACEC}"/>
              </a:ext>
            </a:extLst>
          </p:cNvPr>
          <p:cNvSpPr>
            <a:spLocks noGrp="1"/>
          </p:cNvSpPr>
          <p:nvPr>
            <p:ph type="sldNum" sz="quarter" idx="12"/>
          </p:nvPr>
        </p:nvSpPr>
        <p:spPr>
          <a:xfrm>
            <a:off x="10960059" y="6172501"/>
            <a:ext cx="846000" cy="365125"/>
          </a:xfrm>
        </p:spPr>
        <p:txBody>
          <a:bodyPr>
            <a:normAutofit/>
          </a:bodyPr>
          <a:lstStyle/>
          <a:p>
            <a:pPr>
              <a:lnSpc>
                <a:spcPct val="90000"/>
              </a:lnSpc>
              <a:spcAft>
                <a:spcPts val="600"/>
              </a:spcAft>
            </a:pPr>
            <a:fld id="{DC22DD25-61AE-413C-B4D2-EF2365C9B2E1}" type="slidenum">
              <a:rPr lang="en-AU" noProof="0" smtClean="0"/>
              <a:pPr>
                <a:lnSpc>
                  <a:spcPct val="90000"/>
                </a:lnSpc>
                <a:spcAft>
                  <a:spcPts val="600"/>
                </a:spcAft>
              </a:pPr>
              <a:t>32</a:t>
            </a:fld>
            <a:endParaRPr lang="en-AU" noProof="0"/>
          </a:p>
        </p:txBody>
      </p:sp>
      <p:sp>
        <p:nvSpPr>
          <p:cNvPr id="2" name="Text Placeholder 1">
            <a:extLst>
              <a:ext uri="{FF2B5EF4-FFF2-40B4-BE49-F238E27FC236}">
                <a16:creationId xmlns:a16="http://schemas.microsoft.com/office/drawing/2014/main" id="{FBFA6112-9C62-216F-EB1C-8188F513CD4D}"/>
              </a:ext>
            </a:extLst>
          </p:cNvPr>
          <p:cNvSpPr>
            <a:spLocks noGrp="1"/>
          </p:cNvSpPr>
          <p:nvPr>
            <p:ph type="subTitle" idx="1"/>
          </p:nvPr>
        </p:nvSpPr>
        <p:spPr>
          <a:xfrm>
            <a:off x="5110132" y="-1564617"/>
            <a:ext cx="10290288" cy="10287762"/>
          </a:xfrm>
        </p:spPr>
        <p:txBody>
          <a:bodyPr wrap="square" anchor="ctr">
            <a:normAutofit lnSpcReduction="10000"/>
          </a:bodyPr>
          <a:lstStyle/>
          <a:p>
            <a:pPr>
              <a:lnSpc>
                <a:spcPct val="90000"/>
              </a:lnSpc>
            </a:pPr>
            <a:r>
              <a:rPr lang="en-US" sz="2200" dirty="0"/>
              <a:t>Consider the financial impact of the loan.</a:t>
            </a:r>
          </a:p>
          <a:p>
            <a:pPr>
              <a:lnSpc>
                <a:spcPct val="90000"/>
              </a:lnSpc>
            </a:pPr>
            <a:r>
              <a:rPr lang="en-US" sz="2200" dirty="0"/>
              <a:t>Was it used for the benefit of the family?</a:t>
            </a:r>
          </a:p>
          <a:p>
            <a:pPr>
              <a:lnSpc>
                <a:spcPct val="90000"/>
              </a:lnSpc>
            </a:pPr>
            <a:r>
              <a:rPr lang="en-US" sz="2200" dirty="0"/>
              <a:t>If so, did it have a detrimental impact on the person?</a:t>
            </a:r>
          </a:p>
          <a:p>
            <a:pPr>
              <a:lnSpc>
                <a:spcPct val="90000"/>
              </a:lnSpc>
            </a:pPr>
            <a:r>
              <a:rPr lang="en-US" sz="2200" dirty="0"/>
              <a:t>If client is unaware of what loans may have been obtained in their name, obtain credit reports from all three organisations below to obtain a complete picture of a person’s credit history:</a:t>
            </a:r>
          </a:p>
          <a:p>
            <a:pPr marL="342900" indent="-342900">
              <a:lnSpc>
                <a:spcPct val="90000"/>
              </a:lnSpc>
              <a:buFont typeface="Arial" panose="020B0604020202020204" pitchFamily="34" charset="0"/>
              <a:buChar char="•"/>
            </a:pPr>
            <a:r>
              <a:rPr lang="en-US" sz="2200" dirty="0"/>
              <a:t>Experian</a:t>
            </a:r>
          </a:p>
          <a:p>
            <a:pPr marL="342900" indent="-342900">
              <a:lnSpc>
                <a:spcPct val="90000"/>
              </a:lnSpc>
              <a:buFont typeface="Arial" panose="020B0604020202020204" pitchFamily="34" charset="0"/>
              <a:buChar char="•"/>
            </a:pPr>
            <a:r>
              <a:rPr lang="en-US" sz="2200" dirty="0"/>
              <a:t>Equifax and</a:t>
            </a:r>
          </a:p>
          <a:p>
            <a:pPr marL="342900" indent="-342900">
              <a:lnSpc>
                <a:spcPct val="90000"/>
              </a:lnSpc>
              <a:buFont typeface="Arial" panose="020B0604020202020204" pitchFamily="34" charset="0"/>
              <a:buChar char="•"/>
            </a:pPr>
            <a:r>
              <a:rPr lang="en-US" sz="2200" dirty="0"/>
              <a:t>Illion.</a:t>
            </a:r>
          </a:p>
          <a:p>
            <a:pPr>
              <a:lnSpc>
                <a:spcPct val="90000"/>
              </a:lnSpc>
            </a:pPr>
            <a:endParaRPr lang="en-US" sz="2100" dirty="0"/>
          </a:p>
          <a:p>
            <a:pPr>
              <a:lnSpc>
                <a:spcPct val="90000"/>
              </a:lnSpc>
            </a:pPr>
            <a:endParaRPr lang="en-AU" sz="2100" dirty="0"/>
          </a:p>
        </p:txBody>
      </p:sp>
    </p:spTree>
    <p:extLst>
      <p:ext uri="{BB962C8B-B14F-4D97-AF65-F5344CB8AC3E}">
        <p14:creationId xmlns:p14="http://schemas.microsoft.com/office/powerpoint/2010/main" val="398779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C5710B-2824-CF9C-94A1-5DF7FEAD2F39}"/>
              </a:ext>
            </a:extLst>
          </p:cNvPr>
          <p:cNvSpPr>
            <a:spLocks noGrp="1"/>
          </p:cNvSpPr>
          <p:nvPr>
            <p:ph idx="1"/>
          </p:nvPr>
        </p:nvSpPr>
        <p:spPr>
          <a:xfrm>
            <a:off x="706583" y="1482436"/>
            <a:ext cx="10627956" cy="4835237"/>
          </a:xfrm>
        </p:spPr>
        <p:txBody>
          <a:bodyPr anchor="ctr">
            <a:normAutofit/>
          </a:bodyPr>
          <a:lstStyle/>
          <a:p>
            <a:pPr marL="342900" lvl="0" indent="-342900">
              <a:lnSpc>
                <a:spcPct val="140000"/>
              </a:lnSpc>
              <a:spcAft>
                <a:spcPts val="0"/>
              </a:spcAft>
              <a:buFont typeface="Symbol" panose="05050102010706020507" pitchFamily="18" charset="2"/>
              <a:buChar char=""/>
            </a:pPr>
            <a:r>
              <a:rPr lang="en-AU" sz="2200" dirty="0"/>
              <a:t>If there are allegations of family violence, or a risk of family violence</a:t>
            </a:r>
            <a:br>
              <a:rPr lang="en-AU" sz="2200" dirty="0"/>
            </a:br>
            <a:endParaRPr lang="en-AU" sz="2200" dirty="0"/>
          </a:p>
          <a:p>
            <a:pPr marL="342900" lvl="0" indent="-342900">
              <a:lnSpc>
                <a:spcPct val="140000"/>
              </a:lnSpc>
              <a:spcAft>
                <a:spcPts val="0"/>
              </a:spcAft>
              <a:buFont typeface="Symbol" panose="05050102010706020507" pitchFamily="18" charset="2"/>
              <a:buChar char=""/>
            </a:pPr>
            <a:r>
              <a:rPr lang="en-AU" sz="2200" dirty="0"/>
              <a:t>For applications that are urgent</a:t>
            </a:r>
            <a:br>
              <a:rPr lang="en-AU" sz="2200" dirty="0"/>
            </a:br>
            <a:endParaRPr lang="en-AU" sz="2200" dirty="0"/>
          </a:p>
          <a:p>
            <a:pPr marL="342900" lvl="0" indent="-342900">
              <a:lnSpc>
                <a:spcPct val="140000"/>
              </a:lnSpc>
              <a:spcAft>
                <a:spcPts val="1000"/>
              </a:spcAft>
              <a:buFont typeface="Symbol" panose="05050102010706020507" pitchFamily="18" charset="2"/>
              <a:buChar char=""/>
            </a:pPr>
            <a:r>
              <a:rPr lang="en-AU" sz="2200" dirty="0"/>
              <a:t>If the applicant would be unduly prejudiced if required to comply with pre-action procedures</a:t>
            </a:r>
            <a:br>
              <a:rPr lang="en-AU" sz="2200" dirty="0"/>
            </a:br>
            <a:endParaRPr lang="en-AU" sz="2200" dirty="0"/>
          </a:p>
          <a:p>
            <a:pPr marL="342900" lvl="0" indent="-342900">
              <a:lnSpc>
                <a:spcPct val="140000"/>
              </a:lnSpc>
              <a:spcAft>
                <a:spcPts val="1000"/>
              </a:spcAft>
              <a:buFont typeface="Symbol" panose="05050102010706020507" pitchFamily="18" charset="2"/>
              <a:buChar char=""/>
            </a:pPr>
            <a:r>
              <a:rPr lang="en-AU" sz="2200" dirty="0"/>
              <a:t>If a previous family law application has been filed by one of the parties in the last 12 months </a:t>
            </a:r>
          </a:p>
        </p:txBody>
      </p:sp>
      <p:sp>
        <p:nvSpPr>
          <p:cNvPr id="2" name="Title 1">
            <a:extLst>
              <a:ext uri="{FF2B5EF4-FFF2-40B4-BE49-F238E27FC236}">
                <a16:creationId xmlns:a16="http://schemas.microsoft.com/office/drawing/2014/main" id="{8CB69B52-FE61-7110-5D72-B34CA22EE916}"/>
              </a:ext>
            </a:extLst>
          </p:cNvPr>
          <p:cNvSpPr>
            <a:spLocks noGrp="1"/>
          </p:cNvSpPr>
          <p:nvPr>
            <p:ph type="title"/>
          </p:nvPr>
        </p:nvSpPr>
        <p:spPr>
          <a:xfrm>
            <a:off x="706583" y="445866"/>
            <a:ext cx="10627956" cy="887360"/>
          </a:xfrm>
        </p:spPr>
        <p:txBody>
          <a:bodyPr anchor="t">
            <a:normAutofit/>
          </a:bodyPr>
          <a:lstStyle/>
          <a:p>
            <a:r>
              <a:rPr lang="en-US" sz="4000" dirty="0"/>
              <a:t>Exemption from pre-action procedures</a:t>
            </a:r>
            <a:endParaRPr lang="en-AU" sz="4000" dirty="0"/>
          </a:p>
        </p:txBody>
      </p:sp>
    </p:spTree>
    <p:extLst>
      <p:ext uri="{BB962C8B-B14F-4D97-AF65-F5344CB8AC3E}">
        <p14:creationId xmlns:p14="http://schemas.microsoft.com/office/powerpoint/2010/main" val="2638860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C5710B-2824-CF9C-94A1-5DF7FEAD2F39}"/>
              </a:ext>
            </a:extLst>
          </p:cNvPr>
          <p:cNvSpPr>
            <a:spLocks noGrp="1"/>
          </p:cNvSpPr>
          <p:nvPr>
            <p:ph idx="1"/>
          </p:nvPr>
        </p:nvSpPr>
        <p:spPr>
          <a:xfrm>
            <a:off x="706583" y="1482436"/>
            <a:ext cx="10627956" cy="4835237"/>
          </a:xfrm>
        </p:spPr>
        <p:txBody>
          <a:bodyPr anchor="ctr">
            <a:normAutofit/>
          </a:bodyPr>
          <a:lstStyle/>
          <a:p>
            <a:pPr>
              <a:lnSpc>
                <a:spcPct val="90000"/>
              </a:lnSpc>
              <a:spcAft>
                <a:spcPts val="600"/>
              </a:spcAft>
            </a:pPr>
            <a:r>
              <a:rPr lang="en-AU" sz="2200"/>
              <a:t>Starting court proceedings quickly is important for people in circumstances of economic abuse to prevent the situation worsening as assets are stripped or cash is spent.  </a:t>
            </a:r>
          </a:p>
          <a:p>
            <a:pPr>
              <a:lnSpc>
                <a:spcPct val="90000"/>
              </a:lnSpc>
              <a:spcAft>
                <a:spcPts val="600"/>
              </a:spcAft>
            </a:pPr>
            <a:endParaRPr lang="en-AU" sz="2200"/>
          </a:p>
          <a:p>
            <a:pPr>
              <a:lnSpc>
                <a:spcPct val="90000"/>
              </a:lnSpc>
              <a:spcAft>
                <a:spcPts val="600"/>
              </a:spcAft>
            </a:pPr>
            <a:r>
              <a:rPr lang="en-AU" sz="2200"/>
              <a:t>Practitioners point out that an urgent application can be made in the family court to get an injunction preventing someone moving assets or spending mutual funds. </a:t>
            </a:r>
          </a:p>
          <a:p>
            <a:pPr>
              <a:lnSpc>
                <a:spcPct val="90000"/>
              </a:lnSpc>
              <a:spcAft>
                <a:spcPts val="600"/>
              </a:spcAft>
            </a:pPr>
            <a:endParaRPr lang="en-AU" sz="2200"/>
          </a:p>
          <a:p>
            <a:pPr>
              <a:lnSpc>
                <a:spcPct val="90000"/>
              </a:lnSpc>
              <a:spcAft>
                <a:spcPts val="600"/>
              </a:spcAft>
            </a:pPr>
            <a:r>
              <a:rPr lang="en-AU" sz="2200"/>
              <a:t>Such applications may see parties before the courts in weeks, as opposed to the three months it might take to have a non-urgent proceeding reach its first hearing in the family court.</a:t>
            </a:r>
          </a:p>
        </p:txBody>
      </p:sp>
      <p:sp>
        <p:nvSpPr>
          <p:cNvPr id="2" name="Title 1">
            <a:extLst>
              <a:ext uri="{FF2B5EF4-FFF2-40B4-BE49-F238E27FC236}">
                <a16:creationId xmlns:a16="http://schemas.microsoft.com/office/drawing/2014/main" id="{8CB69B52-FE61-7110-5D72-B34CA22EE916}"/>
              </a:ext>
            </a:extLst>
          </p:cNvPr>
          <p:cNvSpPr>
            <a:spLocks noGrp="1"/>
          </p:cNvSpPr>
          <p:nvPr>
            <p:ph type="title"/>
          </p:nvPr>
        </p:nvSpPr>
        <p:spPr>
          <a:xfrm>
            <a:off x="706583" y="445866"/>
            <a:ext cx="10627956" cy="887360"/>
          </a:xfrm>
        </p:spPr>
        <p:txBody>
          <a:bodyPr anchor="t">
            <a:normAutofit/>
          </a:bodyPr>
          <a:lstStyle/>
          <a:p>
            <a:endParaRPr lang="en-AU" sz="4000" dirty="0"/>
          </a:p>
        </p:txBody>
      </p:sp>
    </p:spTree>
    <p:extLst>
      <p:ext uri="{BB962C8B-B14F-4D97-AF65-F5344CB8AC3E}">
        <p14:creationId xmlns:p14="http://schemas.microsoft.com/office/powerpoint/2010/main" val="2923996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E63927-1488-575E-261C-CF0D63A97C25}"/>
              </a:ext>
            </a:extLst>
          </p:cNvPr>
          <p:cNvSpPr>
            <a:spLocks noGrp="1"/>
          </p:cNvSpPr>
          <p:nvPr>
            <p:ph type="subTitle" idx="1"/>
          </p:nvPr>
        </p:nvSpPr>
        <p:spPr/>
        <p:txBody>
          <a:bodyPr/>
          <a:lstStyle/>
          <a:p>
            <a:r>
              <a:rPr lang="en-US" sz="5400" dirty="0"/>
              <a:t>Orders affecting third parties</a:t>
            </a:r>
            <a:endParaRPr lang="en-AU" sz="5400" dirty="0"/>
          </a:p>
        </p:txBody>
      </p:sp>
    </p:spTree>
    <p:extLst>
      <p:ext uri="{BB962C8B-B14F-4D97-AF65-F5344CB8AC3E}">
        <p14:creationId xmlns:p14="http://schemas.microsoft.com/office/powerpoint/2010/main" val="2039143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7FF9C9-ABE1-8DFA-279D-2019E8E5F923}"/>
              </a:ext>
            </a:extLst>
          </p:cNvPr>
          <p:cNvSpPr>
            <a:spLocks noGrp="1" noChangeArrowheads="1"/>
          </p:cNvSpPr>
          <p:nvPr>
            <p:ph idx="1"/>
          </p:nvPr>
        </p:nvSpPr>
        <p:spPr bwMode="auto">
          <a:xfrm>
            <a:off x="706583" y="1482436"/>
            <a:ext cx="10627956" cy="4835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lnSpcReduction="10000"/>
          </a:bodyPr>
          <a:lstStyle>
            <a:lvl1pPr eaLnBrk="0" fontAlgn="base" hangingPunct="0">
              <a:spcBef>
                <a:spcPct val="0"/>
              </a:spcBef>
              <a:spcAft>
                <a:spcPct val="0"/>
              </a:spcAft>
              <a:tabLst>
                <a:tab pos="3187700" algn="l"/>
              </a:tabLst>
              <a:defRPr>
                <a:solidFill>
                  <a:schemeClr val="tx1"/>
                </a:solidFill>
                <a:latin typeface="Arial" panose="020B0604020202020204" pitchFamily="34" charset="0"/>
              </a:defRPr>
            </a:lvl1pPr>
            <a:lvl2pPr eaLnBrk="0" fontAlgn="base" hangingPunct="0">
              <a:spcBef>
                <a:spcPct val="0"/>
              </a:spcBef>
              <a:spcAft>
                <a:spcPct val="0"/>
              </a:spcAft>
              <a:tabLst>
                <a:tab pos="3187700" algn="l"/>
              </a:tabLst>
              <a:defRPr>
                <a:solidFill>
                  <a:schemeClr val="tx1"/>
                </a:solidFill>
                <a:latin typeface="Arial" panose="020B0604020202020204" pitchFamily="34" charset="0"/>
              </a:defRPr>
            </a:lvl2pPr>
            <a:lvl3pPr eaLnBrk="0" fontAlgn="base" hangingPunct="0">
              <a:spcBef>
                <a:spcPct val="0"/>
              </a:spcBef>
              <a:spcAft>
                <a:spcPct val="0"/>
              </a:spcAft>
              <a:tabLst>
                <a:tab pos="3187700" algn="l"/>
              </a:tabLst>
              <a:defRPr>
                <a:solidFill>
                  <a:schemeClr val="tx1"/>
                </a:solidFill>
                <a:latin typeface="Arial" panose="020B0604020202020204" pitchFamily="34" charset="0"/>
              </a:defRPr>
            </a:lvl3pPr>
            <a:lvl4pPr eaLnBrk="0" fontAlgn="base" hangingPunct="0">
              <a:spcBef>
                <a:spcPct val="0"/>
              </a:spcBef>
              <a:spcAft>
                <a:spcPct val="0"/>
              </a:spcAft>
              <a:tabLst>
                <a:tab pos="3187700" algn="l"/>
              </a:tabLst>
              <a:defRPr>
                <a:solidFill>
                  <a:schemeClr val="tx1"/>
                </a:solidFill>
                <a:latin typeface="Arial" panose="020B0604020202020204" pitchFamily="34" charset="0"/>
              </a:defRPr>
            </a:lvl4pPr>
            <a:lvl5pPr eaLnBrk="0" fontAlgn="base" hangingPunct="0">
              <a:spcBef>
                <a:spcPct val="0"/>
              </a:spcBef>
              <a:spcAft>
                <a:spcPct val="0"/>
              </a:spcAft>
              <a:tabLst>
                <a:tab pos="3187700" algn="l"/>
              </a:tabLst>
              <a:defRPr>
                <a:solidFill>
                  <a:schemeClr val="tx1"/>
                </a:solidFill>
                <a:latin typeface="Arial" panose="020B0604020202020204" pitchFamily="34" charset="0"/>
              </a:defRPr>
            </a:lvl5pPr>
            <a:lvl6pPr eaLnBrk="0" fontAlgn="base" hangingPunct="0">
              <a:spcBef>
                <a:spcPct val="0"/>
              </a:spcBef>
              <a:spcAft>
                <a:spcPct val="0"/>
              </a:spcAft>
              <a:tabLst>
                <a:tab pos="3187700" algn="l"/>
              </a:tabLst>
              <a:defRPr>
                <a:solidFill>
                  <a:schemeClr val="tx1"/>
                </a:solidFill>
                <a:latin typeface="Arial" panose="020B0604020202020204" pitchFamily="34" charset="0"/>
              </a:defRPr>
            </a:lvl6pPr>
            <a:lvl7pPr eaLnBrk="0" fontAlgn="base" hangingPunct="0">
              <a:spcBef>
                <a:spcPct val="0"/>
              </a:spcBef>
              <a:spcAft>
                <a:spcPct val="0"/>
              </a:spcAft>
              <a:tabLst>
                <a:tab pos="3187700" algn="l"/>
              </a:tabLst>
              <a:defRPr>
                <a:solidFill>
                  <a:schemeClr val="tx1"/>
                </a:solidFill>
                <a:latin typeface="Arial" panose="020B0604020202020204" pitchFamily="34" charset="0"/>
              </a:defRPr>
            </a:lvl7pPr>
            <a:lvl8pPr eaLnBrk="0" fontAlgn="base" hangingPunct="0">
              <a:spcBef>
                <a:spcPct val="0"/>
              </a:spcBef>
              <a:spcAft>
                <a:spcPct val="0"/>
              </a:spcAft>
              <a:tabLst>
                <a:tab pos="3187700" algn="l"/>
              </a:tabLst>
              <a:defRPr>
                <a:solidFill>
                  <a:schemeClr val="tx1"/>
                </a:solidFill>
                <a:latin typeface="Arial" panose="020B0604020202020204" pitchFamily="34" charset="0"/>
              </a:defRPr>
            </a:lvl8pPr>
            <a:lvl9pPr eaLnBrk="0" fontAlgn="base" hangingPunct="0">
              <a:spcBef>
                <a:spcPct val="0"/>
              </a:spcBef>
              <a:spcAft>
                <a:spcPct val="0"/>
              </a:spcAft>
              <a:tabLst>
                <a:tab pos="31877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90000"/>
              </a:lnSpc>
              <a:spcBef>
                <a:spcPct val="0"/>
              </a:spcBef>
              <a:spcAft>
                <a:spcPts val="600"/>
              </a:spcAft>
              <a:buClrTx/>
              <a:buSzTx/>
              <a:buFontTx/>
              <a:buNone/>
              <a:tabLst>
                <a:tab pos="3187700" algn="l"/>
              </a:tabLst>
            </a:pPr>
            <a:r>
              <a:rPr kumimoji="0" lang="en-US" altLang="en-US" sz="2000" b="0" i="0" u="none" strike="noStrike" cap="none" normalizeH="0" baseline="0" dirty="0">
                <a:ln>
                  <a:noFill/>
                </a:ln>
                <a:solidFill>
                  <a:schemeClr val="tx1">
                    <a:lumMod val="95000"/>
                    <a:lumOff val="5000"/>
                  </a:schemeClr>
                </a:solidFill>
                <a:effectLst/>
                <a:latin typeface="Helvetica" pitchFamily="2" charset="0"/>
              </a:rPr>
              <a:t>Consider the orders sought. </a:t>
            </a:r>
          </a:p>
          <a:p>
            <a:pPr marL="0" marR="0" lvl="0" indent="0" defTabSz="914400" rtl="0" eaLnBrk="0" fontAlgn="base" latinLnBrk="0" hangingPunct="0">
              <a:lnSpc>
                <a:spcPct val="90000"/>
              </a:lnSpc>
              <a:spcBef>
                <a:spcPct val="0"/>
              </a:spcBef>
              <a:spcAft>
                <a:spcPts val="600"/>
              </a:spcAft>
              <a:buClrTx/>
              <a:buSzTx/>
              <a:buFontTx/>
              <a:buNone/>
              <a:tabLst>
                <a:tab pos="3187700" algn="l"/>
              </a:tabLst>
            </a:pPr>
            <a:endParaRPr kumimoji="0" lang="en-US" altLang="en-US" sz="2000" b="0" i="0" u="none" strike="noStrike" cap="none" normalizeH="0" baseline="0" dirty="0">
              <a:ln>
                <a:noFill/>
              </a:ln>
              <a:solidFill>
                <a:schemeClr val="tx1">
                  <a:lumMod val="95000"/>
                  <a:lumOff val="5000"/>
                </a:schemeClr>
              </a:solidFill>
              <a:effectLst/>
              <a:latin typeface="Helvetica" pitchFamily="2" charset="0"/>
            </a:endParaRPr>
          </a:p>
          <a:p>
            <a:pPr marL="0" marR="0" lvl="0" indent="0" defTabSz="914400" rtl="0" eaLnBrk="0" fontAlgn="base" latinLnBrk="0" hangingPunct="0">
              <a:lnSpc>
                <a:spcPct val="90000"/>
              </a:lnSpc>
              <a:spcBef>
                <a:spcPct val="0"/>
              </a:spcBef>
              <a:spcAft>
                <a:spcPts val="600"/>
              </a:spcAft>
              <a:buClrTx/>
              <a:buSzTx/>
              <a:buFontTx/>
              <a:buNone/>
              <a:tabLst>
                <a:tab pos="3187700" algn="l"/>
              </a:tabLst>
            </a:pPr>
            <a:r>
              <a:rPr kumimoji="0" lang="en-US" altLang="en-US" sz="2000" b="0" i="0" u="none" strike="noStrike" cap="none" normalizeH="0" baseline="0" dirty="0">
                <a:ln>
                  <a:noFill/>
                </a:ln>
                <a:solidFill>
                  <a:schemeClr val="tx1">
                    <a:lumMod val="95000"/>
                    <a:lumOff val="5000"/>
                  </a:schemeClr>
                </a:solidFill>
                <a:effectLst/>
                <a:latin typeface="Helvetica" pitchFamily="2" charset="0"/>
              </a:rPr>
              <a:t>The FCFCOA may order a creditor to change arrangements for responsibility of repayment of a debt under the credit contract pursuant to section 90AE of the Family Law Act, or for Western Australian separating de facto couples under section 205ZLF of the</a:t>
            </a:r>
            <a:r>
              <a:rPr kumimoji="0" lang="en-US" altLang="en-US" sz="2000" b="0" i="1" u="none" strike="noStrike" cap="none" normalizeH="0" baseline="0" dirty="0">
                <a:ln>
                  <a:noFill/>
                </a:ln>
                <a:solidFill>
                  <a:schemeClr val="tx1">
                    <a:lumMod val="95000"/>
                    <a:lumOff val="5000"/>
                  </a:schemeClr>
                </a:solidFill>
                <a:effectLst/>
                <a:latin typeface="Helvetica" pitchFamily="2" charset="0"/>
              </a:rPr>
              <a:t> </a:t>
            </a:r>
            <a:r>
              <a:rPr kumimoji="0" lang="en-US" altLang="en-US" sz="2000" b="0" i="0" u="none" strike="noStrike" cap="none" normalizeH="0" baseline="0" dirty="0">
                <a:ln>
                  <a:noFill/>
                </a:ln>
                <a:solidFill>
                  <a:schemeClr val="tx1">
                    <a:lumMod val="95000"/>
                    <a:lumOff val="5000"/>
                  </a:schemeClr>
                </a:solidFill>
                <a:effectLst/>
                <a:latin typeface="Helvetica" pitchFamily="2" charset="0"/>
              </a:rPr>
              <a:t>Family Court Act</a:t>
            </a:r>
            <a:r>
              <a:rPr kumimoji="0" lang="en-US" altLang="en-US" sz="2000" b="0" i="1" u="none" strike="noStrike" cap="none" normalizeH="0" baseline="0" dirty="0">
                <a:ln>
                  <a:noFill/>
                </a:ln>
                <a:solidFill>
                  <a:schemeClr val="tx1">
                    <a:lumMod val="95000"/>
                    <a:lumOff val="5000"/>
                  </a:schemeClr>
                </a:solidFill>
                <a:effectLst/>
                <a:latin typeface="Helvetica" pitchFamily="2" charset="0"/>
              </a:rPr>
              <a:t> 1997</a:t>
            </a:r>
            <a:r>
              <a:rPr kumimoji="0" lang="en-US" altLang="en-US" sz="2000" b="0" i="0" u="none" strike="noStrike" cap="none" normalizeH="0" baseline="0" dirty="0">
                <a:ln>
                  <a:noFill/>
                </a:ln>
                <a:solidFill>
                  <a:schemeClr val="tx1">
                    <a:lumMod val="95000"/>
                    <a:lumOff val="5000"/>
                  </a:schemeClr>
                </a:solidFill>
                <a:effectLst/>
                <a:latin typeface="Helvetica" pitchFamily="2" charset="0"/>
              </a:rPr>
              <a:t> (WA).  </a:t>
            </a:r>
          </a:p>
          <a:p>
            <a:pPr marL="0" marR="0" lvl="0" indent="0" defTabSz="914400" rtl="0" eaLnBrk="0" fontAlgn="base" latinLnBrk="0" hangingPunct="0">
              <a:lnSpc>
                <a:spcPct val="90000"/>
              </a:lnSpc>
              <a:spcBef>
                <a:spcPct val="0"/>
              </a:spcBef>
              <a:spcAft>
                <a:spcPts val="600"/>
              </a:spcAft>
              <a:buClrTx/>
              <a:buSzTx/>
              <a:buFontTx/>
              <a:buNone/>
              <a:tabLst>
                <a:tab pos="3187700" algn="l"/>
              </a:tabLst>
            </a:pPr>
            <a:endParaRPr kumimoji="0" lang="en-US" altLang="en-US" sz="2000" b="0" i="0" u="none" strike="noStrike" cap="none" normalizeH="0" baseline="0" dirty="0">
              <a:ln>
                <a:noFill/>
              </a:ln>
              <a:solidFill>
                <a:schemeClr val="tx1">
                  <a:lumMod val="95000"/>
                  <a:lumOff val="5000"/>
                </a:schemeClr>
              </a:solidFill>
              <a:effectLst/>
              <a:latin typeface="Helvetica" pitchFamily="2" charset="0"/>
            </a:endParaRPr>
          </a:p>
          <a:p>
            <a:pPr marL="0" marR="0" lvl="0" indent="0" defTabSz="914400" rtl="0" eaLnBrk="0" fontAlgn="base" latinLnBrk="0" hangingPunct="0">
              <a:lnSpc>
                <a:spcPct val="90000"/>
              </a:lnSpc>
              <a:spcBef>
                <a:spcPct val="0"/>
              </a:spcBef>
              <a:spcAft>
                <a:spcPts val="600"/>
              </a:spcAft>
              <a:buClrTx/>
              <a:buSzTx/>
              <a:buFontTx/>
              <a:buNone/>
              <a:tabLst>
                <a:tab pos="3187700" algn="l"/>
              </a:tabLst>
            </a:pPr>
            <a:r>
              <a:rPr kumimoji="0" lang="en-US" altLang="en-US" sz="2000" b="0" i="0" u="none" strike="noStrike" cap="none" normalizeH="0" baseline="0" dirty="0">
                <a:ln>
                  <a:noFill/>
                </a:ln>
                <a:solidFill>
                  <a:schemeClr val="tx1">
                    <a:lumMod val="95000"/>
                    <a:lumOff val="5000"/>
                  </a:schemeClr>
                </a:solidFill>
                <a:effectLst/>
                <a:latin typeface="Helvetica" pitchFamily="2" charset="0"/>
              </a:rPr>
              <a:t>The orders may include: </a:t>
            </a:r>
            <a:endParaRPr kumimoji="0" lang="en-AU" altLang="en-US" sz="2000" b="0" i="0" u="none" strike="noStrike" cap="none" normalizeH="0" baseline="0" dirty="0">
              <a:ln>
                <a:noFill/>
              </a:ln>
              <a:solidFill>
                <a:schemeClr val="tx1">
                  <a:lumMod val="95000"/>
                  <a:lumOff val="5000"/>
                </a:schemeClr>
              </a:solidFill>
              <a:effectLst/>
              <a:latin typeface="Helvetica" pitchFamily="2" charset="0"/>
            </a:endParaRPr>
          </a:p>
          <a:p>
            <a:pPr marL="342900" marR="0" lvl="0" indent="-342900" defTabSz="914400" rtl="0" eaLnBrk="0" fontAlgn="base" latinLnBrk="0" hangingPunct="0">
              <a:lnSpc>
                <a:spcPct val="90000"/>
              </a:lnSpc>
              <a:spcBef>
                <a:spcPct val="0"/>
              </a:spcBef>
              <a:spcAft>
                <a:spcPts val="600"/>
              </a:spcAft>
              <a:buClrTx/>
              <a:buSzTx/>
              <a:buFont typeface="Arial" panose="020B0604020202020204" pitchFamily="34" charset="0"/>
              <a:buChar char="•"/>
              <a:tabLst>
                <a:tab pos="3187700" algn="l"/>
              </a:tabLst>
            </a:pPr>
            <a:r>
              <a:rPr kumimoji="0" lang="en-US" altLang="en-US" sz="2000" b="0" i="0" u="none" strike="noStrike" cap="none" normalizeH="0" baseline="0" dirty="0">
                <a:ln>
                  <a:noFill/>
                </a:ln>
                <a:solidFill>
                  <a:schemeClr val="tx1">
                    <a:lumMod val="95000"/>
                    <a:lumOff val="5000"/>
                  </a:schemeClr>
                </a:solidFill>
                <a:effectLst/>
                <a:latin typeface="Helvetica" pitchFamily="2" charset="0"/>
              </a:rPr>
              <a:t>ordering a creditor to remove one party from the joint debt and make the other party solely responsible for repayment, (the court may also do the opposite and make a debt that is solely the responsibility of one party a joint responsibility), or: </a:t>
            </a:r>
            <a:endParaRPr kumimoji="0" lang="en-AU" altLang="en-US" sz="2000" b="0" i="0" u="none" strike="noStrike" cap="none" normalizeH="0" baseline="0" dirty="0">
              <a:ln>
                <a:noFill/>
              </a:ln>
              <a:solidFill>
                <a:schemeClr val="tx1">
                  <a:lumMod val="95000"/>
                  <a:lumOff val="5000"/>
                </a:schemeClr>
              </a:solidFill>
              <a:effectLst/>
              <a:latin typeface="Helvetica" pitchFamily="2" charset="0"/>
            </a:endParaRPr>
          </a:p>
          <a:p>
            <a:pPr marL="342900" marR="0" lvl="0" indent="-342900" defTabSz="914400" rtl="0" eaLnBrk="0" fontAlgn="base" latinLnBrk="0" hangingPunct="0">
              <a:lnSpc>
                <a:spcPct val="90000"/>
              </a:lnSpc>
              <a:spcBef>
                <a:spcPct val="0"/>
              </a:spcBef>
              <a:spcAft>
                <a:spcPts val="600"/>
              </a:spcAft>
              <a:buClrTx/>
              <a:buSzTx/>
              <a:buFont typeface="Arial" panose="020B0604020202020204" pitchFamily="34" charset="0"/>
              <a:buChar char="•"/>
              <a:tabLst>
                <a:tab pos="3187700" algn="l"/>
              </a:tabLst>
            </a:pPr>
            <a:r>
              <a:rPr kumimoji="0" lang="en-US" altLang="en-US" sz="2000" b="0" i="0" u="none" strike="noStrike" cap="none" normalizeH="0" baseline="0" dirty="0">
                <a:ln>
                  <a:noFill/>
                </a:ln>
                <a:solidFill>
                  <a:schemeClr val="tx1">
                    <a:lumMod val="95000"/>
                    <a:lumOff val="5000"/>
                  </a:schemeClr>
                </a:solidFill>
                <a:effectLst/>
                <a:latin typeface="Helvetica" pitchFamily="2" charset="0"/>
              </a:rPr>
              <a:t>adjusting the portion of a debt each party is responsible for to fairly deal with the debt as part of a property settlement. </a:t>
            </a:r>
            <a:endParaRPr kumimoji="0" lang="en-AU" altLang="en-US" sz="2000" b="0" i="0" u="none" strike="noStrike" cap="none" normalizeH="0" baseline="0" dirty="0">
              <a:ln>
                <a:noFill/>
              </a:ln>
              <a:solidFill>
                <a:schemeClr val="tx1">
                  <a:lumMod val="95000"/>
                  <a:lumOff val="5000"/>
                </a:schemeClr>
              </a:solidFill>
              <a:effectLst/>
              <a:latin typeface="Helvetica" pitchFamily="2" charset="0"/>
            </a:endParaRPr>
          </a:p>
          <a:p>
            <a:pPr marL="0" marR="0" lvl="0" indent="0" defTabSz="914400" rtl="0" eaLnBrk="0" fontAlgn="base" latinLnBrk="0" hangingPunct="0">
              <a:lnSpc>
                <a:spcPct val="90000"/>
              </a:lnSpc>
              <a:spcBef>
                <a:spcPct val="0"/>
              </a:spcBef>
              <a:spcAft>
                <a:spcPts val="600"/>
              </a:spcAft>
              <a:buClrTx/>
              <a:buSzTx/>
              <a:buFontTx/>
              <a:buNone/>
              <a:tabLst>
                <a:tab pos="3187700" algn="l"/>
              </a:tabLst>
            </a:pPr>
            <a:endParaRPr kumimoji="0" lang="en-US" altLang="en-US" sz="2000" b="0" i="0" u="none" strike="noStrike" cap="none" normalizeH="0" baseline="0" dirty="0">
              <a:ln>
                <a:noFill/>
              </a:ln>
              <a:solidFill>
                <a:schemeClr val="tx1">
                  <a:lumMod val="95000"/>
                  <a:lumOff val="5000"/>
                </a:schemeClr>
              </a:solidFill>
              <a:effectLst/>
              <a:latin typeface="Helvetica" pitchFamily="2" charset="0"/>
            </a:endParaRPr>
          </a:p>
          <a:p>
            <a:pPr marL="0" marR="0" lvl="0" indent="0" defTabSz="914400" rtl="0" eaLnBrk="0" fontAlgn="base" latinLnBrk="0" hangingPunct="0">
              <a:lnSpc>
                <a:spcPct val="90000"/>
              </a:lnSpc>
              <a:spcBef>
                <a:spcPct val="0"/>
              </a:spcBef>
              <a:spcAft>
                <a:spcPts val="600"/>
              </a:spcAft>
              <a:buClrTx/>
              <a:buSzTx/>
              <a:buFontTx/>
              <a:buNone/>
              <a:tabLst>
                <a:tab pos="3187700" algn="l"/>
              </a:tabLst>
            </a:pPr>
            <a:r>
              <a:rPr kumimoji="0" lang="en-US" altLang="en-US" sz="2000" b="0" i="0" u="none" strike="noStrike" cap="none" normalizeH="0" baseline="0" dirty="0">
                <a:ln>
                  <a:noFill/>
                </a:ln>
                <a:solidFill>
                  <a:schemeClr val="tx1">
                    <a:lumMod val="95000"/>
                    <a:lumOff val="5000"/>
                  </a:schemeClr>
                </a:solidFill>
                <a:effectLst/>
                <a:latin typeface="Helvetica" pitchFamily="2" charset="0"/>
              </a:rPr>
              <a:t>As well as these types of orders, family law courts can make any order directing a creditor or third party to do a thing, or altering their rights, liabilities, or property interests.</a:t>
            </a:r>
            <a:endParaRPr kumimoji="0" lang="en-AU" altLang="en-US" sz="2000" b="0" i="0" u="none" strike="noStrike" cap="none" normalizeH="0" baseline="0" dirty="0">
              <a:ln>
                <a:noFill/>
              </a:ln>
              <a:solidFill>
                <a:schemeClr val="tx1">
                  <a:lumMod val="95000"/>
                  <a:lumOff val="5000"/>
                </a:schemeClr>
              </a:solidFill>
              <a:effectLst/>
              <a:latin typeface="Helvetica" pitchFamily="2" charset="0"/>
            </a:endParaRPr>
          </a:p>
        </p:txBody>
      </p:sp>
      <p:sp>
        <p:nvSpPr>
          <p:cNvPr id="3" name="Title 2">
            <a:extLst>
              <a:ext uri="{FF2B5EF4-FFF2-40B4-BE49-F238E27FC236}">
                <a16:creationId xmlns:a16="http://schemas.microsoft.com/office/drawing/2014/main" id="{C1D00BE7-8F48-14B6-A059-C7F4994F966C}"/>
              </a:ext>
            </a:extLst>
          </p:cNvPr>
          <p:cNvSpPr>
            <a:spLocks noGrp="1"/>
          </p:cNvSpPr>
          <p:nvPr>
            <p:ph type="title"/>
          </p:nvPr>
        </p:nvSpPr>
        <p:spPr>
          <a:xfrm>
            <a:off x="706583" y="445866"/>
            <a:ext cx="10627956" cy="887360"/>
          </a:xfrm>
        </p:spPr>
        <p:txBody>
          <a:bodyPr anchor="t">
            <a:normAutofit/>
          </a:bodyPr>
          <a:lstStyle/>
          <a:p>
            <a:r>
              <a:rPr lang="en-US" sz="4000" dirty="0"/>
              <a:t>Liabilities</a:t>
            </a:r>
            <a:endParaRPr lang="en-AU" sz="4000" dirty="0"/>
          </a:p>
        </p:txBody>
      </p:sp>
    </p:spTree>
    <p:extLst>
      <p:ext uri="{BB962C8B-B14F-4D97-AF65-F5344CB8AC3E}">
        <p14:creationId xmlns:p14="http://schemas.microsoft.com/office/powerpoint/2010/main" val="640068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7FF9C9-ABE1-8DFA-279D-2019E8E5F923}"/>
              </a:ext>
            </a:extLst>
          </p:cNvPr>
          <p:cNvSpPr>
            <a:spLocks noGrp="1" noChangeArrowheads="1"/>
          </p:cNvSpPr>
          <p:nvPr>
            <p:ph idx="1"/>
          </p:nvPr>
        </p:nvSpPr>
        <p:spPr bwMode="auto">
          <a:xfrm>
            <a:off x="706583" y="1206632"/>
            <a:ext cx="10627956" cy="511104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lvl1pPr eaLnBrk="0" fontAlgn="base" hangingPunct="0">
              <a:spcBef>
                <a:spcPct val="0"/>
              </a:spcBef>
              <a:spcAft>
                <a:spcPct val="0"/>
              </a:spcAft>
              <a:tabLst>
                <a:tab pos="3187700" algn="l"/>
              </a:tabLst>
              <a:defRPr>
                <a:solidFill>
                  <a:schemeClr val="tx1"/>
                </a:solidFill>
                <a:latin typeface="Arial" panose="020B0604020202020204" pitchFamily="34" charset="0"/>
              </a:defRPr>
            </a:lvl1pPr>
            <a:lvl2pPr eaLnBrk="0" fontAlgn="base" hangingPunct="0">
              <a:spcBef>
                <a:spcPct val="0"/>
              </a:spcBef>
              <a:spcAft>
                <a:spcPct val="0"/>
              </a:spcAft>
              <a:tabLst>
                <a:tab pos="3187700" algn="l"/>
              </a:tabLst>
              <a:defRPr>
                <a:solidFill>
                  <a:schemeClr val="tx1"/>
                </a:solidFill>
                <a:latin typeface="Arial" panose="020B0604020202020204" pitchFamily="34" charset="0"/>
              </a:defRPr>
            </a:lvl2pPr>
            <a:lvl3pPr eaLnBrk="0" fontAlgn="base" hangingPunct="0">
              <a:spcBef>
                <a:spcPct val="0"/>
              </a:spcBef>
              <a:spcAft>
                <a:spcPct val="0"/>
              </a:spcAft>
              <a:tabLst>
                <a:tab pos="3187700" algn="l"/>
              </a:tabLst>
              <a:defRPr>
                <a:solidFill>
                  <a:schemeClr val="tx1"/>
                </a:solidFill>
                <a:latin typeface="Arial" panose="020B0604020202020204" pitchFamily="34" charset="0"/>
              </a:defRPr>
            </a:lvl3pPr>
            <a:lvl4pPr eaLnBrk="0" fontAlgn="base" hangingPunct="0">
              <a:spcBef>
                <a:spcPct val="0"/>
              </a:spcBef>
              <a:spcAft>
                <a:spcPct val="0"/>
              </a:spcAft>
              <a:tabLst>
                <a:tab pos="3187700" algn="l"/>
              </a:tabLst>
              <a:defRPr>
                <a:solidFill>
                  <a:schemeClr val="tx1"/>
                </a:solidFill>
                <a:latin typeface="Arial" panose="020B0604020202020204" pitchFamily="34" charset="0"/>
              </a:defRPr>
            </a:lvl4pPr>
            <a:lvl5pPr eaLnBrk="0" fontAlgn="base" hangingPunct="0">
              <a:spcBef>
                <a:spcPct val="0"/>
              </a:spcBef>
              <a:spcAft>
                <a:spcPct val="0"/>
              </a:spcAft>
              <a:tabLst>
                <a:tab pos="3187700" algn="l"/>
              </a:tabLst>
              <a:defRPr>
                <a:solidFill>
                  <a:schemeClr val="tx1"/>
                </a:solidFill>
                <a:latin typeface="Arial" panose="020B0604020202020204" pitchFamily="34" charset="0"/>
              </a:defRPr>
            </a:lvl5pPr>
            <a:lvl6pPr eaLnBrk="0" fontAlgn="base" hangingPunct="0">
              <a:spcBef>
                <a:spcPct val="0"/>
              </a:spcBef>
              <a:spcAft>
                <a:spcPct val="0"/>
              </a:spcAft>
              <a:tabLst>
                <a:tab pos="3187700" algn="l"/>
              </a:tabLst>
              <a:defRPr>
                <a:solidFill>
                  <a:schemeClr val="tx1"/>
                </a:solidFill>
                <a:latin typeface="Arial" panose="020B0604020202020204" pitchFamily="34" charset="0"/>
              </a:defRPr>
            </a:lvl6pPr>
            <a:lvl7pPr eaLnBrk="0" fontAlgn="base" hangingPunct="0">
              <a:spcBef>
                <a:spcPct val="0"/>
              </a:spcBef>
              <a:spcAft>
                <a:spcPct val="0"/>
              </a:spcAft>
              <a:tabLst>
                <a:tab pos="3187700" algn="l"/>
              </a:tabLst>
              <a:defRPr>
                <a:solidFill>
                  <a:schemeClr val="tx1"/>
                </a:solidFill>
                <a:latin typeface="Arial" panose="020B0604020202020204" pitchFamily="34" charset="0"/>
              </a:defRPr>
            </a:lvl7pPr>
            <a:lvl8pPr eaLnBrk="0" fontAlgn="base" hangingPunct="0">
              <a:spcBef>
                <a:spcPct val="0"/>
              </a:spcBef>
              <a:spcAft>
                <a:spcPct val="0"/>
              </a:spcAft>
              <a:tabLst>
                <a:tab pos="3187700" algn="l"/>
              </a:tabLst>
              <a:defRPr>
                <a:solidFill>
                  <a:schemeClr val="tx1"/>
                </a:solidFill>
                <a:latin typeface="Arial" panose="020B0604020202020204" pitchFamily="34" charset="0"/>
              </a:defRPr>
            </a:lvl8pPr>
            <a:lvl9pPr eaLnBrk="0" fontAlgn="base" hangingPunct="0">
              <a:spcBef>
                <a:spcPct val="0"/>
              </a:spcBef>
              <a:spcAft>
                <a:spcPct val="0"/>
              </a:spcAft>
              <a:tabLst>
                <a:tab pos="3187700" algn="l"/>
              </a:tabLst>
              <a:defRPr>
                <a:solidFill>
                  <a:schemeClr val="tx1"/>
                </a:solidFill>
                <a:latin typeface="Arial" panose="020B0604020202020204" pitchFamily="34" charset="0"/>
              </a:defRPr>
            </a:lvl9pPr>
          </a:lstStyle>
          <a:p>
            <a:r>
              <a:rPr lang="en-US" sz="2000" b="1" dirty="0">
                <a:solidFill>
                  <a:srgbClr val="333333"/>
                </a:solidFill>
                <a:latin typeface="Helvetica" pitchFamily="2" charset="0"/>
              </a:rPr>
              <a:t>Court may make an order under section 79 binding a third party</a:t>
            </a:r>
            <a:r>
              <a:rPr lang="en-US" sz="2000" dirty="0">
                <a:solidFill>
                  <a:srgbClr val="333333"/>
                </a:solidFill>
                <a:latin typeface="Helvetica" pitchFamily="2" charset="0"/>
              </a:rPr>
              <a:t>             </a:t>
            </a:r>
          </a:p>
          <a:p>
            <a:r>
              <a:rPr lang="en-AU" sz="2000" dirty="0">
                <a:latin typeface="Helvetica" pitchFamily="2" charset="0"/>
              </a:rPr>
              <a:t>(1)  In proceedings under section 79, the court may make any of the following orders:</a:t>
            </a:r>
          </a:p>
          <a:p>
            <a:endParaRPr lang="en-AU" sz="2000" dirty="0">
              <a:latin typeface="Helvetica" pitchFamily="2" charset="0"/>
            </a:endParaRPr>
          </a:p>
          <a:p>
            <a:r>
              <a:rPr lang="en-AU" sz="2000" dirty="0">
                <a:latin typeface="Helvetica" pitchFamily="2" charset="0"/>
              </a:rPr>
              <a:t>(a)  an order directed to a creditor of the parties to the marriage to substitute one party for both parties in relation to the debt owed to the creditor;</a:t>
            </a:r>
            <a:br>
              <a:rPr lang="en-AU" sz="2000" dirty="0">
                <a:latin typeface="Helvetica" pitchFamily="2" charset="0"/>
              </a:rPr>
            </a:br>
            <a:endParaRPr lang="en-AU" sz="2000" dirty="0">
              <a:latin typeface="Helvetica" pitchFamily="2" charset="0"/>
            </a:endParaRPr>
          </a:p>
          <a:p>
            <a:r>
              <a:rPr lang="en-AU" sz="2000" dirty="0">
                <a:latin typeface="Helvetica" pitchFamily="2" charset="0"/>
              </a:rPr>
              <a:t>(b)  an order directed to a creditor of one party to a marriage to substitute the other party, or both parties, to the marriage for that party in relation to the debt owed to the creditor;</a:t>
            </a:r>
            <a:br>
              <a:rPr lang="en-AU" sz="2000" dirty="0">
                <a:latin typeface="Helvetica" pitchFamily="2" charset="0"/>
              </a:rPr>
            </a:br>
            <a:endParaRPr lang="en-AU" sz="2000" dirty="0">
              <a:latin typeface="Helvetica" pitchFamily="2" charset="0"/>
            </a:endParaRPr>
          </a:p>
          <a:p>
            <a:r>
              <a:rPr lang="en-AU" sz="2000" dirty="0">
                <a:latin typeface="Helvetica" pitchFamily="2" charset="0"/>
              </a:rPr>
              <a:t>(c)  an order directed to a creditor of the parties to the marriage that the parties be liable for a different proportion of the debt owed to the creditor than the proportion the parties are liable to before the order is made;</a:t>
            </a:r>
            <a:br>
              <a:rPr lang="en-AU" sz="2000" dirty="0">
                <a:latin typeface="Helvetica" pitchFamily="2" charset="0"/>
              </a:rPr>
            </a:br>
            <a:endParaRPr lang="en-AU" sz="2000" dirty="0">
              <a:latin typeface="Helvetica" pitchFamily="2" charset="0"/>
            </a:endParaRPr>
          </a:p>
          <a:p>
            <a:r>
              <a:rPr lang="en-AU" sz="2000" dirty="0">
                <a:latin typeface="Helvetica" pitchFamily="2" charset="0"/>
              </a:rPr>
              <a:t>(d)  an order directed to a director of a company or to a company to register a transfer of shares from one party to the marriage to the other party.</a:t>
            </a:r>
          </a:p>
        </p:txBody>
      </p:sp>
      <p:sp>
        <p:nvSpPr>
          <p:cNvPr id="3" name="Title 2">
            <a:extLst>
              <a:ext uri="{FF2B5EF4-FFF2-40B4-BE49-F238E27FC236}">
                <a16:creationId xmlns:a16="http://schemas.microsoft.com/office/drawing/2014/main" id="{C1D00BE7-8F48-14B6-A059-C7F4994F966C}"/>
              </a:ext>
            </a:extLst>
          </p:cNvPr>
          <p:cNvSpPr>
            <a:spLocks noGrp="1"/>
          </p:cNvSpPr>
          <p:nvPr>
            <p:ph type="title"/>
          </p:nvPr>
        </p:nvSpPr>
        <p:spPr>
          <a:xfrm>
            <a:off x="706583" y="445866"/>
            <a:ext cx="10627956" cy="887360"/>
          </a:xfrm>
        </p:spPr>
        <p:txBody>
          <a:bodyPr anchor="t">
            <a:normAutofit/>
          </a:bodyPr>
          <a:lstStyle/>
          <a:p>
            <a:r>
              <a:rPr lang="en-US" sz="4000" dirty="0"/>
              <a:t>Family Law Act 1975 – Section 90AE </a:t>
            </a:r>
            <a:endParaRPr lang="en-AU" sz="4000" dirty="0"/>
          </a:p>
        </p:txBody>
      </p:sp>
    </p:spTree>
    <p:extLst>
      <p:ext uri="{BB962C8B-B14F-4D97-AF65-F5344CB8AC3E}">
        <p14:creationId xmlns:p14="http://schemas.microsoft.com/office/powerpoint/2010/main" val="2146261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66F6B71-1596-0042-3071-A4923BB09E0C}"/>
              </a:ext>
            </a:extLst>
          </p:cNvPr>
          <p:cNvSpPr>
            <a:spLocks noGrp="1"/>
          </p:cNvSpPr>
          <p:nvPr>
            <p:ph idx="1"/>
          </p:nvPr>
        </p:nvSpPr>
        <p:spPr>
          <a:xfrm>
            <a:off x="706438" y="443061"/>
            <a:ext cx="10803690" cy="5875190"/>
          </a:xfrm>
        </p:spPr>
        <p:txBody>
          <a:bodyPr>
            <a:noAutofit/>
          </a:bodyPr>
          <a:lstStyle/>
          <a:p>
            <a:r>
              <a:rPr lang="en-AU" sz="2000" dirty="0"/>
              <a:t>(2)  In proceedings under section 79, the court may make any other order that:</a:t>
            </a:r>
          </a:p>
          <a:p>
            <a:r>
              <a:rPr lang="en-AU" sz="2000" dirty="0"/>
              <a:t>(a)  directs a third party to do a thing in relation to the property of a party to the marriage; or</a:t>
            </a:r>
          </a:p>
          <a:p>
            <a:r>
              <a:rPr lang="en-AU" sz="2000" dirty="0"/>
              <a:t>(b)  alters the rights, liabilities or property interests of a third party in relation to the marriage.</a:t>
            </a:r>
          </a:p>
          <a:p>
            <a:endParaRPr lang="en-AU" sz="2000" dirty="0"/>
          </a:p>
          <a:p>
            <a:r>
              <a:rPr lang="en-AU" sz="2000" dirty="0"/>
              <a:t>(3)  The court may only make an order under subsection (1) or (2) if:</a:t>
            </a:r>
          </a:p>
          <a:p>
            <a:r>
              <a:rPr lang="en-AU" sz="2000" dirty="0"/>
              <a:t>(a)  the making of the order is reasonably necessary, or reasonably appropriate and adapted, to effect a division of property between the parties to the marriage; and</a:t>
            </a:r>
          </a:p>
          <a:p>
            <a:r>
              <a:rPr lang="en-AU" sz="2000" dirty="0"/>
              <a:t>(b)  if the order concerns a debt of a party to the marriage--it is not foreseeable at the time that the order is made that to make the order would result in the debt not being paid in full; and</a:t>
            </a:r>
          </a:p>
          <a:p>
            <a:r>
              <a:rPr lang="en-AU" sz="2000" dirty="0"/>
              <a:t>(c)  the third party has been accorded procedural fairness in relation to the making of the order; and</a:t>
            </a:r>
          </a:p>
          <a:p>
            <a:r>
              <a:rPr lang="en-AU" sz="2000" dirty="0"/>
              <a:t>(d)  the court is satisfied that, in all the circumstances, it is just and equitable to make the order; and</a:t>
            </a:r>
          </a:p>
          <a:p>
            <a:r>
              <a:rPr lang="en-AU" sz="2000" dirty="0"/>
              <a:t>(e)  the court is satisfied that the order takes into account the matters mentioned in subsection (4).</a:t>
            </a:r>
          </a:p>
        </p:txBody>
      </p:sp>
    </p:spTree>
    <p:extLst>
      <p:ext uri="{BB962C8B-B14F-4D97-AF65-F5344CB8AC3E}">
        <p14:creationId xmlns:p14="http://schemas.microsoft.com/office/powerpoint/2010/main" val="1529148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18E0FD-E732-B2BB-7EFA-EEB53EF61FC6}"/>
              </a:ext>
            </a:extLst>
          </p:cNvPr>
          <p:cNvSpPr>
            <a:spLocks noGrp="1"/>
          </p:cNvSpPr>
          <p:nvPr>
            <p:ph idx="1"/>
          </p:nvPr>
        </p:nvSpPr>
        <p:spPr>
          <a:xfrm>
            <a:off x="687729" y="1048803"/>
            <a:ext cx="10627956" cy="4835237"/>
          </a:xfrm>
        </p:spPr>
        <p:txBody>
          <a:bodyPr>
            <a:noAutofit/>
          </a:bodyPr>
          <a:lstStyle/>
          <a:p>
            <a:r>
              <a:rPr lang="en-AU" sz="2000" dirty="0"/>
              <a:t>(4)  The matters are as follows:</a:t>
            </a:r>
          </a:p>
          <a:p>
            <a:r>
              <a:rPr lang="en-AU" sz="2000" dirty="0"/>
              <a:t>(a)  the taxation effect (if any) of the order on the parties to the marriage;</a:t>
            </a:r>
          </a:p>
          <a:p>
            <a:r>
              <a:rPr lang="en-AU" sz="2000" dirty="0"/>
              <a:t>(b)  the taxation effect (if any) of the order on the third party;</a:t>
            </a:r>
          </a:p>
          <a:p>
            <a:r>
              <a:rPr lang="en-AU" sz="2000" dirty="0"/>
              <a:t>(c)  the social security effect (if any) of the order on the parties to the marriage;</a:t>
            </a:r>
          </a:p>
          <a:p>
            <a:r>
              <a:rPr lang="en-AU" sz="2000" dirty="0"/>
              <a:t>(d)  the third party's administrative costs in relation to the order;</a:t>
            </a:r>
          </a:p>
          <a:p>
            <a:r>
              <a:rPr lang="en-AU" sz="2000" dirty="0"/>
              <a:t>(e)  if the order concerns a debt of a party to the marriage - the capacity of a party to the marriage to repay the debt after the order is made;</a:t>
            </a:r>
          </a:p>
          <a:p>
            <a:endParaRPr lang="en-AU" sz="2000" dirty="0"/>
          </a:p>
          <a:p>
            <a:r>
              <a:rPr lang="en-AU" sz="2000" dirty="0"/>
              <a:t>Note: See paragraph (3)(b) for requirements for making the order in these circumstances.</a:t>
            </a:r>
          </a:p>
          <a:p>
            <a:endParaRPr lang="en-AU" sz="2000" dirty="0"/>
          </a:p>
          <a:p>
            <a:r>
              <a:rPr lang="en-AU" sz="2000" dirty="0"/>
              <a:t>Example: The capacity of a party to the marriage to repay the debt would be affected by that party's ability to repay the debt without undue hardship.</a:t>
            </a:r>
          </a:p>
        </p:txBody>
      </p:sp>
    </p:spTree>
    <p:extLst>
      <p:ext uri="{BB962C8B-B14F-4D97-AF65-F5344CB8AC3E}">
        <p14:creationId xmlns:p14="http://schemas.microsoft.com/office/powerpoint/2010/main" val="194246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p>
          <a:p>
            <a:r>
              <a:rPr lang="en-US" sz="5400" dirty="0"/>
              <a:t>financial abuse</a:t>
            </a:r>
            <a:endParaRPr lang="en-AU" sz="5400" dirty="0"/>
          </a:p>
        </p:txBody>
      </p:sp>
    </p:spTree>
    <p:extLst>
      <p:ext uri="{BB962C8B-B14F-4D97-AF65-F5344CB8AC3E}">
        <p14:creationId xmlns:p14="http://schemas.microsoft.com/office/powerpoint/2010/main" val="299226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18E0FD-E732-B2BB-7EFA-EEB53EF61FC6}"/>
              </a:ext>
            </a:extLst>
          </p:cNvPr>
          <p:cNvSpPr>
            <a:spLocks noGrp="1"/>
          </p:cNvSpPr>
          <p:nvPr>
            <p:ph idx="1"/>
          </p:nvPr>
        </p:nvSpPr>
        <p:spPr>
          <a:xfrm>
            <a:off x="706583" y="499622"/>
            <a:ext cx="10627956" cy="5818052"/>
          </a:xfrm>
        </p:spPr>
        <p:txBody>
          <a:bodyPr>
            <a:noAutofit/>
          </a:bodyPr>
          <a:lstStyle/>
          <a:p>
            <a:r>
              <a:rPr lang="en-AU" sz="2000" dirty="0"/>
              <a:t>(f)  the economic, legal or other capacity of the third party to comply with the order;</a:t>
            </a:r>
          </a:p>
          <a:p>
            <a:r>
              <a:rPr lang="en-AU" sz="2000" dirty="0"/>
              <a:t>Example: The legal capacity of the third party to comply with the order could be affected by the terms of a trust deed. However, after taking the third party's legal capacity into account, the court may make the order despite the terms of the trust deed. If the court does so, the order will have effect despite those terms (see section 90AC).</a:t>
            </a:r>
          </a:p>
          <a:p>
            <a:endParaRPr lang="en-AU" sz="2000" dirty="0"/>
          </a:p>
          <a:p>
            <a:r>
              <a:rPr lang="en-AU" sz="2000" dirty="0"/>
              <a:t>(g)  if, as a result of the third party being accorded procedural fairness in relation to the making of the order, the third party raises any other matters - those matters;</a:t>
            </a:r>
          </a:p>
          <a:p>
            <a:r>
              <a:rPr lang="en-AU" sz="2000" dirty="0"/>
              <a:t>Note: See paragraph (3)(c) for the requirement to accord procedural fairness to the third party.</a:t>
            </a:r>
          </a:p>
          <a:p>
            <a:endParaRPr lang="en-AU" sz="2000" dirty="0"/>
          </a:p>
          <a:p>
            <a:r>
              <a:rPr lang="en-AU" sz="2000" dirty="0"/>
              <a:t>(h)  any other matter that the court considers relevant.</a:t>
            </a:r>
          </a:p>
        </p:txBody>
      </p:sp>
    </p:spTree>
    <p:extLst>
      <p:ext uri="{BB962C8B-B14F-4D97-AF65-F5344CB8AC3E}">
        <p14:creationId xmlns:p14="http://schemas.microsoft.com/office/powerpoint/2010/main" val="1883256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6039AB8-D12A-DB09-2350-360A9042A677}"/>
              </a:ext>
            </a:extLst>
          </p:cNvPr>
          <p:cNvSpPr>
            <a:spLocks noGrp="1"/>
          </p:cNvSpPr>
          <p:nvPr>
            <p:ph type="subTitle" idx="1"/>
          </p:nvPr>
        </p:nvSpPr>
        <p:spPr/>
        <p:txBody>
          <a:bodyPr/>
          <a:lstStyle/>
          <a:p>
            <a:r>
              <a:rPr lang="en-US" sz="5400" dirty="0"/>
              <a:t>Injunctions</a:t>
            </a:r>
            <a:endParaRPr lang="en-AU" sz="5400" dirty="0"/>
          </a:p>
        </p:txBody>
      </p:sp>
    </p:spTree>
    <p:extLst>
      <p:ext uri="{BB962C8B-B14F-4D97-AF65-F5344CB8AC3E}">
        <p14:creationId xmlns:p14="http://schemas.microsoft.com/office/powerpoint/2010/main" val="3351110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A5C39-3BDA-D5F4-9776-6E685576EE78}"/>
              </a:ext>
            </a:extLst>
          </p:cNvPr>
          <p:cNvSpPr>
            <a:spLocks noGrp="1"/>
          </p:cNvSpPr>
          <p:nvPr>
            <p:ph idx="1"/>
          </p:nvPr>
        </p:nvSpPr>
        <p:spPr>
          <a:xfrm>
            <a:off x="858983" y="1333226"/>
            <a:ext cx="10293926" cy="5039865"/>
          </a:xfrm>
        </p:spPr>
        <p:txBody>
          <a:bodyPr anchor="ctr">
            <a:normAutofit/>
          </a:bodyPr>
          <a:lstStyle/>
          <a:p>
            <a:r>
              <a:rPr lang="en-US" sz="2200" b="0" i="0">
                <a:solidFill>
                  <a:schemeClr val="tx1"/>
                </a:solidFill>
                <a:effectLst/>
              </a:rPr>
              <a:t>In </a:t>
            </a:r>
            <a:r>
              <a:rPr lang="en-US" sz="2200">
                <a:solidFill>
                  <a:schemeClr val="tx1"/>
                </a:solidFill>
              </a:rPr>
              <a:t>financial proceedings</a:t>
            </a:r>
            <a:r>
              <a:rPr lang="en-US" sz="2200" b="0" i="0">
                <a:solidFill>
                  <a:schemeClr val="tx1"/>
                </a:solidFill>
                <a:effectLst/>
              </a:rPr>
              <a:t> the court may make such order or grant such injunction “as it considers proper” including “an injunction in relation to the property of a party to the marriage”</a:t>
            </a:r>
            <a:endParaRPr lang="en-AU" sz="2200">
              <a:solidFill>
                <a:schemeClr val="tx1"/>
              </a:solidFill>
            </a:endParaRPr>
          </a:p>
        </p:txBody>
      </p:sp>
      <p:sp>
        <p:nvSpPr>
          <p:cNvPr id="3" name="Title 2">
            <a:extLst>
              <a:ext uri="{FF2B5EF4-FFF2-40B4-BE49-F238E27FC236}">
                <a16:creationId xmlns:a16="http://schemas.microsoft.com/office/drawing/2014/main" id="{FA6B4F01-FAC2-2D34-1BA3-DD7B767A9B40}"/>
              </a:ext>
            </a:extLst>
          </p:cNvPr>
          <p:cNvSpPr>
            <a:spLocks noGrp="1"/>
          </p:cNvSpPr>
          <p:nvPr>
            <p:ph type="title"/>
          </p:nvPr>
        </p:nvSpPr>
        <p:spPr>
          <a:xfrm>
            <a:off x="858983" y="445866"/>
            <a:ext cx="10293926" cy="887360"/>
          </a:xfrm>
        </p:spPr>
        <p:txBody>
          <a:bodyPr anchor="t">
            <a:normAutofit/>
          </a:bodyPr>
          <a:lstStyle/>
          <a:p>
            <a:r>
              <a:rPr lang="en-US" sz="4000" dirty="0"/>
              <a:t>Section 114(1)(e)</a:t>
            </a:r>
            <a:endParaRPr lang="en-AU" sz="4000" dirty="0"/>
          </a:p>
        </p:txBody>
      </p:sp>
    </p:spTree>
    <p:extLst>
      <p:ext uri="{BB962C8B-B14F-4D97-AF65-F5344CB8AC3E}">
        <p14:creationId xmlns:p14="http://schemas.microsoft.com/office/powerpoint/2010/main" val="209144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B301D48-4BD5-0355-EBC4-F0503330BF08}"/>
              </a:ext>
            </a:extLst>
          </p:cNvPr>
          <p:cNvSpPr>
            <a:spLocks noGrp="1"/>
          </p:cNvSpPr>
          <p:nvPr>
            <p:ph type="subTitle" idx="1"/>
          </p:nvPr>
        </p:nvSpPr>
        <p:spPr/>
        <p:txBody>
          <a:bodyPr/>
          <a:lstStyle/>
          <a:p>
            <a:r>
              <a:rPr lang="en-US" sz="5400" dirty="0"/>
              <a:t>Setting aside a transaction</a:t>
            </a:r>
            <a:endParaRPr lang="en-AU" sz="5400" dirty="0"/>
          </a:p>
        </p:txBody>
      </p:sp>
    </p:spTree>
    <p:extLst>
      <p:ext uri="{BB962C8B-B14F-4D97-AF65-F5344CB8AC3E}">
        <p14:creationId xmlns:p14="http://schemas.microsoft.com/office/powerpoint/2010/main" val="535726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3B965-3ECD-AAD8-2830-DEE6B792D8BB}"/>
              </a:ext>
            </a:extLst>
          </p:cNvPr>
          <p:cNvSpPr>
            <a:spLocks noGrp="1"/>
          </p:cNvSpPr>
          <p:nvPr>
            <p:ph type="body" sz="quarter" idx="13"/>
          </p:nvPr>
        </p:nvSpPr>
        <p:spPr>
          <a:xfrm>
            <a:off x="316357" y="1532415"/>
            <a:ext cx="6326669" cy="4459190"/>
          </a:xfrm>
        </p:spPr>
        <p:txBody>
          <a:bodyPr>
            <a:normAutofit/>
          </a:bodyPr>
          <a:lstStyle/>
          <a:p>
            <a:r>
              <a:rPr lang="en-US" b="0" i="0">
                <a:effectLst/>
              </a:rPr>
              <a:t>In proceedings under this Act, the court may set aside or restrain the making of an instrument or disposition by or on behalf of, or by direction or in the interest of, a party, which is made or proposed to be made to defeat an existing or anticipated order in those proceedings or which, irrespective of intention, is likely to defeat any such order.</a:t>
            </a:r>
            <a:endParaRPr lang="en-AU" dirty="0"/>
          </a:p>
        </p:txBody>
      </p:sp>
      <p:pic>
        <p:nvPicPr>
          <p:cNvPr id="15" name="Picture 4" descr="A vintage weighing scales">
            <a:extLst>
              <a:ext uri="{FF2B5EF4-FFF2-40B4-BE49-F238E27FC236}">
                <a16:creationId xmlns:a16="http://schemas.microsoft.com/office/drawing/2014/main" id="{C754842D-25D7-155E-8FF8-2A25F1FB09A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
          <a:stretch/>
        </p:blipFill>
        <p:spPr>
          <a:xfrm>
            <a:off x="6929159" y="433469"/>
            <a:ext cx="4829371" cy="5739032"/>
          </a:xfrm>
          <a:prstGeom prst="rect">
            <a:avLst/>
          </a:prstGeom>
          <a:noFill/>
        </p:spPr>
      </p:pic>
      <p:sp>
        <p:nvSpPr>
          <p:cNvPr id="3" name="Title 2">
            <a:extLst>
              <a:ext uri="{FF2B5EF4-FFF2-40B4-BE49-F238E27FC236}">
                <a16:creationId xmlns:a16="http://schemas.microsoft.com/office/drawing/2014/main" id="{3F2EE4AB-D9B2-D894-389B-25DCF50CBB5D}"/>
              </a:ext>
            </a:extLst>
          </p:cNvPr>
          <p:cNvSpPr>
            <a:spLocks noGrp="1"/>
          </p:cNvSpPr>
          <p:nvPr>
            <p:ph type="title"/>
          </p:nvPr>
        </p:nvSpPr>
        <p:spPr>
          <a:xfrm>
            <a:off x="316357" y="395066"/>
            <a:ext cx="6326669" cy="887360"/>
          </a:xfrm>
        </p:spPr>
        <p:txBody>
          <a:bodyPr anchor="t">
            <a:normAutofit/>
          </a:bodyPr>
          <a:lstStyle/>
          <a:p>
            <a:r>
              <a:rPr lang="en-US" sz="4000" dirty="0"/>
              <a:t>Section 106B(1)</a:t>
            </a:r>
            <a:endParaRPr lang="en-AU" sz="4000" dirty="0"/>
          </a:p>
        </p:txBody>
      </p:sp>
      <p:sp>
        <p:nvSpPr>
          <p:cNvPr id="16" name="Slide Number Placeholder 4">
            <a:extLst>
              <a:ext uri="{FF2B5EF4-FFF2-40B4-BE49-F238E27FC236}">
                <a16:creationId xmlns:a16="http://schemas.microsoft.com/office/drawing/2014/main" id="{76359706-653A-76DF-033E-74D75D54239A}"/>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44</a:t>
            </a:fld>
            <a:endParaRPr lang="en-AU" noProof="0"/>
          </a:p>
        </p:txBody>
      </p:sp>
    </p:spTree>
    <p:extLst>
      <p:ext uri="{BB962C8B-B14F-4D97-AF65-F5344CB8AC3E}">
        <p14:creationId xmlns:p14="http://schemas.microsoft.com/office/powerpoint/2010/main" val="2718224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DE029-28BA-6A03-79A5-26CAD2D4FED9}"/>
              </a:ext>
            </a:extLst>
          </p:cNvPr>
          <p:cNvSpPr>
            <a:spLocks noGrp="1"/>
          </p:cNvSpPr>
          <p:nvPr>
            <p:ph type="title"/>
          </p:nvPr>
        </p:nvSpPr>
        <p:spPr>
          <a:xfrm>
            <a:off x="706583" y="445866"/>
            <a:ext cx="10627956" cy="887360"/>
          </a:xfrm>
        </p:spPr>
        <p:txBody>
          <a:bodyPr anchor="t">
            <a:normAutofit/>
          </a:bodyPr>
          <a:lstStyle/>
          <a:p>
            <a:r>
              <a:rPr lang="en-US" sz="4000" dirty="0"/>
              <a:t>Section 106B cont.</a:t>
            </a:r>
            <a:endParaRPr lang="en-AU" sz="4000" dirty="0"/>
          </a:p>
        </p:txBody>
      </p:sp>
      <p:graphicFrame>
        <p:nvGraphicFramePr>
          <p:cNvPr id="5" name="Content Placeholder 1">
            <a:extLst>
              <a:ext uri="{FF2B5EF4-FFF2-40B4-BE49-F238E27FC236}">
                <a16:creationId xmlns:a16="http://schemas.microsoft.com/office/drawing/2014/main" id="{9A83AD13-63AD-3C3A-DABF-C234C3D09E85}"/>
              </a:ext>
            </a:extLst>
          </p:cNvPr>
          <p:cNvGraphicFramePr>
            <a:graphicFrameLocks noGrp="1"/>
          </p:cNvGraphicFramePr>
          <p:nvPr>
            <p:ph idx="1"/>
            <p:extLst>
              <p:ext uri="{D42A27DB-BD31-4B8C-83A1-F6EECF244321}">
                <p14:modId xmlns:p14="http://schemas.microsoft.com/office/powerpoint/2010/main" val="2799691462"/>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894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EFEDD8-6FAB-1DA4-E56A-D4A892FE2E28}"/>
              </a:ext>
            </a:extLst>
          </p:cNvPr>
          <p:cNvSpPr>
            <a:spLocks noGrp="1"/>
          </p:cNvSpPr>
          <p:nvPr>
            <p:ph type="body" sz="quarter" idx="13"/>
          </p:nvPr>
        </p:nvSpPr>
        <p:spPr/>
        <p:txBody>
          <a:bodyPr>
            <a:normAutofit lnSpcReduction="10000"/>
          </a:bodyPr>
          <a:lstStyle/>
          <a:p>
            <a:pPr marL="0" marR="0" indent="0">
              <a:buNone/>
            </a:pPr>
            <a:r>
              <a:rPr lang="en-AU" sz="2000" dirty="0">
                <a:solidFill>
                  <a:srgbClr val="000000"/>
                </a:solidFill>
                <a:ea typeface="Times New Roman" panose="02020603050405020304" pitchFamily="18" charset="0"/>
              </a:rPr>
              <a:t>In </a:t>
            </a:r>
            <a:r>
              <a:rPr lang="en-AU" sz="2000" dirty="0" err="1">
                <a:solidFill>
                  <a:srgbClr val="000000"/>
                </a:solidFill>
                <a:ea typeface="Times New Roman" panose="02020603050405020304" pitchFamily="18" charset="0"/>
              </a:rPr>
              <a:t>Haseloff</a:t>
            </a:r>
            <a:r>
              <a:rPr lang="en-AU" sz="2000" dirty="0">
                <a:solidFill>
                  <a:srgbClr val="000000"/>
                </a:solidFill>
                <a:ea typeface="Times New Roman" panose="02020603050405020304" pitchFamily="18" charset="0"/>
              </a:rPr>
              <a:t> &amp; </a:t>
            </a:r>
            <a:r>
              <a:rPr lang="en-AU" sz="2000" dirty="0" err="1">
                <a:solidFill>
                  <a:srgbClr val="000000"/>
                </a:solidFill>
                <a:ea typeface="Times New Roman" panose="02020603050405020304" pitchFamily="18" charset="0"/>
              </a:rPr>
              <a:t>Korman</a:t>
            </a:r>
            <a:r>
              <a:rPr lang="en-AU" sz="2000" dirty="0">
                <a:solidFill>
                  <a:srgbClr val="000000"/>
                </a:solidFill>
                <a:ea typeface="Times New Roman" panose="02020603050405020304" pitchFamily="18" charset="0"/>
              </a:rPr>
              <a:t> and ORS (2013) </a:t>
            </a:r>
            <a:r>
              <a:rPr lang="en-AU" sz="2000" dirty="0" err="1">
                <a:solidFill>
                  <a:srgbClr val="000000"/>
                </a:solidFill>
                <a:ea typeface="Times New Roman" panose="02020603050405020304" pitchFamily="18" charset="0"/>
              </a:rPr>
              <a:t>FamCA</a:t>
            </a:r>
            <a:r>
              <a:rPr lang="en-AU" sz="2000" dirty="0">
                <a:solidFill>
                  <a:srgbClr val="000000"/>
                </a:solidFill>
                <a:ea typeface="Times New Roman" panose="02020603050405020304" pitchFamily="18" charset="0"/>
              </a:rPr>
              <a:t> 1019, Dawe J referred to relevant authorities stating that section 106B requires that the following questions must be answered affirmatively:</a:t>
            </a:r>
            <a:br>
              <a:rPr lang="en-AU" sz="2000" dirty="0">
                <a:solidFill>
                  <a:srgbClr val="000000"/>
                </a:solidFill>
                <a:ea typeface="Times New Roman" panose="02020603050405020304" pitchFamily="18" charset="0"/>
              </a:rPr>
            </a:br>
            <a:endParaRPr lang="en-AU" sz="2000" dirty="0">
              <a:solidFill>
                <a:srgbClr val="000000"/>
              </a:solidFill>
              <a:effectLst/>
              <a:ea typeface="Times New Roman" panose="02020603050405020304" pitchFamily="18" charset="0"/>
            </a:endParaRPr>
          </a:p>
          <a:p>
            <a:pPr marL="216000" lvl="2" indent="-298350">
              <a:buNone/>
            </a:pPr>
            <a:r>
              <a:rPr lang="en-AU" dirty="0">
                <a:solidFill>
                  <a:srgbClr val="000000"/>
                </a:solidFill>
                <a:effectLst/>
                <a:ea typeface="Times New Roman" panose="02020603050405020304" pitchFamily="18" charset="0"/>
              </a:rPr>
              <a:t>a) are there “proceedings under the Family Law Act”?</a:t>
            </a:r>
            <a:endParaRPr lang="en-AU" dirty="0">
              <a:effectLst/>
              <a:ea typeface="Times New Roman" panose="02020603050405020304" pitchFamily="18" charset="0"/>
            </a:endParaRPr>
          </a:p>
          <a:p>
            <a:pPr marL="216000" lvl="2" indent="-298350">
              <a:buNone/>
            </a:pPr>
            <a:r>
              <a:rPr lang="en-AU" dirty="0">
                <a:solidFill>
                  <a:srgbClr val="000000"/>
                </a:solidFill>
                <a:effectLst/>
                <a:ea typeface="Times New Roman" panose="02020603050405020304" pitchFamily="18" charset="0"/>
              </a:rPr>
              <a:t>b) is there an “instrument or disposition”?</a:t>
            </a:r>
            <a:endParaRPr lang="en-AU" dirty="0">
              <a:effectLst/>
              <a:ea typeface="Times New Roman" panose="02020603050405020304" pitchFamily="18" charset="0"/>
            </a:endParaRPr>
          </a:p>
          <a:p>
            <a:pPr marL="216000" lvl="2" indent="-298350">
              <a:buNone/>
            </a:pPr>
            <a:r>
              <a:rPr lang="en-AU" dirty="0">
                <a:solidFill>
                  <a:srgbClr val="000000"/>
                </a:solidFill>
                <a:effectLst/>
                <a:ea typeface="Times New Roman" panose="02020603050405020304" pitchFamily="18" charset="0"/>
              </a:rPr>
              <a:t>c) was the “instrument or disposition” made “by or on behalf of, or by direction or in the interests of, a party”?</a:t>
            </a:r>
            <a:endParaRPr lang="en-AU" dirty="0">
              <a:effectLst/>
              <a:ea typeface="Times New Roman" panose="02020603050405020304" pitchFamily="18" charset="0"/>
            </a:endParaRPr>
          </a:p>
          <a:p>
            <a:pPr marL="216000" lvl="2" indent="-298350">
              <a:buNone/>
            </a:pPr>
            <a:r>
              <a:rPr lang="en-AU" dirty="0">
                <a:solidFill>
                  <a:srgbClr val="000000"/>
                </a:solidFill>
                <a:effectLst/>
                <a:ea typeface="Times New Roman" panose="02020603050405020304" pitchFamily="18" charset="0"/>
              </a:rPr>
              <a:t>d) is the interests or disposition “made or proposed to be made to defeat an existing or anticipated order in those proceedings” or “irrespective of intention, is likely to defeat any such order”?</a:t>
            </a:r>
            <a:endParaRPr lang="en-AU" dirty="0">
              <a:effectLst/>
              <a:ea typeface="Times New Roman" panose="02020603050405020304" pitchFamily="18" charset="0"/>
            </a:endParaRPr>
          </a:p>
        </p:txBody>
      </p:sp>
      <p:sp>
        <p:nvSpPr>
          <p:cNvPr id="9" name="Rectangle 10">
            <a:extLst>
              <a:ext uri="{FF2B5EF4-FFF2-40B4-BE49-F238E27FC236}">
                <a16:creationId xmlns:a16="http://schemas.microsoft.com/office/drawing/2014/main" id="{65198381-D78E-9852-C186-8A953B562E61}"/>
              </a:ext>
            </a:extLst>
          </p:cNvPr>
          <p:cNvSpPr>
            <a:spLocks noChangeArrowheads="1"/>
          </p:cNvSpPr>
          <p:nvPr/>
        </p:nvSpPr>
        <p:spPr bwMode="auto">
          <a:xfrm>
            <a:off x="-231154" y="1294678"/>
            <a:ext cx="23115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3597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32F11-EB17-402D-9E1C-1AA35F95F70C}"/>
              </a:ext>
            </a:extLst>
          </p:cNvPr>
          <p:cNvSpPr>
            <a:spLocks noGrp="1"/>
          </p:cNvSpPr>
          <p:nvPr>
            <p:ph idx="1"/>
          </p:nvPr>
        </p:nvSpPr>
        <p:spPr>
          <a:xfrm>
            <a:off x="858983" y="1333226"/>
            <a:ext cx="10293926" cy="5039865"/>
          </a:xfrm>
        </p:spPr>
        <p:txBody>
          <a:bodyPr anchor="ctr">
            <a:normAutofit/>
          </a:bodyPr>
          <a:lstStyle/>
          <a:p>
            <a:pPr>
              <a:lnSpc>
                <a:spcPct val="90000"/>
              </a:lnSpc>
            </a:pPr>
            <a:r>
              <a:rPr lang="en-US" sz="2200" b="1" i="0">
                <a:solidFill>
                  <a:schemeClr val="tx1"/>
                </a:solidFill>
                <a:effectLst/>
              </a:rPr>
              <a:t>VC &amp; GC and </a:t>
            </a:r>
            <a:r>
              <a:rPr lang="en-US" sz="2200" b="1" i="0" err="1">
                <a:solidFill>
                  <a:schemeClr val="tx1"/>
                </a:solidFill>
                <a:effectLst/>
              </a:rPr>
              <a:t>Ors</a:t>
            </a:r>
            <a:r>
              <a:rPr lang="en-US" sz="2200" b="1" i="0">
                <a:solidFill>
                  <a:schemeClr val="tx1"/>
                </a:solidFill>
                <a:effectLst/>
              </a:rPr>
              <a:t> [2010] </a:t>
            </a:r>
            <a:r>
              <a:rPr lang="en-US" sz="2200" b="1" i="0" err="1">
                <a:solidFill>
                  <a:schemeClr val="tx1"/>
                </a:solidFill>
                <a:effectLst/>
              </a:rPr>
              <a:t>FamCAFC</a:t>
            </a:r>
            <a:r>
              <a:rPr lang="en-US" sz="2200" b="1" i="0">
                <a:solidFill>
                  <a:schemeClr val="tx1"/>
                </a:solidFill>
                <a:effectLst/>
              </a:rPr>
              <a:t> 62</a:t>
            </a:r>
          </a:p>
          <a:p>
            <a:pPr>
              <a:lnSpc>
                <a:spcPct val="90000"/>
              </a:lnSpc>
            </a:pPr>
            <a:r>
              <a:rPr lang="en-AU" sz="2200">
                <a:solidFill>
                  <a:schemeClr val="tx1"/>
                </a:solidFill>
              </a:rPr>
              <a:t>Undesirable to have a discrete hearing</a:t>
            </a:r>
          </a:p>
          <a:p>
            <a:pPr>
              <a:lnSpc>
                <a:spcPct val="90000"/>
              </a:lnSpc>
            </a:pPr>
            <a:endParaRPr lang="en-AU" sz="2200">
              <a:solidFill>
                <a:schemeClr val="tx1"/>
              </a:solidFill>
            </a:endParaRPr>
          </a:p>
          <a:p>
            <a:pPr>
              <a:lnSpc>
                <a:spcPct val="90000"/>
              </a:lnSpc>
            </a:pPr>
            <a:r>
              <a:rPr lang="en-US" sz="2200" b="1" i="0">
                <a:solidFill>
                  <a:schemeClr val="tx1"/>
                </a:solidFill>
                <a:effectLst/>
              </a:rPr>
              <a:t>Stephens &amp; Stephens and Anor (Enforcement) [2009] </a:t>
            </a:r>
            <a:r>
              <a:rPr lang="en-US" sz="2200" b="1" i="0" err="1">
                <a:solidFill>
                  <a:schemeClr val="tx1"/>
                </a:solidFill>
                <a:effectLst/>
              </a:rPr>
              <a:t>FamCAFC</a:t>
            </a:r>
            <a:r>
              <a:rPr lang="en-US" sz="2200" b="1" i="0">
                <a:solidFill>
                  <a:schemeClr val="tx1"/>
                </a:solidFill>
                <a:effectLst/>
              </a:rPr>
              <a:t> 240</a:t>
            </a:r>
          </a:p>
          <a:p>
            <a:pPr>
              <a:lnSpc>
                <a:spcPct val="90000"/>
              </a:lnSpc>
            </a:pPr>
            <a:r>
              <a:rPr lang="en-AU" sz="2200">
                <a:solidFill>
                  <a:schemeClr val="tx1"/>
                </a:solidFill>
              </a:rPr>
              <a:t>In relation to the setting aside of a trust</a:t>
            </a:r>
          </a:p>
          <a:p>
            <a:pPr>
              <a:lnSpc>
                <a:spcPct val="90000"/>
              </a:lnSpc>
            </a:pPr>
            <a:endParaRPr lang="en-AU" sz="2200">
              <a:solidFill>
                <a:schemeClr val="tx1"/>
              </a:solidFill>
            </a:endParaRPr>
          </a:p>
          <a:p>
            <a:pPr>
              <a:lnSpc>
                <a:spcPct val="90000"/>
              </a:lnSpc>
            </a:pPr>
            <a:r>
              <a:rPr lang="sv-SE" sz="2200" b="1" i="0">
                <a:solidFill>
                  <a:schemeClr val="tx1"/>
                </a:solidFill>
                <a:effectLst/>
              </a:rPr>
              <a:t>Milligan &amp; Milligan and Anor [2017] FamCAFC 218</a:t>
            </a:r>
          </a:p>
          <a:p>
            <a:pPr>
              <a:lnSpc>
                <a:spcPct val="90000"/>
              </a:lnSpc>
            </a:pPr>
            <a:r>
              <a:rPr lang="en-AU" sz="2200">
                <a:solidFill>
                  <a:schemeClr val="tx1"/>
                </a:solidFill>
              </a:rPr>
              <a:t>The importance of identifying the instrument or disposition to be set aside</a:t>
            </a:r>
          </a:p>
        </p:txBody>
      </p:sp>
      <p:sp>
        <p:nvSpPr>
          <p:cNvPr id="3" name="Title 2">
            <a:extLst>
              <a:ext uri="{FF2B5EF4-FFF2-40B4-BE49-F238E27FC236}">
                <a16:creationId xmlns:a16="http://schemas.microsoft.com/office/drawing/2014/main" id="{9A3D7B45-DF1C-3C60-9B88-D1B6868798DA}"/>
              </a:ext>
            </a:extLst>
          </p:cNvPr>
          <p:cNvSpPr>
            <a:spLocks noGrp="1"/>
          </p:cNvSpPr>
          <p:nvPr>
            <p:ph type="title"/>
          </p:nvPr>
        </p:nvSpPr>
        <p:spPr>
          <a:xfrm>
            <a:off x="858983" y="445866"/>
            <a:ext cx="10293926" cy="887360"/>
          </a:xfrm>
        </p:spPr>
        <p:txBody>
          <a:bodyPr anchor="t">
            <a:normAutofit/>
          </a:bodyPr>
          <a:lstStyle/>
          <a:p>
            <a:r>
              <a:rPr lang="en-US" sz="4000" dirty="0"/>
              <a:t>Additional Cases</a:t>
            </a:r>
            <a:endParaRPr lang="en-AU" sz="4000" dirty="0"/>
          </a:p>
        </p:txBody>
      </p:sp>
    </p:spTree>
    <p:extLst>
      <p:ext uri="{BB962C8B-B14F-4D97-AF65-F5344CB8AC3E}">
        <p14:creationId xmlns:p14="http://schemas.microsoft.com/office/powerpoint/2010/main" val="229484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5917D-AECC-A116-16BD-9CEAF1237AB6}"/>
              </a:ext>
            </a:extLst>
          </p:cNvPr>
          <p:cNvSpPr>
            <a:spLocks noGrp="1"/>
          </p:cNvSpPr>
          <p:nvPr>
            <p:ph type="title"/>
          </p:nvPr>
        </p:nvSpPr>
        <p:spPr>
          <a:xfrm>
            <a:off x="858983" y="445866"/>
            <a:ext cx="10293926" cy="887360"/>
          </a:xfrm>
        </p:spPr>
        <p:txBody>
          <a:bodyPr anchor="t">
            <a:noAutofit/>
          </a:bodyPr>
          <a:lstStyle/>
          <a:p>
            <a:r>
              <a:rPr lang="en-AU" sz="4000"/>
              <a:t>The disposition must have the effect of defeating a claim under the FLA</a:t>
            </a:r>
            <a:br>
              <a:rPr lang="en-AU" sz="4000"/>
            </a:br>
            <a:endParaRPr lang="en-AU" sz="4000"/>
          </a:p>
        </p:txBody>
      </p:sp>
      <p:graphicFrame>
        <p:nvGraphicFramePr>
          <p:cNvPr id="6" name="Content Placeholder 1">
            <a:extLst>
              <a:ext uri="{FF2B5EF4-FFF2-40B4-BE49-F238E27FC236}">
                <a16:creationId xmlns:a16="http://schemas.microsoft.com/office/drawing/2014/main" id="{B8D36A40-4055-E0BC-70AF-11C9685B2550}"/>
              </a:ext>
            </a:extLst>
          </p:cNvPr>
          <p:cNvGraphicFramePr>
            <a:graphicFrameLocks noGrp="1"/>
          </p:cNvGraphicFramePr>
          <p:nvPr>
            <p:ph idx="1"/>
            <p:extLst>
              <p:ext uri="{D42A27DB-BD31-4B8C-83A1-F6EECF244321}">
                <p14:modId xmlns:p14="http://schemas.microsoft.com/office/powerpoint/2010/main" val="1860188698"/>
              </p:ext>
            </p:extLst>
          </p:nvPr>
        </p:nvGraphicFramePr>
        <p:xfrm>
          <a:off x="858983" y="1823423"/>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544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3E44-06CB-F38D-7131-7E41B0BD630B}"/>
              </a:ext>
            </a:extLst>
          </p:cNvPr>
          <p:cNvSpPr>
            <a:spLocks noGrp="1"/>
          </p:cNvSpPr>
          <p:nvPr>
            <p:ph type="title"/>
          </p:nvPr>
        </p:nvSpPr>
        <p:spPr>
          <a:xfrm>
            <a:off x="706583" y="445866"/>
            <a:ext cx="10627956" cy="887360"/>
          </a:xfrm>
        </p:spPr>
        <p:txBody>
          <a:bodyPr anchor="t">
            <a:normAutofit/>
          </a:bodyPr>
          <a:lstStyle/>
          <a:p>
            <a:r>
              <a:rPr lang="en-US" sz="4000" dirty="0"/>
              <a:t>Can assets be excluded?</a:t>
            </a:r>
            <a:endParaRPr lang="en-AU" sz="4000" dirty="0"/>
          </a:p>
        </p:txBody>
      </p:sp>
      <p:graphicFrame>
        <p:nvGraphicFramePr>
          <p:cNvPr id="5" name="Text Placeholder 2">
            <a:extLst>
              <a:ext uri="{FF2B5EF4-FFF2-40B4-BE49-F238E27FC236}">
                <a16:creationId xmlns:a16="http://schemas.microsoft.com/office/drawing/2014/main" id="{C087AC70-1EBD-C34D-A270-DB572457213A}"/>
              </a:ext>
            </a:extLst>
          </p:cNvPr>
          <p:cNvGraphicFramePr/>
          <p:nvPr>
            <p:extLst>
              <p:ext uri="{D42A27DB-BD31-4B8C-83A1-F6EECF244321}">
                <p14:modId xmlns:p14="http://schemas.microsoft.com/office/powerpoint/2010/main" val="3348616303"/>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83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a:t>What is financial abuse?</a:t>
            </a:r>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200"/>
              <a:t>Financial or economic abuse is a form of domestic violence where an abuser uses money to gain power and to control their partner.</a:t>
            </a:r>
          </a:p>
          <a:p>
            <a:pPr marL="457200" indent="-457200">
              <a:lnSpc>
                <a:spcPct val="140000"/>
              </a:lnSpc>
              <a:buFont typeface="Arial" panose="020B0604020202020204" pitchFamily="34" charset="0"/>
              <a:buChar char="•"/>
            </a:pPr>
            <a:r>
              <a:rPr lang="en-AU" sz="2200"/>
              <a:t>Domestic violence is “a pattern of abusive behaviour in an intimate relationship or other type of family relationship where one person assumes a position of power over another and causes fear… It is often referred to as a pattern of coercion and control.” (1800RESPECT)</a:t>
            </a:r>
            <a:endParaRPr lang="en-US" sz="2200"/>
          </a:p>
          <a:p>
            <a:pPr marL="457200" indent="-457200">
              <a:lnSpc>
                <a:spcPct val="140000"/>
              </a:lnSpc>
              <a:buFont typeface="Arial" panose="020B0604020202020204" pitchFamily="34" charset="0"/>
              <a:buChar char="•"/>
            </a:pPr>
            <a:r>
              <a:rPr lang="en-US" sz="2200"/>
              <a:t>There is no single agreed </a:t>
            </a:r>
            <a:r>
              <a:rPr lang="en-US" sz="2200" i="1"/>
              <a:t>legal </a:t>
            </a:r>
            <a:r>
              <a:rPr lang="en-US" sz="2200"/>
              <a:t>definition of domestic violence in Australia.</a:t>
            </a:r>
          </a:p>
        </p:txBody>
      </p:sp>
    </p:spTree>
    <p:extLst>
      <p:ext uri="{BB962C8B-B14F-4D97-AF65-F5344CB8AC3E}">
        <p14:creationId xmlns:p14="http://schemas.microsoft.com/office/powerpoint/2010/main" val="127168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273F-F4C3-48D1-3609-3C7C702FCC9F}"/>
              </a:ext>
            </a:extLst>
          </p:cNvPr>
          <p:cNvSpPr>
            <a:spLocks noGrp="1"/>
          </p:cNvSpPr>
          <p:nvPr>
            <p:ph type="title"/>
          </p:nvPr>
        </p:nvSpPr>
        <p:spPr>
          <a:xfrm>
            <a:off x="706583" y="445866"/>
            <a:ext cx="10627956" cy="887360"/>
          </a:xfrm>
        </p:spPr>
        <p:txBody>
          <a:bodyPr anchor="t">
            <a:normAutofit/>
          </a:bodyPr>
          <a:lstStyle/>
          <a:p>
            <a:r>
              <a:rPr lang="en-US" sz="4000" dirty="0"/>
              <a:t>Bankruptcy</a:t>
            </a:r>
            <a:endParaRPr lang="en-AU" sz="4000" dirty="0"/>
          </a:p>
        </p:txBody>
      </p:sp>
      <p:graphicFrame>
        <p:nvGraphicFramePr>
          <p:cNvPr id="11" name="Text Placeholder 2">
            <a:extLst>
              <a:ext uri="{FF2B5EF4-FFF2-40B4-BE49-F238E27FC236}">
                <a16:creationId xmlns:a16="http://schemas.microsoft.com/office/drawing/2014/main" id="{D82DFC99-8454-5861-50EB-2EE0108F4ED6}"/>
              </a:ext>
            </a:extLst>
          </p:cNvPr>
          <p:cNvGraphicFramePr/>
          <p:nvPr>
            <p:extLst>
              <p:ext uri="{D42A27DB-BD31-4B8C-83A1-F6EECF244321}">
                <p14:modId xmlns:p14="http://schemas.microsoft.com/office/powerpoint/2010/main" val="12449613"/>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480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E0A26-24F5-FDB9-4B8E-B73A45E1114C}"/>
              </a:ext>
            </a:extLst>
          </p:cNvPr>
          <p:cNvSpPr>
            <a:spLocks noGrp="1"/>
          </p:cNvSpPr>
          <p:nvPr>
            <p:ph idx="1"/>
          </p:nvPr>
        </p:nvSpPr>
        <p:spPr>
          <a:xfrm>
            <a:off x="858983" y="1333226"/>
            <a:ext cx="10293926" cy="5039865"/>
          </a:xfrm>
        </p:spPr>
        <p:txBody>
          <a:bodyPr anchor="ctr">
            <a:normAutofit/>
          </a:bodyPr>
          <a:lstStyle/>
          <a:p>
            <a:r>
              <a:rPr lang="en-US" sz="4000" i="0" dirty="0">
                <a:solidFill>
                  <a:schemeClr val="tx1"/>
                </a:solidFill>
              </a:rPr>
              <a:t>Include details of financial abuse including its impact in all affidavit material.</a:t>
            </a:r>
            <a:endParaRPr lang="en-AU" sz="4000" i="0" dirty="0">
              <a:solidFill>
                <a:schemeClr val="tx1"/>
              </a:solidFill>
            </a:endParaRPr>
          </a:p>
        </p:txBody>
      </p:sp>
      <p:sp>
        <p:nvSpPr>
          <p:cNvPr id="3" name="Title 2">
            <a:extLst>
              <a:ext uri="{FF2B5EF4-FFF2-40B4-BE49-F238E27FC236}">
                <a16:creationId xmlns:a16="http://schemas.microsoft.com/office/drawing/2014/main" id="{6A9BB566-AE62-99FF-E9FC-911D35FD2623}"/>
              </a:ext>
            </a:extLst>
          </p:cNvPr>
          <p:cNvSpPr>
            <a:spLocks noGrp="1"/>
          </p:cNvSpPr>
          <p:nvPr>
            <p:ph type="title"/>
          </p:nvPr>
        </p:nvSpPr>
        <p:spPr>
          <a:xfrm>
            <a:off x="858983" y="445866"/>
            <a:ext cx="10293926" cy="887360"/>
          </a:xfrm>
        </p:spPr>
        <p:txBody>
          <a:bodyPr anchor="t">
            <a:normAutofit/>
          </a:bodyPr>
          <a:lstStyle/>
          <a:p>
            <a:r>
              <a:rPr lang="en-US" sz="4000" dirty="0"/>
              <a:t>Affidavits</a:t>
            </a:r>
            <a:endParaRPr lang="en-AU" sz="4000" dirty="0"/>
          </a:p>
        </p:txBody>
      </p:sp>
    </p:spTree>
    <p:extLst>
      <p:ext uri="{BB962C8B-B14F-4D97-AF65-F5344CB8AC3E}">
        <p14:creationId xmlns:p14="http://schemas.microsoft.com/office/powerpoint/2010/main" val="2870560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DB888-1218-1D22-2E4F-4367DA157554}"/>
              </a:ext>
            </a:extLst>
          </p:cNvPr>
          <p:cNvSpPr>
            <a:spLocks noGrp="1"/>
          </p:cNvSpPr>
          <p:nvPr>
            <p:ph idx="1"/>
          </p:nvPr>
        </p:nvSpPr>
        <p:spPr/>
        <p:txBody>
          <a:bodyPr>
            <a:normAutofit/>
          </a:bodyPr>
          <a:lstStyle/>
          <a:p>
            <a:r>
              <a:rPr lang="en-US" sz="2200" b="0" dirty="0">
                <a:solidFill>
                  <a:schemeClr val="tx1"/>
                </a:solidFill>
                <a:effectLst/>
                <a:latin typeface="Helvetica" panose="020B0604020202020204" pitchFamily="34" charset="0"/>
                <a:cs typeface="Helvetica" panose="020B0604020202020204" pitchFamily="34" charset="0"/>
              </a:rPr>
              <a:t>The Husband and the Wife commenced cohabitation in April 1989. In 1991 and again in 1993, the Husband and the Wife briefly separated before separating on a final basis on 1 March 1994.  </a:t>
            </a:r>
          </a:p>
          <a:p>
            <a:br>
              <a:rPr lang="en-US" sz="2200" b="0" dirty="0">
                <a:solidFill>
                  <a:schemeClr val="tx1"/>
                </a:solidFill>
                <a:effectLst/>
                <a:latin typeface="Helvetica" panose="020B0604020202020204" pitchFamily="34" charset="0"/>
                <a:cs typeface="Helvetica" panose="020B0604020202020204" pitchFamily="34" charset="0"/>
              </a:rPr>
            </a:br>
            <a:r>
              <a:rPr lang="en-US" sz="2200" b="0" dirty="0">
                <a:solidFill>
                  <a:schemeClr val="tx1"/>
                </a:solidFill>
                <a:effectLst/>
                <a:latin typeface="Helvetica" panose="020B0604020202020204" pitchFamily="34" charset="0"/>
                <a:cs typeface="Helvetica" panose="020B0604020202020204" pitchFamily="34" charset="0"/>
              </a:rPr>
              <a:t>The Husband and Wife in total lived together for less than 5 years and the Court considered theirs to be a short relationship.  At the time of the trial, the Wife who was 36 years of age, had no children, and a net worth of approximately $54,000. The Husband who was 54 years of age, had a net worth of approximately $8.7 million. The wife stated that during the course of the cohabitation there were many incidents when she was placed in fear of her safety by the Husband’s actions with such incidents normally associated with the Husband having consumed an excessive amount of alcohol.</a:t>
            </a:r>
            <a:endParaRPr lang="en-AU" sz="2200" dirty="0"/>
          </a:p>
        </p:txBody>
      </p:sp>
      <p:sp>
        <p:nvSpPr>
          <p:cNvPr id="3" name="Title 2">
            <a:extLst>
              <a:ext uri="{FF2B5EF4-FFF2-40B4-BE49-F238E27FC236}">
                <a16:creationId xmlns:a16="http://schemas.microsoft.com/office/drawing/2014/main" id="{6B3CB938-CEC3-D7ED-0A6E-959FFD2420A6}"/>
              </a:ext>
            </a:extLst>
          </p:cNvPr>
          <p:cNvSpPr>
            <a:spLocks noGrp="1"/>
          </p:cNvSpPr>
          <p:nvPr>
            <p:ph type="title"/>
          </p:nvPr>
        </p:nvSpPr>
        <p:spPr/>
        <p:txBody>
          <a:bodyPr>
            <a:normAutofit/>
          </a:bodyPr>
          <a:lstStyle/>
          <a:p>
            <a:r>
              <a:rPr lang="en-US" sz="4000" dirty="0"/>
              <a:t>Kennon &amp; Kennon</a:t>
            </a:r>
            <a:endParaRPr lang="en-AU" sz="4000" dirty="0"/>
          </a:p>
        </p:txBody>
      </p:sp>
    </p:spTree>
    <p:extLst>
      <p:ext uri="{BB962C8B-B14F-4D97-AF65-F5344CB8AC3E}">
        <p14:creationId xmlns:p14="http://schemas.microsoft.com/office/powerpoint/2010/main" val="2185701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ABA5-E2B0-326A-D662-86514660E1D1}"/>
              </a:ext>
            </a:extLst>
          </p:cNvPr>
          <p:cNvSpPr>
            <a:spLocks noGrp="1"/>
          </p:cNvSpPr>
          <p:nvPr>
            <p:ph type="title"/>
          </p:nvPr>
        </p:nvSpPr>
        <p:spPr>
          <a:xfrm>
            <a:off x="706583" y="955964"/>
            <a:ext cx="10627956" cy="4934738"/>
          </a:xfrm>
        </p:spPr>
        <p:txBody>
          <a:bodyPr anchor="ctr">
            <a:normAutofit/>
          </a:bodyPr>
          <a:lstStyle/>
          <a:p>
            <a:pPr algn="l"/>
            <a:r>
              <a:rPr lang="en-US" sz="2200" b="0" dirty="0">
                <a:solidFill>
                  <a:schemeClr val="tx1"/>
                </a:solidFill>
              </a:rPr>
              <a:t>The primary Judge had found that the wife established two counts of battery.</a:t>
            </a:r>
            <a:br>
              <a:rPr lang="en-US" sz="2200" b="0" dirty="0">
                <a:solidFill>
                  <a:schemeClr val="tx1"/>
                </a:solidFill>
              </a:rPr>
            </a:br>
            <a:br>
              <a:rPr lang="en-US" sz="2200" b="0" dirty="0">
                <a:solidFill>
                  <a:schemeClr val="tx1"/>
                </a:solidFill>
              </a:rPr>
            </a:br>
            <a:r>
              <a:rPr lang="en-US" sz="2200" b="0" i="0" dirty="0">
                <a:solidFill>
                  <a:schemeClr val="tx1"/>
                </a:solidFill>
                <a:effectLst/>
                <a:latin typeface="Helvetica" panose="020B0604020202020204" pitchFamily="34" charset="0"/>
                <a:cs typeface="Helvetica" panose="020B0604020202020204" pitchFamily="34" charset="0"/>
              </a:rPr>
              <a:t>On appeal, the approach taken by the trial judge was considered correct in that the court was required to apply common law - that the Wife would need to identify each allegation of assault, as well as connect the assault to the damages sought because of that assault. </a:t>
            </a:r>
            <a:br>
              <a:rPr lang="en-US" sz="2200" b="0" i="0" dirty="0">
                <a:solidFill>
                  <a:schemeClr val="tx1"/>
                </a:solidFill>
                <a:effectLst/>
                <a:latin typeface="Helvetica" panose="020B0604020202020204" pitchFamily="34" charset="0"/>
                <a:cs typeface="Helvetica" panose="020B0604020202020204" pitchFamily="34" charset="0"/>
              </a:rPr>
            </a:br>
            <a:br>
              <a:rPr lang="en-US" sz="2200" b="0" i="0" dirty="0">
                <a:solidFill>
                  <a:schemeClr val="tx1"/>
                </a:solidFill>
                <a:effectLst/>
                <a:latin typeface="Helvetica" panose="020B0604020202020204" pitchFamily="34" charset="0"/>
                <a:cs typeface="Helvetica" panose="020B0604020202020204" pitchFamily="34" charset="0"/>
              </a:rPr>
            </a:br>
            <a:r>
              <a:rPr lang="en-US" sz="2200" b="0" dirty="0">
                <a:solidFill>
                  <a:schemeClr val="tx1"/>
                </a:solidFill>
                <a:latin typeface="Helvetica" panose="020B0604020202020204" pitchFamily="34" charset="0"/>
                <a:cs typeface="Helvetica" panose="020B0604020202020204" pitchFamily="34" charset="0"/>
              </a:rPr>
              <a:t>Further, the Court found that the Family Court can only determine common law </a:t>
            </a:r>
            <a:r>
              <a:rPr lang="en-US" sz="2200" b="0" i="0" dirty="0">
                <a:solidFill>
                  <a:schemeClr val="tx1"/>
                </a:solidFill>
                <a:effectLst/>
                <a:latin typeface="Helvetica" panose="020B0604020202020204" pitchFamily="34" charset="0"/>
                <a:cs typeface="Helvetica" panose="020B0604020202020204" pitchFamily="34" charset="0"/>
              </a:rPr>
              <a:t>claims for damages for assault using cross-vesting jurisdiction.</a:t>
            </a:r>
            <a:br>
              <a:rPr lang="en-US" sz="2200" b="0" i="0" dirty="0">
                <a:solidFill>
                  <a:schemeClr val="tx1"/>
                </a:solidFill>
                <a:effectLst/>
                <a:latin typeface="Helvetica" panose="020B0604020202020204" pitchFamily="34" charset="0"/>
                <a:cs typeface="Helvetica" panose="020B0604020202020204" pitchFamily="34" charset="0"/>
              </a:rPr>
            </a:br>
            <a:br>
              <a:rPr lang="en-US" sz="2200" b="0" i="0" dirty="0">
                <a:solidFill>
                  <a:schemeClr val="tx1"/>
                </a:solidFill>
                <a:effectLst/>
                <a:latin typeface="Helvetica" panose="020B0604020202020204" pitchFamily="34" charset="0"/>
                <a:cs typeface="Helvetica" panose="020B0604020202020204" pitchFamily="34" charset="0"/>
              </a:rPr>
            </a:br>
            <a:r>
              <a:rPr lang="en-US" sz="2200" b="0" i="0" dirty="0">
                <a:solidFill>
                  <a:schemeClr val="tx1"/>
                </a:solidFill>
                <a:effectLst/>
                <a:latin typeface="Helvetica" panose="020B0604020202020204" pitchFamily="34" charset="0"/>
                <a:cs typeface="Helvetica" panose="020B0604020202020204" pitchFamily="34" charset="0"/>
              </a:rPr>
              <a:t>The Court went on to say that the impact of family violence can be considered under section 79 as well as 75(2). The latter may require medical evidence.</a:t>
            </a:r>
            <a:endParaRPr lang="en-AU" sz="18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4904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9448-D59E-5443-DA96-29909A3D08EF}"/>
              </a:ext>
            </a:extLst>
          </p:cNvPr>
          <p:cNvSpPr>
            <a:spLocks noGrp="1"/>
          </p:cNvSpPr>
          <p:nvPr>
            <p:ph type="title"/>
          </p:nvPr>
        </p:nvSpPr>
        <p:spPr>
          <a:xfrm>
            <a:off x="715820" y="1436255"/>
            <a:ext cx="10627956" cy="4934738"/>
          </a:xfrm>
        </p:spPr>
        <p:txBody>
          <a:bodyPr>
            <a:normAutofit/>
          </a:bodyPr>
          <a:lstStyle/>
          <a:p>
            <a:pPr algn="l"/>
            <a:r>
              <a:rPr lang="en-US" sz="2200" b="0" dirty="0">
                <a:solidFill>
                  <a:schemeClr val="tx1"/>
                </a:solidFill>
              </a:rPr>
              <a:t>A “narrow band of cases.”</a:t>
            </a:r>
            <a:br>
              <a:rPr lang="en-US" sz="2200" b="0" dirty="0">
                <a:solidFill>
                  <a:schemeClr val="tx1"/>
                </a:solidFill>
              </a:rPr>
            </a:br>
            <a:br>
              <a:rPr lang="en-US" sz="2200" b="0" dirty="0">
                <a:solidFill>
                  <a:schemeClr val="tx1"/>
                </a:solidFill>
              </a:rPr>
            </a:br>
            <a:r>
              <a:rPr lang="en-US" sz="2200" b="0" dirty="0">
                <a:solidFill>
                  <a:schemeClr val="tx1"/>
                </a:solidFill>
              </a:rPr>
              <a:t>A course of violent conduct could be established;</a:t>
            </a:r>
            <a:br>
              <a:rPr lang="en-US" sz="2200" b="0" dirty="0">
                <a:solidFill>
                  <a:schemeClr val="tx1"/>
                </a:solidFill>
              </a:rPr>
            </a:br>
            <a:br>
              <a:rPr lang="en-US" sz="2200" b="0" dirty="0">
                <a:solidFill>
                  <a:schemeClr val="tx1"/>
                </a:solidFill>
              </a:rPr>
            </a:br>
            <a:r>
              <a:rPr lang="en-US" sz="2200" b="0" dirty="0">
                <a:solidFill>
                  <a:schemeClr val="tx1"/>
                </a:solidFill>
              </a:rPr>
              <a:t>The violent conduct had had a discernible impact on the victim;</a:t>
            </a:r>
            <a:br>
              <a:rPr lang="en-US" sz="2200" b="0" dirty="0">
                <a:solidFill>
                  <a:schemeClr val="tx1"/>
                </a:solidFill>
              </a:rPr>
            </a:br>
            <a:br>
              <a:rPr lang="en-US" sz="2200" b="0" dirty="0">
                <a:solidFill>
                  <a:schemeClr val="tx1"/>
                </a:solidFill>
              </a:rPr>
            </a:br>
            <a:r>
              <a:rPr lang="en-US" sz="2200" b="0" dirty="0">
                <a:solidFill>
                  <a:schemeClr val="tx1"/>
                </a:solidFill>
              </a:rPr>
              <a:t>The victim’s contributions to the relationship had been significantly more arduous because of the domestic violence.</a:t>
            </a:r>
            <a:endParaRPr lang="en-AU" sz="2800" dirty="0"/>
          </a:p>
        </p:txBody>
      </p:sp>
    </p:spTree>
    <p:extLst>
      <p:ext uri="{BB962C8B-B14F-4D97-AF65-F5344CB8AC3E}">
        <p14:creationId xmlns:p14="http://schemas.microsoft.com/office/powerpoint/2010/main" val="2018360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67A15AF-1F77-EEAB-A132-0F59A1AEEC45}"/>
              </a:ext>
            </a:extLst>
          </p:cNvPr>
          <p:cNvSpPr>
            <a:spLocks noGrp="1"/>
          </p:cNvSpPr>
          <p:nvPr>
            <p:ph type="subTitle" idx="1"/>
          </p:nvPr>
        </p:nvSpPr>
        <p:spPr/>
        <p:txBody>
          <a:bodyPr/>
          <a:lstStyle/>
          <a:p>
            <a:r>
              <a:rPr lang="en-US" sz="5400" dirty="0"/>
              <a:t>Systems abuse</a:t>
            </a:r>
            <a:endParaRPr lang="en-AU" sz="5400" dirty="0"/>
          </a:p>
        </p:txBody>
      </p:sp>
    </p:spTree>
    <p:extLst>
      <p:ext uri="{BB962C8B-B14F-4D97-AF65-F5344CB8AC3E}">
        <p14:creationId xmlns:p14="http://schemas.microsoft.com/office/powerpoint/2010/main" val="1650388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93F5-2712-3004-951A-7365E62AB0C1}"/>
              </a:ext>
            </a:extLst>
          </p:cNvPr>
          <p:cNvSpPr>
            <a:spLocks noGrp="1"/>
          </p:cNvSpPr>
          <p:nvPr>
            <p:ph type="title"/>
          </p:nvPr>
        </p:nvSpPr>
        <p:spPr/>
        <p:txBody>
          <a:bodyPr>
            <a:normAutofit/>
          </a:bodyPr>
          <a:lstStyle/>
          <a:p>
            <a:pPr algn="l"/>
            <a:r>
              <a:rPr lang="en-US" sz="4000" b="0" dirty="0">
                <a:solidFill>
                  <a:schemeClr val="tx1"/>
                </a:solidFill>
              </a:rPr>
              <a:t>Abusers creatively use legal processes to continue to exercise control over the other party.</a:t>
            </a:r>
            <a:endParaRPr lang="en-AU" sz="4000" b="0" dirty="0">
              <a:solidFill>
                <a:schemeClr val="tx1"/>
              </a:solidFill>
            </a:endParaRPr>
          </a:p>
        </p:txBody>
      </p:sp>
    </p:spTree>
    <p:extLst>
      <p:ext uri="{BB962C8B-B14F-4D97-AF65-F5344CB8AC3E}">
        <p14:creationId xmlns:p14="http://schemas.microsoft.com/office/powerpoint/2010/main" val="3443270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7D56-EC22-273F-CC55-D3675CA262DC}"/>
              </a:ext>
            </a:extLst>
          </p:cNvPr>
          <p:cNvSpPr>
            <a:spLocks noGrp="1"/>
          </p:cNvSpPr>
          <p:nvPr>
            <p:ph type="title"/>
          </p:nvPr>
        </p:nvSpPr>
        <p:spPr/>
        <p:txBody>
          <a:bodyPr>
            <a:normAutofit/>
          </a:bodyPr>
          <a:lstStyle/>
          <a:p>
            <a:r>
              <a:rPr lang="en-US" sz="4000" dirty="0"/>
              <a:t>Systems Abuse</a:t>
            </a:r>
            <a:endParaRPr lang="en-AU" sz="4000" dirty="0"/>
          </a:p>
        </p:txBody>
      </p:sp>
      <p:sp>
        <p:nvSpPr>
          <p:cNvPr id="3" name="Text Placeholder 2">
            <a:extLst>
              <a:ext uri="{FF2B5EF4-FFF2-40B4-BE49-F238E27FC236}">
                <a16:creationId xmlns:a16="http://schemas.microsoft.com/office/drawing/2014/main" id="{6415B7A8-F1E5-990C-9F2B-545BCF66C084}"/>
              </a:ext>
            </a:extLst>
          </p:cNvPr>
          <p:cNvSpPr>
            <a:spLocks noGrp="1"/>
          </p:cNvSpPr>
          <p:nvPr>
            <p:ph type="body" sz="quarter" idx="13"/>
          </p:nvPr>
        </p:nvSpPr>
        <p:spPr>
          <a:xfrm>
            <a:off x="1069679" y="1366887"/>
            <a:ext cx="10628985" cy="4761059"/>
          </a:xfrm>
        </p:spPr>
        <p:txBody>
          <a:bodyPr>
            <a:noAutofit/>
          </a:bodyPr>
          <a:lstStyle/>
          <a:p>
            <a:r>
              <a:rPr lang="en-AU" sz="2200" dirty="0"/>
              <a:t>Legal Systems abuse:</a:t>
            </a:r>
          </a:p>
          <a:p>
            <a:pPr marL="342900" indent="-342900">
              <a:buFont typeface="Arial" panose="020B0604020202020204" pitchFamily="34" charset="0"/>
              <a:buChar char="•"/>
            </a:pPr>
            <a:r>
              <a:rPr lang="en-AU" sz="2200" dirty="0"/>
              <a:t>Continues the experience of family violence</a:t>
            </a:r>
          </a:p>
          <a:p>
            <a:pPr marL="342900" indent="-342900">
              <a:buFont typeface="Arial" panose="020B0604020202020204" pitchFamily="34" charset="0"/>
              <a:buChar char="•"/>
            </a:pPr>
            <a:r>
              <a:rPr lang="en-AU" sz="2200" dirty="0"/>
              <a:t>Increases pressure to settle</a:t>
            </a:r>
          </a:p>
          <a:p>
            <a:pPr marL="342900" indent="-342900">
              <a:buFont typeface="Arial" panose="020B0604020202020204" pitchFamily="34" charset="0"/>
              <a:buChar char="•"/>
            </a:pPr>
            <a:r>
              <a:rPr lang="en-AU" sz="2200" dirty="0"/>
              <a:t>Is traumatic</a:t>
            </a:r>
          </a:p>
          <a:p>
            <a:pPr marL="342900" indent="-342900">
              <a:buFont typeface="Arial" panose="020B0604020202020204" pitchFamily="34" charset="0"/>
              <a:buChar char="•"/>
            </a:pPr>
            <a:r>
              <a:rPr lang="en-AU" sz="2200" dirty="0"/>
              <a:t>Increases legal fees</a:t>
            </a:r>
          </a:p>
          <a:p>
            <a:pPr marL="342900" indent="-342900">
              <a:buFont typeface="Arial" panose="020B0604020202020204" pitchFamily="34" charset="0"/>
              <a:buChar char="•"/>
            </a:pPr>
            <a:r>
              <a:rPr lang="en-AU" sz="2200" dirty="0"/>
              <a:t>Increases medical expenses</a:t>
            </a:r>
          </a:p>
          <a:p>
            <a:pPr marL="342900" indent="-342900">
              <a:buFont typeface="Arial" panose="020B0604020202020204" pitchFamily="34" charset="0"/>
              <a:buChar char="•"/>
            </a:pPr>
            <a:r>
              <a:rPr lang="en-AU" sz="2200" dirty="0"/>
              <a:t>Increased other costs such as time off work, childcare, parking, photocopying etc.</a:t>
            </a:r>
          </a:p>
        </p:txBody>
      </p:sp>
    </p:spTree>
    <p:extLst>
      <p:ext uri="{BB962C8B-B14F-4D97-AF65-F5344CB8AC3E}">
        <p14:creationId xmlns:p14="http://schemas.microsoft.com/office/powerpoint/2010/main" val="630740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6FC5-49D4-65E9-2D8D-6ABAD65820C4}"/>
              </a:ext>
            </a:extLst>
          </p:cNvPr>
          <p:cNvSpPr>
            <a:spLocks noGrp="1"/>
          </p:cNvSpPr>
          <p:nvPr>
            <p:ph type="title"/>
          </p:nvPr>
        </p:nvSpPr>
        <p:spPr/>
        <p:txBody>
          <a:bodyPr>
            <a:normAutofit/>
          </a:bodyPr>
          <a:lstStyle/>
          <a:p>
            <a:r>
              <a:rPr lang="en-US" sz="4000" dirty="0"/>
              <a:t>Vexatious Conduct</a:t>
            </a:r>
            <a:endParaRPr lang="en-AU" sz="4000" dirty="0"/>
          </a:p>
        </p:txBody>
      </p:sp>
      <p:sp>
        <p:nvSpPr>
          <p:cNvPr id="3" name="Text Placeholder 2">
            <a:extLst>
              <a:ext uri="{FF2B5EF4-FFF2-40B4-BE49-F238E27FC236}">
                <a16:creationId xmlns:a16="http://schemas.microsoft.com/office/drawing/2014/main" id="{78C58A6A-A6BC-23B1-DD4F-DA7C9341FA53}"/>
              </a:ext>
            </a:extLst>
          </p:cNvPr>
          <p:cNvSpPr>
            <a:spLocks noGrp="1"/>
          </p:cNvSpPr>
          <p:nvPr>
            <p:ph type="body" sz="quarter" idx="13"/>
          </p:nvPr>
        </p:nvSpPr>
        <p:spPr/>
        <p:txBody>
          <a:bodyPr>
            <a:noAutofit/>
          </a:bodyPr>
          <a:lstStyle/>
          <a:p>
            <a:r>
              <a:rPr lang="en-US" sz="2200" dirty="0">
                <a:solidFill>
                  <a:schemeClr val="tx1"/>
                </a:solidFill>
                <a:latin typeface="Helvetica" panose="020B0604020202020204" pitchFamily="34" charset="0"/>
                <a:cs typeface="Helvetica" panose="020B0604020202020204" pitchFamily="34" charset="0"/>
              </a:rPr>
              <a:t>Raise conduct during negotiations or proceedings at the earliest available opportunity. Seek appropriate directions </a:t>
            </a:r>
            <a:r>
              <a:rPr lang="en-US" sz="2200">
                <a:solidFill>
                  <a:schemeClr val="tx1"/>
                </a:solidFill>
                <a:latin typeface="Helvetica" panose="020B0604020202020204" pitchFamily="34" charset="0"/>
                <a:cs typeface="Helvetica" panose="020B0604020202020204" pitchFamily="34" charset="0"/>
              </a:rPr>
              <a:t>and restraints.</a:t>
            </a:r>
            <a:endParaRPr lang="en-US" sz="2200" dirty="0">
              <a:solidFill>
                <a:schemeClr val="tx1"/>
              </a:solidFill>
              <a:latin typeface="Helvetica" panose="020B0604020202020204" pitchFamily="34" charset="0"/>
              <a:cs typeface="Helvetica" panose="020B0604020202020204" pitchFamily="34" charset="0"/>
            </a:endParaRPr>
          </a:p>
          <a:p>
            <a:r>
              <a:rPr lang="en-US" sz="2200" b="0" i="0" u="none" strike="noStrike" baseline="0" dirty="0" err="1">
                <a:solidFill>
                  <a:schemeClr val="tx1"/>
                </a:solidFill>
                <a:latin typeface="Helvetica" panose="020B0604020202020204" pitchFamily="34" charset="0"/>
                <a:cs typeface="Helvetica" panose="020B0604020202020204" pitchFamily="34" charset="0"/>
              </a:rPr>
              <a:t>Theophane</a:t>
            </a:r>
            <a:r>
              <a:rPr lang="en-US" sz="2200" b="0" i="0" u="none" strike="noStrike" baseline="0" dirty="0">
                <a:solidFill>
                  <a:schemeClr val="tx1"/>
                </a:solidFill>
                <a:latin typeface="Helvetica" panose="020B0604020202020204" pitchFamily="34" charset="0"/>
                <a:cs typeface="Helvetica" panose="020B0604020202020204" pitchFamily="34" charset="0"/>
              </a:rPr>
              <a:t> &amp; Hunt[2014] FamCA1038 (24 November 2014)</a:t>
            </a:r>
            <a:endParaRPr lang="en-AU" sz="2200" b="0" i="0" u="none" strike="noStrike" baseline="0" dirty="0">
              <a:solidFill>
                <a:schemeClr val="tx1"/>
              </a:solidFill>
              <a:latin typeface="Helvetica" panose="020B0604020202020204" pitchFamily="34" charset="0"/>
              <a:cs typeface="Helvetica" panose="020B0604020202020204" pitchFamily="34" charset="0"/>
            </a:endParaRPr>
          </a:p>
          <a:p>
            <a:pPr marR="14110" algn="l"/>
            <a:r>
              <a:rPr lang="en-US" sz="2200" b="0" i="0" u="none" strike="noStrike" baseline="0" dirty="0">
                <a:solidFill>
                  <a:schemeClr val="tx1"/>
                </a:solidFill>
                <a:latin typeface="Helvetica" panose="020B0604020202020204" pitchFamily="34" charset="0"/>
                <a:cs typeface="Helvetica" panose="020B0604020202020204" pitchFamily="34" charset="0"/>
              </a:rPr>
              <a:t>Tree J at [243]: “It will be appreciated that I have not formed the view that the father’s entire conduct, whether in instituting proceedings or in conducting them, has been vexatious. However, </a:t>
            </a:r>
            <a:r>
              <a:rPr lang="en-US" sz="2200" i="0" u="none" strike="noStrike" baseline="0" dirty="0">
                <a:solidFill>
                  <a:schemeClr val="tx1"/>
                </a:solidFill>
                <a:latin typeface="Helvetica" panose="020B0604020202020204" pitchFamily="34" charset="0"/>
                <a:cs typeface="Helvetica" panose="020B0604020202020204" pitchFamily="34" charset="0"/>
              </a:rPr>
              <a:t>I am satisfied that on numerous occasions, either the proceedings have been instituted </a:t>
            </a:r>
            <a:r>
              <a:rPr lang="en-US" sz="2200" i="0" u="none" strike="noStrike" baseline="0" dirty="0" err="1">
                <a:solidFill>
                  <a:schemeClr val="tx1"/>
                </a:solidFill>
                <a:latin typeface="Helvetica" panose="020B0604020202020204" pitchFamily="34" charset="0"/>
                <a:cs typeface="Helvetica" panose="020B0604020202020204" pitchFamily="34" charset="0"/>
              </a:rPr>
              <a:t>vexatiouslyor</a:t>
            </a:r>
            <a:r>
              <a:rPr lang="en-US" sz="2200" i="0" u="none" strike="noStrike" baseline="0" dirty="0">
                <a:solidFill>
                  <a:schemeClr val="tx1"/>
                </a:solidFill>
                <a:latin typeface="Helvetica" panose="020B0604020202020204" pitchFamily="34" charset="0"/>
                <a:cs typeface="Helvetica" panose="020B0604020202020204" pitchFamily="34" charset="0"/>
              </a:rPr>
              <a:t> they have been conducted vexatiously. </a:t>
            </a:r>
            <a:r>
              <a:rPr lang="en-US" sz="2200" b="0" i="0" u="none" strike="noStrike" baseline="0" dirty="0">
                <a:solidFill>
                  <a:schemeClr val="tx1"/>
                </a:solidFill>
                <a:latin typeface="Helvetica" panose="020B0604020202020204" pitchFamily="34" charset="0"/>
                <a:cs typeface="Helvetica" panose="020B0604020202020204" pitchFamily="34" charset="0"/>
              </a:rPr>
              <a:t>I am therefore satisfied that the father has frequently instituted or conducted vexatious proceedings.”</a:t>
            </a:r>
            <a:endParaRPr lang="en-AU" sz="2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84276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sz="5400">
                <a:cs typeface="Arial"/>
              </a:rPr>
              <a:t>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105909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Common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fontScale="70000" lnSpcReduction="20000"/>
          </a:bodyPr>
          <a:lstStyle/>
          <a:p>
            <a:r>
              <a:rPr lang="en-AU" sz="2900" dirty="0"/>
              <a:t>Control over day-to-day household finances &amp; material wellbeing</a:t>
            </a:r>
          </a:p>
          <a:p>
            <a:r>
              <a:rPr lang="en-AU" sz="2900" dirty="0"/>
              <a:t>Denying accumulation of personal assets or eroding those assets</a:t>
            </a:r>
          </a:p>
          <a:p>
            <a:r>
              <a:rPr lang="en-AU" sz="2900" dirty="0"/>
              <a:t>Manipulating credit and debt to the abused partner’s disadvantage</a:t>
            </a:r>
          </a:p>
          <a:p>
            <a:r>
              <a:rPr lang="en-AU" sz="2900" dirty="0"/>
              <a:t>Blocking access to social and economic participation</a:t>
            </a:r>
          </a:p>
          <a:p>
            <a:r>
              <a:rPr lang="en-AU" sz="2900" dirty="0"/>
              <a:t>Financially monitoring, over-controlling and scrutinising their partner</a:t>
            </a:r>
          </a:p>
          <a:p>
            <a:r>
              <a:rPr lang="en-AU" sz="2900" dirty="0"/>
              <a:t>Refusing to contribute</a:t>
            </a:r>
          </a:p>
          <a:p>
            <a:r>
              <a:rPr lang="en-AU" sz="2900" dirty="0"/>
              <a:t>Exploiting women sexually in exchange for money</a:t>
            </a:r>
          </a:p>
          <a:p>
            <a:pPr marL="0" indent="0">
              <a:buNone/>
            </a:pPr>
            <a:endParaRPr lang="en-US" sz="2300" dirty="0"/>
          </a:p>
          <a:p>
            <a:pPr marL="0" indent="0">
              <a:buNone/>
            </a:pPr>
            <a:r>
              <a:rPr lang="en-US" sz="2300" dirty="0"/>
              <a:t>SOURCE: </a:t>
            </a:r>
            <a:r>
              <a:rPr lang="en-US" sz="2300" b="1" i="1" dirty="0"/>
              <a:t>Restoring Financial Safety: Legal Responses to Economic Abuse</a:t>
            </a:r>
            <a:r>
              <a:rPr lang="en-US" sz="2300" dirty="0"/>
              <a:t> (see Resources)</a:t>
            </a:r>
          </a:p>
        </p:txBody>
      </p:sp>
    </p:spTree>
    <p:extLst>
      <p:ext uri="{BB962C8B-B14F-4D97-AF65-F5344CB8AC3E}">
        <p14:creationId xmlns:p14="http://schemas.microsoft.com/office/powerpoint/2010/main" val="3464727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1E4-F7BF-44B0-71B1-F6A187C5EE71}"/>
              </a:ext>
            </a:extLst>
          </p:cNvPr>
          <p:cNvSpPr>
            <a:spLocks noGrp="1"/>
          </p:cNvSpPr>
          <p:nvPr>
            <p:ph type="title"/>
          </p:nvPr>
        </p:nvSpPr>
        <p:spPr/>
        <p:txBody>
          <a:bodyPr/>
          <a:lstStyle/>
          <a:p>
            <a:r>
              <a:rPr lang="en-US" dirty="0"/>
              <a:t>FINANCIAL ABUSE SERVICE NSW</a:t>
            </a:r>
            <a:endParaRPr lang="en-AU" dirty="0"/>
          </a:p>
        </p:txBody>
      </p:sp>
    </p:spTree>
    <p:extLst>
      <p:ext uri="{BB962C8B-B14F-4D97-AF65-F5344CB8AC3E}">
        <p14:creationId xmlns:p14="http://schemas.microsoft.com/office/powerpoint/2010/main" val="729149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ormAutofit/>
          </a:bodyPr>
          <a:lstStyle/>
          <a:p>
            <a:r>
              <a:rPr lang="en-US" sz="4000" dirty="0"/>
              <a:t>Financial Abuse Service NSW</a:t>
            </a:r>
            <a:endParaRPr lang="en-US" sz="4000" b="0" dirty="0">
              <a:solidFill>
                <a:schemeClr val="tx2"/>
              </a:solidFill>
            </a:endParaRPr>
          </a:p>
        </p:txBody>
      </p:sp>
      <p:sp>
        <p:nvSpPr>
          <p:cNvPr id="10" name="TextBox 9"/>
          <p:cNvSpPr txBox="1"/>
          <p:nvPr/>
        </p:nvSpPr>
        <p:spPr>
          <a:xfrm>
            <a:off x="4496500" y="4477774"/>
            <a:ext cx="1385106" cy="369332"/>
          </a:xfrm>
          <a:prstGeom prst="rect">
            <a:avLst/>
          </a:prstGeom>
          <a:noFill/>
        </p:spPr>
        <p:txBody>
          <a:bodyPr wrap="square" rtlCol="0">
            <a:spAutoFit/>
          </a:bodyPr>
          <a:lstStyle/>
          <a:p>
            <a:r>
              <a:rPr lang="en-US">
                <a:solidFill>
                  <a:srgbClr val="303030"/>
                </a:solidFill>
              </a:rPr>
              <a:t> </a:t>
            </a:r>
          </a:p>
        </p:txBody>
      </p:sp>
      <p:sp>
        <p:nvSpPr>
          <p:cNvPr id="9" name="Oval 8"/>
          <p:cNvSpPr/>
          <p:nvPr/>
        </p:nvSpPr>
        <p:spPr>
          <a:xfrm>
            <a:off x="788266" y="1911086"/>
            <a:ext cx="3959355" cy="3782862"/>
          </a:xfrm>
          <a:prstGeom prst="ellipse">
            <a:avLst/>
          </a:prstGeom>
          <a:noFill/>
          <a:ln>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220907" y="3010840"/>
            <a:ext cx="2092470" cy="1323439"/>
          </a:xfrm>
          <a:prstGeom prst="rect">
            <a:avLst/>
          </a:prstGeom>
          <a:solidFill>
            <a:schemeClr val="bg1"/>
          </a:solidFill>
          <a:ln>
            <a:noFill/>
          </a:ln>
        </p:spPr>
        <p:txBody>
          <a:bodyPr wrap="square" lIns="91440" tIns="45720" rIns="91440" bIns="45720">
            <a:spAutoFit/>
          </a:bodyPr>
          <a:lstStyle/>
          <a:p>
            <a:pPr algn="ctr"/>
            <a:r>
              <a:rPr lang="en-AU" sz="4000" dirty="0">
                <a:ln w="0"/>
                <a:effectLst>
                  <a:outerShdw blurRad="38100" dist="19050" dir="2700000" algn="tl" rotWithShape="0">
                    <a:srgbClr val="303030">
                      <a:alpha val="40000"/>
                    </a:srgbClr>
                  </a:outerShdw>
                </a:effectLst>
                <a:latin typeface="Helvetica" pitchFamily="2" charset="0"/>
              </a:rPr>
              <a:t>Legal Service</a:t>
            </a:r>
            <a:endParaRPr lang="en-AU" sz="2800" dirty="0">
              <a:ln w="0"/>
              <a:effectLst>
                <a:outerShdw blurRad="38100" dist="19050" dir="2700000" algn="tl" rotWithShape="0">
                  <a:srgbClr val="303030">
                    <a:alpha val="40000"/>
                  </a:srgbClr>
                </a:outerShdw>
              </a:effectLst>
              <a:latin typeface="Helvetica" pitchFamily="2" charset="0"/>
            </a:endParaRPr>
          </a:p>
        </p:txBody>
      </p:sp>
      <p:sp>
        <p:nvSpPr>
          <p:cNvPr id="13" name="Rectangle 12"/>
          <p:cNvSpPr/>
          <p:nvPr/>
        </p:nvSpPr>
        <p:spPr>
          <a:xfrm>
            <a:off x="4747621" y="2764619"/>
            <a:ext cx="2300967" cy="1815882"/>
          </a:xfrm>
          <a:prstGeom prst="rect">
            <a:avLst/>
          </a:prstGeom>
          <a:noFill/>
        </p:spPr>
        <p:txBody>
          <a:bodyPr wrap="square" lIns="91440" tIns="45720" rIns="91440" bIns="45720">
            <a:spAutoFit/>
          </a:bodyPr>
          <a:lstStyle/>
          <a:p>
            <a:pPr algn="ctr"/>
            <a:r>
              <a:rPr lang="en-AU" sz="2800" dirty="0">
                <a:ln w="0"/>
                <a:effectLst>
                  <a:outerShdw blurRad="38100" dist="19050" dir="2700000" algn="tl" rotWithShape="0">
                    <a:srgbClr val="303030">
                      <a:alpha val="40000"/>
                    </a:srgbClr>
                  </a:outerShdw>
                </a:effectLst>
                <a:latin typeface="Helvetica" panose="020B0604020202020204" pitchFamily="34" charset="0"/>
                <a:cs typeface="Helvetica" panose="020B0604020202020204" pitchFamily="34" charset="0"/>
              </a:rPr>
              <a:t>Policy, Law Reform &amp;  Capacity Building</a:t>
            </a:r>
          </a:p>
        </p:txBody>
      </p:sp>
      <p:sp>
        <p:nvSpPr>
          <p:cNvPr id="14" name="Oval 13"/>
          <p:cNvSpPr/>
          <p:nvPr/>
        </p:nvSpPr>
        <p:spPr>
          <a:xfrm>
            <a:off x="3313377" y="1911086"/>
            <a:ext cx="3959355" cy="3782862"/>
          </a:xfrm>
          <a:prstGeom prst="ellipse">
            <a:avLst/>
          </a:prstGeom>
          <a:noFill/>
          <a:ln w="57150">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2">
            <a:extLst>
              <a:ext uri="{FF2B5EF4-FFF2-40B4-BE49-F238E27FC236}">
                <a16:creationId xmlns:a16="http://schemas.microsoft.com/office/drawing/2014/main" id="{F487B9BF-C5A2-48AC-AF7C-96B79372F792}"/>
              </a:ext>
            </a:extLst>
          </p:cNvPr>
          <p:cNvSpPr>
            <a:spLocks noGrp="1"/>
          </p:cNvSpPr>
          <p:nvPr>
            <p:ph type="body" sz="quarter" idx="13"/>
          </p:nvPr>
        </p:nvSpPr>
        <p:spPr>
          <a:xfrm>
            <a:off x="7590078" y="1473629"/>
            <a:ext cx="3816899" cy="4397860"/>
          </a:xfrm>
        </p:spPr>
        <p:txBody>
          <a:bodyPr>
            <a:normAutofit/>
          </a:bodyPr>
          <a:lstStyle/>
          <a:p>
            <a:pPr marL="514350" indent="-514350">
              <a:buAutoNum type="arabicPeriod"/>
            </a:pPr>
            <a:r>
              <a:rPr lang="en-US" sz="2400" dirty="0"/>
              <a:t>State-wide legal assistance</a:t>
            </a:r>
          </a:p>
          <a:p>
            <a:pPr marL="514350" indent="-514350">
              <a:buAutoNum type="arabicPeriod"/>
            </a:pPr>
            <a:r>
              <a:rPr lang="en-US" sz="2400" dirty="0"/>
              <a:t>Training &amp; resources for community workers</a:t>
            </a:r>
          </a:p>
          <a:p>
            <a:pPr marL="514350" indent="-514350">
              <a:buAutoNum type="arabicPeriod"/>
            </a:pPr>
            <a:r>
              <a:rPr lang="en-US" sz="2400" dirty="0"/>
              <a:t>Systemic change through policy &amp; law reform</a:t>
            </a:r>
          </a:p>
        </p:txBody>
      </p:sp>
    </p:spTree>
    <p:extLst>
      <p:ext uri="{BB962C8B-B14F-4D97-AF65-F5344CB8AC3E}">
        <p14:creationId xmlns:p14="http://schemas.microsoft.com/office/powerpoint/2010/main" val="2173604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D60-E7BD-584F-9B8B-0CA48491576C}"/>
              </a:ext>
            </a:extLst>
          </p:cNvPr>
          <p:cNvSpPr>
            <a:spLocks noGrp="1"/>
          </p:cNvSpPr>
          <p:nvPr>
            <p:ph type="title"/>
          </p:nvPr>
        </p:nvSpPr>
        <p:spPr/>
        <p:txBody>
          <a:bodyPr>
            <a:normAutofit/>
          </a:bodyPr>
          <a:lstStyle/>
          <a:p>
            <a:r>
              <a:rPr lang="en-US" sz="4000" dirty="0"/>
              <a:t>How we assist</a:t>
            </a:r>
          </a:p>
        </p:txBody>
      </p:sp>
      <p:sp>
        <p:nvSpPr>
          <p:cNvPr id="3" name="Text Placeholder 2">
            <a:extLst>
              <a:ext uri="{FF2B5EF4-FFF2-40B4-BE49-F238E27FC236}">
                <a16:creationId xmlns:a16="http://schemas.microsoft.com/office/drawing/2014/main" id="{C58F6062-0C1D-4D4A-AF3D-9E2F2A8882C2}"/>
              </a:ext>
            </a:extLst>
          </p:cNvPr>
          <p:cNvSpPr>
            <a:spLocks noGrp="1"/>
          </p:cNvSpPr>
          <p:nvPr>
            <p:ph type="body" sz="quarter" idx="13"/>
          </p:nvPr>
        </p:nvSpPr>
        <p:spPr>
          <a:xfrm>
            <a:off x="1041400" y="1748940"/>
            <a:ext cx="10797248" cy="4397860"/>
          </a:xfrm>
        </p:spPr>
        <p:txBody>
          <a:bodyPr>
            <a:noAutofit/>
          </a:bodyPr>
          <a:lstStyle/>
          <a:p>
            <a:pPr marL="457200" indent="-457200">
              <a:buFont typeface="Arial" panose="020B0604020202020204" pitchFamily="34" charset="0"/>
              <a:buChar char="•"/>
            </a:pPr>
            <a:r>
              <a:rPr lang="en-US" sz="2000" dirty="0"/>
              <a:t>Free, confidential legal advice (via telephone, Zoom, face-to-face)</a:t>
            </a:r>
          </a:p>
          <a:p>
            <a:pPr marL="457200" indent="-457200">
              <a:buFont typeface="Arial" panose="020B0604020202020204" pitchFamily="34" charset="0"/>
              <a:buChar char="•"/>
            </a:pPr>
            <a:r>
              <a:rPr lang="en-US" sz="2000" dirty="0"/>
              <a:t>Co-advice appointments with experts in family law &amp; credit / debt / consumer law</a:t>
            </a:r>
          </a:p>
          <a:p>
            <a:pPr marL="457200" indent="-457200">
              <a:buFont typeface="Arial" panose="020B0604020202020204" pitchFamily="34" charset="0"/>
              <a:buChar char="•"/>
            </a:pPr>
            <a:r>
              <a:rPr lang="en-US" sz="2000" dirty="0"/>
              <a:t>Representation in eligible cases</a:t>
            </a:r>
          </a:p>
          <a:p>
            <a:pPr marL="457200" indent="-457200">
              <a:buFont typeface="Arial" panose="020B0604020202020204" pitchFamily="34" charset="0"/>
              <a:buChar char="•"/>
            </a:pPr>
            <a:r>
              <a:rPr lang="en-US" sz="2000" dirty="0"/>
              <a:t>Available to all people in NSW who have experienced financial abuse in an intimate partner relationship</a:t>
            </a:r>
          </a:p>
          <a:p>
            <a:pPr marL="457200" indent="-457200">
              <a:buFont typeface="Arial" panose="020B0604020202020204" pitchFamily="34" charset="0"/>
              <a:buChar char="•"/>
            </a:pPr>
            <a:r>
              <a:rPr lang="en-US" sz="2000" dirty="0"/>
              <a:t>Lawyers are trauma informed, understand safety risks and the complexities of abusive relationships</a:t>
            </a:r>
          </a:p>
          <a:p>
            <a:pPr marL="457200" indent="-457200">
              <a:buFont typeface="Arial" panose="020B0604020202020204" pitchFamily="34" charset="0"/>
              <a:buChar char="•"/>
            </a:pPr>
            <a:r>
              <a:rPr lang="en-US" sz="2000" dirty="0"/>
              <a:t>Non-legal needs and social support referrals</a:t>
            </a:r>
          </a:p>
        </p:txBody>
      </p:sp>
    </p:spTree>
    <p:extLst>
      <p:ext uri="{BB962C8B-B14F-4D97-AF65-F5344CB8AC3E}">
        <p14:creationId xmlns:p14="http://schemas.microsoft.com/office/powerpoint/2010/main" val="1550056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AB4E-2AF3-424C-AF14-0D35B47930A4}"/>
              </a:ext>
            </a:extLst>
          </p:cNvPr>
          <p:cNvSpPr>
            <a:spLocks noGrp="1"/>
          </p:cNvSpPr>
          <p:nvPr>
            <p:ph type="title"/>
          </p:nvPr>
        </p:nvSpPr>
        <p:spPr>
          <a:xfrm>
            <a:off x="5381710" y="631033"/>
            <a:ext cx="6166823" cy="1117907"/>
          </a:xfrm>
        </p:spPr>
        <p:txBody>
          <a:bodyPr>
            <a:normAutofit/>
          </a:bodyPr>
          <a:lstStyle/>
          <a:p>
            <a:r>
              <a:rPr lang="en-US" sz="4000" dirty="0"/>
              <a:t>Fact Sheets</a:t>
            </a:r>
          </a:p>
        </p:txBody>
      </p:sp>
      <p:sp>
        <p:nvSpPr>
          <p:cNvPr id="3" name="Text Placeholder 2">
            <a:extLst>
              <a:ext uri="{FF2B5EF4-FFF2-40B4-BE49-F238E27FC236}">
                <a16:creationId xmlns:a16="http://schemas.microsoft.com/office/drawing/2014/main" id="{157E9B31-A9E7-9C46-8A84-59D60F89B88C}"/>
              </a:ext>
            </a:extLst>
          </p:cNvPr>
          <p:cNvSpPr>
            <a:spLocks noGrp="1"/>
          </p:cNvSpPr>
          <p:nvPr>
            <p:ph type="body" sz="quarter" idx="13"/>
          </p:nvPr>
        </p:nvSpPr>
        <p:spPr>
          <a:xfrm>
            <a:off x="5381710" y="1829107"/>
            <a:ext cx="6493933" cy="4397860"/>
          </a:xfrm>
        </p:spPr>
        <p:txBody>
          <a:bodyPr>
            <a:normAutofit/>
          </a:bodyPr>
          <a:lstStyle/>
          <a:p>
            <a:pPr marL="571500" indent="-571500">
              <a:buFont typeface="Arial" panose="020B0604020202020204" pitchFamily="34" charset="0"/>
              <a:buChar char="•"/>
            </a:pPr>
            <a:r>
              <a:rPr lang="en-US" sz="2400" dirty="0"/>
              <a:t>Property Settlement</a:t>
            </a:r>
          </a:p>
          <a:p>
            <a:pPr marL="571500" indent="-571500">
              <a:buFont typeface="Arial" panose="020B0604020202020204" pitchFamily="34" charset="0"/>
              <a:buChar char="•"/>
            </a:pPr>
            <a:r>
              <a:rPr lang="en-US" sz="2400" dirty="0"/>
              <a:t>Spousal Maintenance</a:t>
            </a:r>
          </a:p>
          <a:p>
            <a:pPr marL="571500" indent="-571500">
              <a:buFont typeface="Arial" panose="020B0604020202020204" pitchFamily="34" charset="0"/>
              <a:buChar char="•"/>
            </a:pPr>
            <a:r>
              <a:rPr lang="en-US" sz="2400" dirty="0"/>
              <a:t>Child Support</a:t>
            </a:r>
          </a:p>
          <a:p>
            <a:pPr marL="571500" indent="-571500">
              <a:buFont typeface="Arial" panose="020B0604020202020204" pitchFamily="34" charset="0"/>
              <a:buChar char="•"/>
            </a:pPr>
            <a:r>
              <a:rPr lang="en-US" sz="2400" dirty="0"/>
              <a:t>10 steps to follow when separating</a:t>
            </a:r>
          </a:p>
          <a:p>
            <a:pPr marL="571500" indent="-571500">
              <a:buFont typeface="Arial" panose="020B0604020202020204" pitchFamily="34" charset="0"/>
              <a:buChar char="•"/>
            </a:pPr>
            <a:r>
              <a:rPr lang="en-US" sz="2400" dirty="0"/>
              <a:t>The court process</a:t>
            </a:r>
          </a:p>
          <a:p>
            <a:pPr marL="571500" indent="-571500">
              <a:buFont typeface="Arial" panose="020B0604020202020204" pitchFamily="34" charset="0"/>
              <a:buChar char="•"/>
            </a:pPr>
            <a:r>
              <a:rPr lang="en-US" sz="2400" dirty="0"/>
              <a:t>Children &amp; parenting</a:t>
            </a:r>
          </a:p>
          <a:p>
            <a:pPr marL="571500" indent="-571500">
              <a:buFont typeface="Arial" panose="020B0604020202020204" pitchFamily="34" charset="0"/>
              <a:buChar char="•"/>
            </a:pPr>
            <a:r>
              <a:rPr lang="en-US" sz="2400" dirty="0"/>
              <a:t>What is family violence?</a:t>
            </a:r>
            <a:endParaRPr lang="en-AU" sz="2400" dirty="0"/>
          </a:p>
        </p:txBody>
      </p:sp>
      <p:pic>
        <p:nvPicPr>
          <p:cNvPr id="5" name="Picture 4">
            <a:extLst>
              <a:ext uri="{FF2B5EF4-FFF2-40B4-BE49-F238E27FC236}">
                <a16:creationId xmlns:a16="http://schemas.microsoft.com/office/drawing/2014/main" id="{BD79129C-FA64-4890-AE11-A5E7F68DC214}"/>
              </a:ext>
            </a:extLst>
          </p:cNvPr>
          <p:cNvPicPr>
            <a:picLocks noChangeAspect="1"/>
          </p:cNvPicPr>
          <p:nvPr/>
        </p:nvPicPr>
        <p:blipFill>
          <a:blip r:embed="rId2"/>
          <a:stretch>
            <a:fillRect/>
          </a:stretch>
        </p:blipFill>
        <p:spPr>
          <a:xfrm>
            <a:off x="316357" y="355599"/>
            <a:ext cx="4323376" cy="6152497"/>
          </a:xfrm>
          <a:prstGeom prst="rect">
            <a:avLst/>
          </a:prstGeom>
        </p:spPr>
      </p:pic>
    </p:spTree>
    <p:extLst>
      <p:ext uri="{BB962C8B-B14F-4D97-AF65-F5344CB8AC3E}">
        <p14:creationId xmlns:p14="http://schemas.microsoft.com/office/powerpoint/2010/main" val="354609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rmAutofit fontScale="90000"/>
          </a:bodyPr>
          <a:lstStyle/>
          <a:p>
            <a:r>
              <a:rPr lang="en-US" sz="4000" dirty="0"/>
              <a:t>How to contact the Financial Abuse Service NSW</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400" dirty="0"/>
              <a:t>Website, including online form: </a:t>
            </a:r>
            <a:r>
              <a:rPr lang="en-US" sz="2400" dirty="0">
                <a:hlinkClick r:id="rId2"/>
              </a:rPr>
              <a:t>https://rlc.org.au/fas</a:t>
            </a:r>
            <a:endParaRPr lang="en-US" sz="2400" dirty="0"/>
          </a:p>
          <a:p>
            <a:pPr marL="514350" indent="-514350">
              <a:buAutoNum type="arabicPeriod"/>
            </a:pPr>
            <a:r>
              <a:rPr lang="en-US" sz="2400" dirty="0"/>
              <a:t>Call: 0481 730 344</a:t>
            </a:r>
          </a:p>
          <a:p>
            <a:pPr marL="514350" indent="-514350">
              <a:buAutoNum type="arabicPeriod"/>
            </a:pPr>
            <a:r>
              <a:rPr lang="en-US" sz="2400" dirty="0"/>
              <a:t>Email : </a:t>
            </a:r>
            <a:r>
              <a:rPr lang="en-US" sz="2400" dirty="0">
                <a:hlinkClick r:id="rId3"/>
              </a:rPr>
              <a:t>falsintake@rlc.org.au</a:t>
            </a:r>
            <a:r>
              <a:rPr lang="en-US" sz="2400" dirty="0"/>
              <a:t> </a:t>
            </a:r>
          </a:p>
        </p:txBody>
      </p:sp>
    </p:spTree>
    <p:extLst>
      <p:ext uri="{BB962C8B-B14F-4D97-AF65-F5344CB8AC3E}">
        <p14:creationId xmlns:p14="http://schemas.microsoft.com/office/powerpoint/2010/main" val="1600268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1E1A-5100-1741-B8C8-272749E3D8DB}"/>
              </a:ext>
            </a:extLst>
          </p:cNvPr>
          <p:cNvSpPr>
            <a:spLocks noGrp="1"/>
          </p:cNvSpPr>
          <p:nvPr>
            <p:ph type="title"/>
          </p:nvPr>
        </p:nvSpPr>
        <p:spPr/>
        <p:txBody>
          <a:bodyPr>
            <a:normAutofit/>
          </a:bodyPr>
          <a:lstStyle/>
          <a:p>
            <a:r>
              <a:rPr lang="en-US" sz="4000" dirty="0"/>
              <a:t>Learn more about RLC’s work</a:t>
            </a:r>
          </a:p>
        </p:txBody>
      </p:sp>
      <p:sp>
        <p:nvSpPr>
          <p:cNvPr id="3" name="Text Placeholder 2">
            <a:extLst>
              <a:ext uri="{FF2B5EF4-FFF2-40B4-BE49-F238E27FC236}">
                <a16:creationId xmlns:a16="http://schemas.microsoft.com/office/drawing/2014/main" id="{604DFAD5-2A5E-D94A-83CD-A390FA451D5D}"/>
              </a:ext>
            </a:extLst>
          </p:cNvPr>
          <p:cNvSpPr>
            <a:spLocks noGrp="1"/>
          </p:cNvSpPr>
          <p:nvPr>
            <p:ph type="body" sz="quarter" idx="13"/>
          </p:nvPr>
        </p:nvSpPr>
        <p:spPr/>
        <p:txBody>
          <a:bodyPr>
            <a:normAutofit/>
          </a:bodyPr>
          <a:lstStyle/>
          <a:p>
            <a:pPr marL="0" indent="0" algn="ctr">
              <a:buNone/>
            </a:pPr>
            <a:r>
              <a:rPr lang="en-US" sz="2400" dirty="0"/>
              <a:t>Sign up for our </a:t>
            </a:r>
            <a:r>
              <a:rPr lang="en-US" sz="2400" dirty="0" err="1"/>
              <a:t>eBulletin</a:t>
            </a:r>
            <a:endParaRPr lang="en-US" sz="2400" dirty="0"/>
          </a:p>
          <a:p>
            <a:pPr marL="0" indent="0" algn="ctr">
              <a:buNone/>
            </a:pPr>
            <a:r>
              <a:rPr lang="en-US" sz="2400" b="1" dirty="0" err="1">
                <a:solidFill>
                  <a:srgbClr val="0070C0"/>
                </a:solidFill>
              </a:rPr>
              <a:t>www.rlc.org.au</a:t>
            </a:r>
            <a:r>
              <a:rPr lang="en-US" sz="2400" b="1" dirty="0">
                <a:solidFill>
                  <a:srgbClr val="0070C0"/>
                </a:solidFill>
              </a:rPr>
              <a:t> </a:t>
            </a:r>
          </a:p>
          <a:p>
            <a:pPr marL="0" indent="0" algn="ctr">
              <a:buNone/>
            </a:pPr>
            <a:endParaRPr lang="en-US" sz="2400" dirty="0"/>
          </a:p>
          <a:p>
            <a:pPr marL="0" indent="0" algn="ctr">
              <a:buNone/>
            </a:pPr>
            <a:r>
              <a:rPr lang="en-US" sz="2400" dirty="0"/>
              <a:t>Follow us</a:t>
            </a:r>
          </a:p>
          <a:p>
            <a:pPr marL="0" indent="0" algn="ctr">
              <a:buNone/>
            </a:pPr>
            <a:r>
              <a:rPr lang="en-US" sz="2400" b="1" dirty="0">
                <a:solidFill>
                  <a:srgbClr val="0070C0"/>
                </a:solidFill>
              </a:rPr>
              <a:t>Facebook (@</a:t>
            </a:r>
            <a:r>
              <a:rPr lang="en-US" sz="2400" b="1" dirty="0" err="1">
                <a:solidFill>
                  <a:srgbClr val="0070C0"/>
                </a:solidFill>
              </a:rPr>
              <a:t>redfernlegal</a:t>
            </a:r>
            <a:r>
              <a:rPr lang="en-US" sz="2400" b="1" dirty="0">
                <a:solidFill>
                  <a:srgbClr val="0070C0"/>
                </a:solidFill>
              </a:rPr>
              <a:t>)</a:t>
            </a:r>
          </a:p>
          <a:p>
            <a:pPr marL="0" indent="0" algn="ctr">
              <a:buNone/>
            </a:pPr>
            <a:r>
              <a:rPr lang="en-US" sz="2400" b="1" dirty="0">
                <a:solidFill>
                  <a:srgbClr val="0070C0"/>
                </a:solidFill>
              </a:rPr>
              <a:t>Twitter (@RLC_CEO)</a:t>
            </a:r>
          </a:p>
          <a:p>
            <a:pPr marL="0" indent="0" algn="ctr">
              <a:buNone/>
            </a:pPr>
            <a:r>
              <a:rPr lang="en-US" sz="2400" b="1" dirty="0">
                <a:solidFill>
                  <a:srgbClr val="0070C0"/>
                </a:solidFill>
              </a:rPr>
              <a:t>Instagram (@</a:t>
            </a:r>
            <a:r>
              <a:rPr lang="en-US" sz="2400" b="1" dirty="0" err="1">
                <a:solidFill>
                  <a:srgbClr val="0070C0"/>
                </a:solidFill>
              </a:rPr>
              <a:t>teamRLC</a:t>
            </a:r>
            <a:r>
              <a:rPr lang="en-US" sz="2400" b="1" dirty="0">
                <a:solidFill>
                  <a:srgbClr val="0070C0"/>
                </a:solidFill>
              </a:rPr>
              <a:t>)</a:t>
            </a:r>
          </a:p>
        </p:txBody>
      </p:sp>
    </p:spTree>
    <p:extLst>
      <p:ext uri="{BB962C8B-B14F-4D97-AF65-F5344CB8AC3E}">
        <p14:creationId xmlns:p14="http://schemas.microsoft.com/office/powerpoint/2010/main" val="3985266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1570718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F1709C-AC76-B4BE-63A6-8FA93FC3A6B1}"/>
              </a:ext>
            </a:extLst>
          </p:cNvPr>
          <p:cNvSpPr>
            <a:spLocks noGrp="1"/>
          </p:cNvSpPr>
          <p:nvPr>
            <p:ph type="body" sz="quarter" idx="13"/>
          </p:nvPr>
        </p:nvSpPr>
        <p:spPr>
          <a:xfrm>
            <a:off x="316357" y="2253005"/>
            <a:ext cx="6326669" cy="3738599"/>
          </a:xfrm>
        </p:spPr>
        <p:txBody>
          <a:bodyPr>
            <a:normAutofit/>
          </a:bodyPr>
          <a:lstStyle/>
          <a:p>
            <a:pPr marL="0" indent="0">
              <a:buNone/>
            </a:pPr>
            <a:r>
              <a:rPr lang="en-US" sz="2200" dirty="0"/>
              <a:t>A person refusing to contribute to joint liabilities post separation is a frequent complaint in family law proceedings. </a:t>
            </a:r>
          </a:p>
          <a:p>
            <a:pPr marL="0" indent="0">
              <a:buNone/>
            </a:pPr>
            <a:endParaRPr lang="en-US" sz="2200" dirty="0"/>
          </a:p>
          <a:p>
            <a:pPr marL="0" indent="0">
              <a:buNone/>
            </a:pPr>
            <a:r>
              <a:rPr lang="en-US" sz="2200" dirty="0"/>
              <a:t>Consider the behaviour during cohabitation also to establish a pattern of coercive controlling behaviour. </a:t>
            </a:r>
            <a:endParaRPr lang="en-AU" sz="2200" dirty="0"/>
          </a:p>
        </p:txBody>
      </p:sp>
      <p:pic>
        <p:nvPicPr>
          <p:cNvPr id="6" name="Picture 4" descr="Domino effect white cut-outs and one blue cutout">
            <a:extLst>
              <a:ext uri="{FF2B5EF4-FFF2-40B4-BE49-F238E27FC236}">
                <a16:creationId xmlns:a16="http://schemas.microsoft.com/office/drawing/2014/main" id="{4ACB30CD-6D00-FD28-FCFA-B9F5F3A36A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A4027F60-D9F3-69F8-5084-BAA664DE0C4C}"/>
              </a:ext>
            </a:extLst>
          </p:cNvPr>
          <p:cNvSpPr>
            <a:spLocks noGrp="1"/>
          </p:cNvSpPr>
          <p:nvPr>
            <p:ph type="title"/>
          </p:nvPr>
        </p:nvSpPr>
        <p:spPr>
          <a:xfrm>
            <a:off x="316357" y="395066"/>
            <a:ext cx="6326669" cy="887360"/>
          </a:xfrm>
        </p:spPr>
        <p:txBody>
          <a:bodyPr anchor="t">
            <a:noAutofit/>
          </a:bodyPr>
          <a:lstStyle/>
          <a:p>
            <a:r>
              <a:rPr lang="en-US" sz="4000"/>
              <a:t>Behaviour pre- or post- separation</a:t>
            </a:r>
            <a:endParaRPr lang="en-AU" sz="4000"/>
          </a:p>
        </p:txBody>
      </p:sp>
      <p:sp>
        <p:nvSpPr>
          <p:cNvPr id="7" name="Slide Number Placeholder 4">
            <a:extLst>
              <a:ext uri="{FF2B5EF4-FFF2-40B4-BE49-F238E27FC236}">
                <a16:creationId xmlns:a16="http://schemas.microsoft.com/office/drawing/2014/main" id="{3D81038C-FB11-CFF6-46BE-FAACCEE95A92}"/>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7</a:t>
            </a:fld>
            <a:endParaRPr lang="en-AU" noProof="0"/>
          </a:p>
        </p:txBody>
      </p:sp>
    </p:spTree>
    <p:extLst>
      <p:ext uri="{BB962C8B-B14F-4D97-AF65-F5344CB8AC3E}">
        <p14:creationId xmlns:p14="http://schemas.microsoft.com/office/powerpoint/2010/main" val="316753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rPr>
              <a:t>How prevalent is it in Australia?</a:t>
            </a:r>
            <a:endParaRPr lang="en-US" sz="4000" b="0" dirty="0">
              <a:solidFill>
                <a:schemeClr val="tx2"/>
              </a:solidFill>
            </a:endParaRPr>
          </a:p>
        </p:txBody>
      </p:sp>
      <p:sp>
        <p:nvSpPr>
          <p:cNvPr id="3" name="TextBox 2">
            <a:extLst>
              <a:ext uri="{FF2B5EF4-FFF2-40B4-BE49-F238E27FC236}">
                <a16:creationId xmlns:a16="http://schemas.microsoft.com/office/drawing/2014/main" id="{05A899A4-735D-0340-86C6-48FA735BFF3D}"/>
              </a:ext>
            </a:extLst>
          </p:cNvPr>
          <p:cNvSpPr txBox="1"/>
          <p:nvPr/>
        </p:nvSpPr>
        <p:spPr>
          <a:xfrm>
            <a:off x="234153" y="5933827"/>
            <a:ext cx="11957847" cy="523220"/>
          </a:xfrm>
          <a:prstGeom prst="rect">
            <a:avLst/>
          </a:prstGeom>
          <a:noFill/>
        </p:spPr>
        <p:txBody>
          <a:bodyPr wrap="square" rtlCol="0">
            <a:spAutoFit/>
          </a:bodyPr>
          <a:lstStyle/>
          <a:p>
            <a:r>
              <a:rPr lang="en-US" sz="2800" dirty="0">
                <a:solidFill>
                  <a:srgbClr val="303030"/>
                </a:solidFill>
                <a:latin typeface="Helvetica" pitchFamily="2" charset="0"/>
              </a:rPr>
              <a:t> </a:t>
            </a:r>
            <a:r>
              <a:rPr lang="en-US" sz="1100" b="1" dirty="0"/>
              <a:t>SOURCE: </a:t>
            </a:r>
            <a:r>
              <a:rPr lang="en-US" sz="1100" dirty="0" err="1"/>
              <a:t>Kutin</a:t>
            </a:r>
            <a:r>
              <a:rPr lang="en-US" sz="1100" dirty="0"/>
              <a:t>, Russell and Reid, ‘Economic abuse between intimate partners in Australia: prevalence, health status, disability and financial stress’ Australian and New Zealand Journal of Public Health 2017</a:t>
            </a:r>
          </a:p>
        </p:txBody>
      </p:sp>
      <p:sp>
        <p:nvSpPr>
          <p:cNvPr id="10" name="TextBox 9"/>
          <p:cNvSpPr txBox="1"/>
          <p:nvPr/>
        </p:nvSpPr>
        <p:spPr>
          <a:xfrm>
            <a:off x="6342233" y="4477774"/>
            <a:ext cx="1385106" cy="369332"/>
          </a:xfrm>
          <a:prstGeom prst="rect">
            <a:avLst/>
          </a:prstGeom>
          <a:noFill/>
        </p:spPr>
        <p:txBody>
          <a:bodyPr wrap="square" rtlCol="0">
            <a:spAutoFit/>
          </a:bodyPr>
          <a:lstStyle/>
          <a:p>
            <a:r>
              <a:rPr lang="en-US" dirty="0">
                <a:solidFill>
                  <a:srgbClr val="303030"/>
                </a:solidFill>
              </a:rPr>
              <a:t> </a:t>
            </a:r>
          </a:p>
        </p:txBody>
      </p:sp>
      <p:sp>
        <p:nvSpPr>
          <p:cNvPr id="8" name="TextBox 7"/>
          <p:cNvSpPr txBox="1"/>
          <p:nvPr/>
        </p:nvSpPr>
        <p:spPr>
          <a:xfrm>
            <a:off x="5209387" y="3128065"/>
            <a:ext cx="1333691" cy="1261884"/>
          </a:xfrm>
          <a:prstGeom prst="rect">
            <a:avLst/>
          </a:prstGeom>
          <a:noFill/>
        </p:spPr>
        <p:txBody>
          <a:bodyPr wrap="square" rtlCol="0">
            <a:spAutoFit/>
          </a:bodyPr>
          <a:lstStyle/>
          <a:p>
            <a:pPr algn="ctr"/>
            <a:r>
              <a:rPr lang="en-US" sz="2400" b="1" dirty="0">
                <a:solidFill>
                  <a:srgbClr val="303030"/>
                </a:solidFill>
              </a:rPr>
              <a:t>11.5%    </a:t>
            </a:r>
            <a:r>
              <a:rPr lang="en-US" b="1" dirty="0">
                <a:solidFill>
                  <a:srgbClr val="303030"/>
                </a:solidFill>
              </a:rPr>
              <a:t>of Australians</a:t>
            </a:r>
            <a:endParaRPr lang="en-US" sz="1400" b="1" dirty="0">
              <a:solidFill>
                <a:srgbClr val="303030"/>
              </a:solidFill>
            </a:endParaRPr>
          </a:p>
          <a:p>
            <a:endParaRPr lang="en-US" sz="1600" i="1" dirty="0">
              <a:solidFill>
                <a:srgbClr val="303030"/>
              </a:solidFill>
            </a:endParaRPr>
          </a:p>
        </p:txBody>
      </p:sp>
      <p:sp>
        <p:nvSpPr>
          <p:cNvPr id="9" name="Oval 8"/>
          <p:cNvSpPr/>
          <p:nvPr/>
        </p:nvSpPr>
        <p:spPr>
          <a:xfrm>
            <a:off x="2633999" y="1911086"/>
            <a:ext cx="3959355" cy="378286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3091779" y="2764619"/>
            <a:ext cx="2092470" cy="2000548"/>
          </a:xfrm>
          <a:prstGeom prst="rect">
            <a:avLst/>
          </a:prstGeom>
          <a:solidFill>
            <a:schemeClr val="bg1"/>
          </a:solidFill>
        </p:spPr>
        <p:txBody>
          <a:bodyPr wrap="square" lIns="91440" tIns="45720" rIns="91440" bIns="45720">
            <a:spAutoFit/>
          </a:bodyPr>
          <a:lstStyle/>
          <a:p>
            <a:pPr algn="ctr"/>
            <a:r>
              <a:rPr lang="en-AU" sz="4000" dirty="0">
                <a:ln w="0"/>
                <a:solidFill>
                  <a:srgbClr val="303030"/>
                </a:solidFill>
                <a:effectLst>
                  <a:outerShdw blurRad="38100" dist="19050" dir="2700000" algn="tl" rotWithShape="0">
                    <a:srgbClr val="303030">
                      <a:alpha val="40000"/>
                    </a:srgbClr>
                  </a:outerShdw>
                </a:effectLst>
              </a:rPr>
              <a:t>7.1%      </a:t>
            </a:r>
            <a:r>
              <a:rPr lang="en-AU" sz="2800" dirty="0">
                <a:ln w="0"/>
                <a:solidFill>
                  <a:srgbClr val="303030"/>
                </a:solidFill>
                <a:effectLst>
                  <a:outerShdw blurRad="38100" dist="19050" dir="2700000" algn="tl" rotWithShape="0">
                    <a:srgbClr val="303030">
                      <a:alpha val="40000"/>
                    </a:srgbClr>
                  </a:outerShdw>
                </a:effectLst>
              </a:rPr>
              <a:t>of people who identify as male</a:t>
            </a:r>
          </a:p>
        </p:txBody>
      </p:sp>
      <p:sp>
        <p:nvSpPr>
          <p:cNvPr id="13" name="Rectangle 12"/>
          <p:cNvSpPr/>
          <p:nvPr/>
        </p:nvSpPr>
        <p:spPr>
          <a:xfrm>
            <a:off x="6593354" y="2764619"/>
            <a:ext cx="2300967" cy="2000548"/>
          </a:xfrm>
          <a:prstGeom prst="rect">
            <a:avLst/>
          </a:prstGeom>
          <a:noFill/>
        </p:spPr>
        <p:txBody>
          <a:bodyPr wrap="square" lIns="91440" tIns="45720" rIns="91440" bIns="45720">
            <a:spAutoFit/>
          </a:bodyPr>
          <a:lstStyle/>
          <a:p>
            <a:pPr algn="ctr"/>
            <a:r>
              <a:rPr lang="en-AU" sz="4000" dirty="0">
                <a:ln w="0"/>
                <a:solidFill>
                  <a:srgbClr val="303030"/>
                </a:solidFill>
                <a:effectLst>
                  <a:outerShdw blurRad="38100" dist="19050" dir="2700000" algn="tl" rotWithShape="0">
                    <a:srgbClr val="303030">
                      <a:alpha val="40000"/>
                    </a:srgbClr>
                  </a:outerShdw>
                </a:effectLst>
              </a:rPr>
              <a:t>15.7%      </a:t>
            </a:r>
            <a:r>
              <a:rPr lang="en-AU" sz="2800" dirty="0">
                <a:ln w="0"/>
                <a:solidFill>
                  <a:srgbClr val="303030"/>
                </a:solidFill>
                <a:effectLst>
                  <a:outerShdw blurRad="38100" dist="19050" dir="2700000" algn="tl" rotWithShape="0">
                    <a:srgbClr val="303030">
                      <a:alpha val="40000"/>
                    </a:srgbClr>
                  </a:outerShdw>
                </a:effectLst>
              </a:rPr>
              <a:t>of people who identify as female</a:t>
            </a:r>
          </a:p>
        </p:txBody>
      </p:sp>
      <p:sp>
        <p:nvSpPr>
          <p:cNvPr id="14" name="Oval 13"/>
          <p:cNvSpPr/>
          <p:nvPr/>
        </p:nvSpPr>
        <p:spPr>
          <a:xfrm>
            <a:off x="5159110" y="1911086"/>
            <a:ext cx="3959355" cy="378286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8683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4B4707-EA2D-03D5-448D-F4C6CE4DEFA4}"/>
              </a:ext>
            </a:extLst>
          </p:cNvPr>
          <p:cNvSpPr>
            <a:spLocks noGrp="1"/>
          </p:cNvSpPr>
          <p:nvPr>
            <p:ph type="subTitle" idx="1"/>
          </p:nvPr>
        </p:nvSpPr>
        <p:spPr/>
        <p:txBody>
          <a:bodyPr/>
          <a:lstStyle/>
          <a:p>
            <a:r>
              <a:rPr lang="en-US" sz="5400" dirty="0"/>
              <a:t>Pathways</a:t>
            </a:r>
            <a:endParaRPr lang="en-AU" sz="5400" dirty="0"/>
          </a:p>
        </p:txBody>
      </p:sp>
    </p:spTree>
    <p:extLst>
      <p:ext uri="{BB962C8B-B14F-4D97-AF65-F5344CB8AC3E}">
        <p14:creationId xmlns:p14="http://schemas.microsoft.com/office/powerpoint/2010/main" val="3152550813"/>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C6857F-894B-4D46-BEFD-47E559D758E5}">
  <ds:schemaRefs>
    <ds:schemaRef ds:uri="http://schemas.microsoft.com/sharepoint/v3/contenttype/forms"/>
  </ds:schemaRefs>
</ds:datastoreItem>
</file>

<file path=customXml/itemProps3.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7709</TotalTime>
  <Words>4658</Words>
  <Application>Microsoft Macintosh PowerPoint</Application>
  <PresentationFormat>Widescreen</PresentationFormat>
  <Paragraphs>372</Paragraphs>
  <Slides>67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Avenir Book</vt:lpstr>
      <vt:lpstr>Calibri</vt:lpstr>
      <vt:lpstr>Courier New</vt:lpstr>
      <vt:lpstr>Helvetica</vt:lpstr>
      <vt:lpstr>Symbol</vt:lpstr>
      <vt:lpstr>Times New Roman</vt:lpstr>
      <vt:lpstr>University of Melbourne</vt:lpstr>
      <vt:lpstr>PowerPoint Presentation</vt:lpstr>
      <vt:lpstr>PowerPoint Presentation</vt:lpstr>
      <vt:lpstr>Outline</vt:lpstr>
      <vt:lpstr>PowerPoint Presentation</vt:lpstr>
      <vt:lpstr>What is financial abuse?</vt:lpstr>
      <vt:lpstr>Common behaviours</vt:lpstr>
      <vt:lpstr>Behaviour pre- or post- separation</vt:lpstr>
      <vt:lpstr>How prevalent is it in Australia?</vt:lpstr>
      <vt:lpstr>PowerPoint Presentation</vt:lpstr>
      <vt:lpstr>Informed Decisions</vt:lpstr>
      <vt:lpstr>Common financial abuse issues #1</vt:lpstr>
      <vt:lpstr>Common financial abuse issues #2</vt:lpstr>
      <vt:lpstr>Potential complaints</vt:lpstr>
      <vt:lpstr>Credit, debt &amp; consumer law  pathways #1</vt:lpstr>
      <vt:lpstr>Credit, debt &amp; consumer law  pathways #2</vt:lpstr>
      <vt:lpstr>Potential outcomes</vt:lpstr>
      <vt:lpstr>Who can help</vt:lpstr>
      <vt:lpstr>PowerPoint Presentation</vt:lpstr>
      <vt:lpstr>Australian Financial Complaints Authority (AFCA)</vt:lpstr>
      <vt:lpstr>Examples where a complaint can be made</vt:lpstr>
      <vt:lpstr>AFCA</vt:lpstr>
      <vt:lpstr>AFCA</vt:lpstr>
      <vt:lpstr>Victims Compensation</vt:lpstr>
      <vt:lpstr>Joint accounts</vt:lpstr>
      <vt:lpstr>PowerPoint Presentation</vt:lpstr>
      <vt:lpstr>Definition of Family Violence</vt:lpstr>
      <vt:lpstr>Section 4AB</vt:lpstr>
      <vt:lpstr>PowerPoint Presentation</vt:lpstr>
      <vt:lpstr>PowerPoint Presentation</vt:lpstr>
      <vt:lpstr>Disclosure obligation</vt:lpstr>
      <vt:lpstr>PowerPoint Presentation</vt:lpstr>
      <vt:lpstr>PowerPoint Presentation</vt:lpstr>
      <vt:lpstr>Exemption from pre-action procedures</vt:lpstr>
      <vt:lpstr>PowerPoint Presentation</vt:lpstr>
      <vt:lpstr>PowerPoint Presentation</vt:lpstr>
      <vt:lpstr>Liabilities</vt:lpstr>
      <vt:lpstr>Family Law Act 1975 – Section 90AE </vt:lpstr>
      <vt:lpstr>PowerPoint Presentation</vt:lpstr>
      <vt:lpstr>PowerPoint Presentation</vt:lpstr>
      <vt:lpstr>PowerPoint Presentation</vt:lpstr>
      <vt:lpstr>PowerPoint Presentation</vt:lpstr>
      <vt:lpstr>Section 114(1)(e)</vt:lpstr>
      <vt:lpstr>PowerPoint Presentation</vt:lpstr>
      <vt:lpstr>Section 106B(1)</vt:lpstr>
      <vt:lpstr>Section 106B cont.</vt:lpstr>
      <vt:lpstr>PowerPoint Presentation</vt:lpstr>
      <vt:lpstr>Additional Cases</vt:lpstr>
      <vt:lpstr>The disposition must have the effect of defeating a claim under the FLA </vt:lpstr>
      <vt:lpstr>Can assets be excluded?</vt:lpstr>
      <vt:lpstr>Bankruptcy</vt:lpstr>
      <vt:lpstr>Affidavits</vt:lpstr>
      <vt:lpstr>Kennon &amp; Kennon</vt:lpstr>
      <vt:lpstr>The primary Judge had found that the wife established two counts of battery.  On appeal, the approach taken by the trial judge was considered correct in that the court was required to apply common law - that the Wife would need to identify each allegation of assault, as well as connect the assault to the damages sought because of that assault.   Further, the Court found that the Family Court can only determine common law claims for damages for assault using cross-vesting jurisdiction.  The Court went on to say that the impact of family violence can be considered under section 79 as well as 75(2). The latter may require medical evidence.</vt:lpstr>
      <vt:lpstr>A “narrow band of cases.”  A course of violent conduct could be established;  The violent conduct had had a discernible impact on the victim;  The victim’s contributions to the relationship had been significantly more arduous because of the domestic violence.</vt:lpstr>
      <vt:lpstr>PowerPoint Presentation</vt:lpstr>
      <vt:lpstr>Abusers creatively use legal processes to continue to exercise control over the other party.</vt:lpstr>
      <vt:lpstr>Systems Abuse</vt:lpstr>
      <vt:lpstr>Vexatious Conduct</vt:lpstr>
      <vt:lpstr>PowerPoint Presentation</vt:lpstr>
      <vt:lpstr>FINANCIAL ABUSE SERVICE NSW</vt:lpstr>
      <vt:lpstr>Financial Abuse Service NSW</vt:lpstr>
      <vt:lpstr>How we assist</vt:lpstr>
      <vt:lpstr>Fact Sheets</vt:lpstr>
      <vt:lpstr>How to contact the Financial Abuse Service NSW</vt:lpstr>
      <vt:lpstr>Learn more about RLC’s work</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Microsoft Office User</cp:lastModifiedBy>
  <cp:revision>387</cp:revision>
  <dcterms:created xsi:type="dcterms:W3CDTF">2018-04-17T12:20:22Z</dcterms:created>
  <dcterms:modified xsi:type="dcterms:W3CDTF">2023-02-21T23:35:06Z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