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4"/>
  </p:notesMasterIdLst>
  <p:handoutMasterIdLst>
    <p:handoutMasterId r:id="rId35"/>
  </p:handoutMasterIdLst>
  <p:sldIdLst>
    <p:sldId id="292" r:id="rId5"/>
    <p:sldId id="295" r:id="rId6"/>
    <p:sldId id="442" r:id="rId7"/>
    <p:sldId id="425" r:id="rId8"/>
    <p:sldId id="747" r:id="rId9"/>
    <p:sldId id="466" r:id="rId10"/>
    <p:sldId id="598" r:id="rId11"/>
    <p:sldId id="570" r:id="rId12"/>
    <p:sldId id="450" r:id="rId13"/>
    <p:sldId id="745" r:id="rId14"/>
    <p:sldId id="312" r:id="rId15"/>
    <p:sldId id="470" r:id="rId16"/>
    <p:sldId id="750" r:id="rId17"/>
    <p:sldId id="404" r:id="rId18"/>
    <p:sldId id="628" r:id="rId19"/>
    <p:sldId id="743" r:id="rId20"/>
    <p:sldId id="749" r:id="rId21"/>
    <p:sldId id="744" r:id="rId22"/>
    <p:sldId id="626" r:id="rId23"/>
    <p:sldId id="748" r:id="rId24"/>
    <p:sldId id="751" r:id="rId25"/>
    <p:sldId id="752" r:id="rId26"/>
    <p:sldId id="468" r:id="rId27"/>
    <p:sldId id="615" r:id="rId28"/>
    <p:sldId id="415" r:id="rId29"/>
    <p:sldId id="746" r:id="rId30"/>
    <p:sldId id="472" r:id="rId31"/>
    <p:sldId id="362" r:id="rId32"/>
    <p:sldId id="36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CD0"/>
    <a:srgbClr val="F07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/>
    <p:restoredTop sz="86313"/>
  </p:normalViewPr>
  <p:slideViewPr>
    <p:cSldViewPr snapToGrid="0">
      <p:cViewPr varScale="1">
        <p:scale>
          <a:sx n="149" d="100"/>
          <a:sy n="149" d="100"/>
        </p:scale>
        <p:origin x="8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A548C8-3EA8-F24E-815F-22DAB121D1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349FD-B688-F048-868C-15534B05E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3F7C0-0540-D941-97ED-E5D974BDA505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0429B-52C3-CA42-B89C-429649DAAD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5E38F-17CA-2341-8FAF-C7EB7176ED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333F-9816-A548-B610-DCF750C88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9A2C-C370-4530-BF33-47C3AB493243}" type="datetimeFigureOut">
              <a:rPr lang="en-AU" smtClean="0"/>
              <a:t>21/7/21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4B725-2203-4ED2-9256-A661C18EFA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26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62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20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60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44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12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41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47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096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/>
              <a:t>Click To Add Title</a:t>
            </a:r>
          </a:p>
          <a:p>
            <a:r>
              <a:rPr lang="en-AU" noProof="0"/>
              <a:t>You Can Have Up To </a:t>
            </a:r>
          </a:p>
          <a:p>
            <a:r>
              <a:rPr lang="en-AU" noProof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9232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8983" y="1333226"/>
            <a:ext cx="10293926" cy="5039865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/>
              <a:t>This is where your scenario goes.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58983" y="445866"/>
            <a:ext cx="1029392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31154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1243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955964"/>
            <a:ext cx="10627956" cy="4934738"/>
          </a:xfrm>
        </p:spPr>
        <p:txBody>
          <a:bodyPr anchor="ctr" anchorCtr="0"/>
          <a:lstStyle>
            <a:lvl1pPr algn="ctr">
              <a:defRPr baseline="0">
                <a:solidFill>
                  <a:srgbClr val="229CD0"/>
                </a:solidFill>
              </a:defRPr>
            </a:lvl1pPr>
          </a:lstStyle>
          <a:p>
            <a:r>
              <a:rPr lang="en-AU"/>
              <a:t>Single sentence slide (can run over multiple lines of text)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939071" y="512618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4320773" y="32818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584" y="1791565"/>
            <a:ext cx="3643743" cy="4448415"/>
          </a:xfrm>
        </p:spPr>
        <p:txBody>
          <a:bodyPr numCol="1" spcCol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None/>
              <a:tabLst/>
              <a:defRPr sz="400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/>
              <a:t>You can put some kind of introductory or covering statement on this side.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9179" y="1791565"/>
            <a:ext cx="6795359" cy="4448415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latin typeface="Helvetica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4"/>
            <a:ext cx="11408408" cy="976094"/>
          </a:xfrm>
        </p:spPr>
        <p:txBody>
          <a:bodyPr anchor="t" anchorCtr="0">
            <a:normAutofit/>
          </a:bodyPr>
          <a:lstStyle>
            <a:lvl1pPr algn="ctr">
              <a:defRPr sz="5400" b="1" i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/>
              <a:t>Split Layout Slide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6"/>
            <a:ext cx="5721926" cy="48524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/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3655550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/>
              <a:t>Presenter Name</a:t>
            </a:r>
            <a:endParaRPr lang="en-AU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090863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presentere</a:t>
            </a:r>
            <a:endParaRPr lang="en-AU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247064"/>
            <a:ext cx="4476907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Helvetica" pitchFamily="2" charset="0"/>
              </a:defRPr>
            </a:lvl1pPr>
          </a:lstStyle>
          <a:p>
            <a:pPr lvl="0"/>
            <a:r>
              <a:rPr lang="en-US"/>
              <a:t>Presenter Title or Description</a:t>
            </a:r>
          </a:p>
          <a:p>
            <a:pPr lvl="0"/>
            <a:r>
              <a:rPr lang="en-US"/>
              <a:t>Presenter </a:t>
            </a:r>
            <a:r>
              <a:rPr lang="en-US" err="1"/>
              <a:t>Organisation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5673265"/>
            <a:ext cx="11934825" cy="75406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Resources for this workshop: </a:t>
            </a:r>
            <a:r>
              <a:rPr lang="en-US" b="1" i="0" err="1">
                <a:latin typeface="Helvetica" pitchFamily="2" charset="0"/>
              </a:rPr>
              <a:t>www.rlc.org.au</a:t>
            </a:r>
            <a:r>
              <a:rPr lang="en-US" b="1" i="0">
                <a:latin typeface="Helvetica" pitchFamily="2" charset="0"/>
              </a:rPr>
              <a:t>/training/resources/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5"/>
            <a:ext cx="5721926" cy="55826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/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4136813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/>
              <a:t>Presenter Name</a:t>
            </a:r>
            <a:endParaRPr lang="en-AU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572126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presentere</a:t>
            </a:r>
            <a:endParaRPr lang="en-AU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728327"/>
            <a:ext cx="4476907" cy="107891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Helvetica" pitchFamily="2" charset="0"/>
              </a:defRPr>
            </a:lvl1pPr>
          </a:lstStyle>
          <a:p>
            <a:pPr lvl="0"/>
            <a:r>
              <a:rPr lang="en-US"/>
              <a:t>Presenter Title or Description</a:t>
            </a:r>
          </a:p>
          <a:p>
            <a:pPr lvl="0"/>
            <a:r>
              <a:rPr lang="en-US"/>
              <a:t>Presenter </a:t>
            </a:r>
            <a:r>
              <a:rPr lang="en-US" err="1"/>
              <a:t>Organisation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83847" y="-2200487"/>
            <a:ext cx="11258974" cy="11258974"/>
          </a:xfrm>
          <a:prstGeom prst="ellipse">
            <a:avLst/>
          </a:prstGeom>
          <a:solidFill>
            <a:srgbClr val="229CD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3443347"/>
            <a:ext cx="11934825" cy="75406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229CD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err="1">
                <a:latin typeface="Helvetica" pitchFamily="2" charset="0"/>
              </a:rPr>
              <a:t>www.rlc.org.au</a:t>
            </a:r>
            <a:r>
              <a:rPr lang="en-US" b="1" i="0">
                <a:latin typeface="Helvetica" pitchFamily="2" charset="0"/>
              </a:rPr>
              <a:t>/training/resources/police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7592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tx1">
                    <a:lumMod val="90000"/>
                    <a:lumOff val="1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Resources for this workshop:</a:t>
            </a:r>
          </a:p>
        </p:txBody>
      </p:sp>
    </p:spTree>
    <p:extLst>
      <p:ext uri="{BB962C8B-B14F-4D97-AF65-F5344CB8AC3E}">
        <p14:creationId xmlns:p14="http://schemas.microsoft.com/office/powerpoint/2010/main" val="117761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You 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982916" y="3587807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spresentere</a:t>
            </a:r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/>
              <a:t>Before You Go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Can Come To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/>
              <a:t>We Can Come To You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057116" y="4465769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spresentere</a:t>
            </a:r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-3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AU" noProof="0">
              <a:solidFill>
                <a:srgbClr val="229CD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D528-3F8C-4131-B8C8-D41C96117732}"/>
              </a:ext>
            </a:extLst>
          </p:cNvPr>
          <p:cNvSpPr txBox="1"/>
          <p:nvPr userDrawn="1"/>
        </p:nvSpPr>
        <p:spPr>
          <a:xfrm>
            <a:off x="886021" y="2921165"/>
            <a:ext cx="7434468" cy="101566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AU" sz="6000" b="1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Thank you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60325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340350" y="-177801"/>
            <a:ext cx="16478250" cy="16478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5" y="5403158"/>
            <a:ext cx="4122834" cy="1167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AU" noProof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/>
              <a:t>First item in list</a:t>
            </a:r>
          </a:p>
          <a:p>
            <a:pPr lvl="0"/>
            <a:r>
              <a:rPr lang="en-AU" noProof="0"/>
              <a:t>Second item in list</a:t>
            </a:r>
          </a:p>
          <a:p>
            <a:pPr lvl="0"/>
            <a:r>
              <a:rPr lang="en-AU" noProof="0"/>
              <a:t>Third item in list</a:t>
            </a:r>
          </a:p>
          <a:p>
            <a:pPr lvl="0"/>
            <a:r>
              <a:rPr lang="en-AU" noProof="0"/>
              <a:t>Fourth item in list</a:t>
            </a:r>
          </a:p>
          <a:p>
            <a:pPr lvl="0"/>
            <a:r>
              <a:rPr lang="en-AU" noProof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20" y="4077050"/>
            <a:ext cx="10360132" cy="887360"/>
          </a:xfrm>
        </p:spPr>
        <p:txBody>
          <a:bodyPr anchor="ctr" anchorCtr="0">
            <a:normAutofit/>
          </a:bodyPr>
          <a:lstStyle>
            <a:lvl1pPr algn="ctr">
              <a:defRPr lang="en-AU" sz="36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/>
              <a:t>Presenter Name</a:t>
            </a:r>
            <a:endParaRPr lang="en-AU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228" y="1366787"/>
            <a:ext cx="2646916" cy="271026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29" y="4964410"/>
            <a:ext cx="10384516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800" b="0" i="0" spc="0">
                <a:latin typeface="Helvetica" pitchFamily="2" charset="0"/>
              </a:defRPr>
            </a:lvl1pPr>
          </a:lstStyle>
          <a:p>
            <a:pPr lvl="0"/>
            <a:r>
              <a:rPr lang="en-US"/>
              <a:t>Presenter Title or Description</a:t>
            </a:r>
          </a:p>
          <a:p>
            <a:pPr lvl="0"/>
            <a:r>
              <a:rPr lang="en-US"/>
              <a:t>Presenter </a:t>
            </a:r>
            <a:r>
              <a:rPr lang="en-US" err="1"/>
              <a:t>Organisation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AU" noProof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Char char="•"/>
              <a:tabLst/>
              <a:defRPr sz="360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/>
              <a:t>First item in list</a:t>
            </a:r>
          </a:p>
          <a:p>
            <a:pPr lvl="0"/>
            <a:r>
              <a:rPr lang="en-AU" noProof="0"/>
              <a:t>Second item in list</a:t>
            </a:r>
          </a:p>
          <a:p>
            <a:pPr lvl="0"/>
            <a:r>
              <a:rPr lang="en-AU" noProof="0"/>
              <a:t>Third item in list</a:t>
            </a:r>
          </a:p>
          <a:p>
            <a:pPr lvl="0"/>
            <a:r>
              <a:rPr lang="en-AU" noProof="0"/>
              <a:t>Fourth item in list</a:t>
            </a:r>
          </a:p>
          <a:p>
            <a:pPr lvl="0"/>
            <a:r>
              <a:rPr lang="en-AU" noProof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395066"/>
            <a:ext cx="10888182" cy="887360"/>
          </a:xfrm>
        </p:spPr>
        <p:txBody>
          <a:bodyPr/>
          <a:lstStyle>
            <a:lvl1pPr algn="ctr">
              <a:defRPr b="1" i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/>
              <a:t>Slide With Two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469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Helvetica" pitchFamily="2" charset="0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3130-BD65-49F1-9021-B253785309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765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Helvetica" pitchFamily="2" charset="0"/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</p:spTree>
    <p:extLst>
      <p:ext uri="{BB962C8B-B14F-4D97-AF65-F5344CB8AC3E}">
        <p14:creationId xmlns:p14="http://schemas.microsoft.com/office/powerpoint/2010/main" val="84650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301" y="1532415"/>
            <a:ext cx="10296000" cy="4459190"/>
          </a:xfrm>
        </p:spPr>
        <p:txBody>
          <a:bodyPr numCol="2" spcCol="360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/>
              <a:t>If you keep adding bullet points, your text will automatically flow across two columns.</a:t>
            </a:r>
          </a:p>
          <a:p>
            <a:pPr lvl="0"/>
            <a:r>
              <a:rPr lang="en-AU" noProof="0"/>
              <a:t>If you keep adding bullet points, your text will automatically flow across two columns.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486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301" y="1532415"/>
            <a:ext cx="10296000" cy="4459189"/>
          </a:xfrm>
        </p:spPr>
        <p:txBody>
          <a:bodyPr numCol="3" spcCol="360000"/>
          <a:lstStyle>
            <a:lvl1pPr>
              <a:defRPr sz="2800" b="0" i="0">
                <a:latin typeface="Helvetica" pitchFamily="2" charset="0"/>
              </a:defRPr>
            </a:lvl1pPr>
            <a:lvl2pPr>
              <a:defRPr sz="2800" b="0" i="0">
                <a:latin typeface="Helvetica" pitchFamily="2" charset="0"/>
              </a:defRPr>
            </a:lvl2pPr>
            <a:lvl3pPr>
              <a:defRPr sz="2800" b="0" i="0">
                <a:latin typeface="Helvetica" pitchFamily="2" charset="0"/>
              </a:defRPr>
            </a:lvl3pPr>
            <a:lvl4pPr>
              <a:defRPr sz="2800" b="0" i="0">
                <a:latin typeface="Helvetica" pitchFamily="2" charset="0"/>
              </a:defRPr>
            </a:lvl4pPr>
            <a:lvl5pPr>
              <a:defRPr sz="2800" b="0" i="0">
                <a:latin typeface="Helvetica" pitchFamily="2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334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204000" cy="6857998"/>
          </a:xfrm>
          <a:solidFill>
            <a:schemeClr val="bg1">
              <a:lumMod val="85000"/>
            </a:schemeClr>
          </a:solidFill>
        </p:spPr>
        <p:txBody>
          <a:bodyPr lIns="360000" tIns="360000" rIns="36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3" name="Subtitle 72">
            <a:extLst>
              <a:ext uri="{FF2B5EF4-FFF2-40B4-BE49-F238E27FC236}">
                <a16:creationId xmlns:a16="http://schemas.microsoft.com/office/drawing/2014/main" id="{2993D1DC-23D0-40CA-BA80-0CCA239AC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0"/>
            <a:ext cx="5910258" cy="6869505"/>
          </a:xfrm>
          <a:custGeom>
            <a:avLst/>
            <a:gdLst>
              <a:gd name="connsiteX0" fmla="*/ 0 w 5729283"/>
              <a:gd name="connsiteY0" fmla="*/ 0 h 6857998"/>
              <a:gd name="connsiteX1" fmla="*/ 4311112 w 5729283"/>
              <a:gd name="connsiteY1" fmla="*/ 0 h 6857998"/>
              <a:gd name="connsiteX2" fmla="*/ 5729283 w 5729283"/>
              <a:gd name="connsiteY2" fmla="*/ 5316930 h 6857998"/>
              <a:gd name="connsiteX3" fmla="*/ 0 w 5729283"/>
              <a:gd name="connsiteY3" fmla="*/ 6857998 h 6857998"/>
              <a:gd name="connsiteX0" fmla="*/ 0 w 5910258"/>
              <a:gd name="connsiteY0" fmla="*/ 0 h 6869505"/>
              <a:gd name="connsiteX1" fmla="*/ 4311112 w 5910258"/>
              <a:gd name="connsiteY1" fmla="*/ 0 h 6869505"/>
              <a:gd name="connsiteX2" fmla="*/ 5910258 w 5910258"/>
              <a:gd name="connsiteY2" fmla="*/ 6869505 h 6869505"/>
              <a:gd name="connsiteX3" fmla="*/ 0 w 5910258"/>
              <a:gd name="connsiteY3" fmla="*/ 6857998 h 6869505"/>
              <a:gd name="connsiteX4" fmla="*/ 0 w 5910258"/>
              <a:gd name="connsiteY4" fmla="*/ 0 h 68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0258" h="6869505">
                <a:moveTo>
                  <a:pt x="0" y="0"/>
                </a:moveTo>
                <a:lnTo>
                  <a:pt x="4311112" y="0"/>
                </a:lnTo>
                <a:lnTo>
                  <a:pt x="5910258" y="6869505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576000" tIns="2484000" rIns="1404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 i="0">
                <a:solidFill>
                  <a:srgbClr val="229CD0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4397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538648" cy="6857998"/>
          </a:xfrm>
          <a:solidFill>
            <a:schemeClr val="bg1">
              <a:lumMod val="85000"/>
            </a:schemeClr>
          </a:solidFill>
        </p:spPr>
        <p:txBody>
          <a:bodyPr lIns="360000" tIns="360000" rIns="72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BB3B2C9-CFDB-4AF2-BE63-E2AF8B0E750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814888" y="0"/>
            <a:ext cx="738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768AD39D-5774-4D47-839D-1B36BB540E3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62967" y="1167579"/>
            <a:ext cx="4549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342C053-5A99-403F-B0F2-E86B39C4B7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0132" y="-1564617"/>
            <a:ext cx="10290288" cy="10287762"/>
          </a:xfrm>
          <a:prstGeom prst="ellipse">
            <a:avLst/>
          </a:prstGeom>
          <a:solidFill>
            <a:srgbClr val="229CD0"/>
          </a:solidFill>
        </p:spPr>
        <p:txBody>
          <a:bodyPr vert="horz" wrap="square" lIns="720000" tIns="720000" rIns="2520000" bIns="720000" anchor="ctr" anchorCtr="1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/>
              <a:t>Click to add 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5802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59" y="433469"/>
            <a:ext cx="4829371" cy="5739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74CE-5775-4767-8B2D-E006DC5555F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21/7/21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E5B4-99B2-4696-8ED1-B7AB1747A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3294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70"/>
            <a:ext cx="4829370" cy="27897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FDF54-79BF-4A62-9A89-30BB4DEA2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6EA4-84ED-4506-A242-5F0C906222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72EC5-4F70-48F3-89D4-91D2D67BE51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21/7/21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718A-D70B-4A4B-A26A-0BF5E34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413316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A85445C-DF4B-4BAF-BA3E-2C7E13C696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5648" y="433469"/>
            <a:ext cx="2292882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15146-2554-48EE-B19F-EB08682D4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BC23-2E1D-42B9-B06F-441D2E530D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B8C37-F6A7-408B-AED7-05A293BD9B5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21/7/21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EB9A-C91F-4B28-8363-238C69D8FF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340252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0A0B3FD-4538-4369-83B6-70C4DFCECF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2A43BD1-0F4A-4FE6-96C0-15FBFE85BD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6458" y="433469"/>
            <a:ext cx="2302072" cy="13318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A4A79D4-E349-4EBC-AEB1-516796BF6A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6458" y="1953366"/>
            <a:ext cx="2302072" cy="12735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43F44-FB67-4998-BE74-154B2E107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DDF1-862D-4D1D-A8F8-0AA91E60F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5DF14-2515-429C-B3CC-7063B560D420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21/7/21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3CC6-05EA-4B5E-8619-45B5D426CFF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75262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6319" y="-2723322"/>
            <a:ext cx="12304644" cy="12304644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1173586" y="-1510748"/>
            <a:ext cx="9879496" cy="9879496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39">
            <a:extLst>
              <a:ext uri="{FF2B5EF4-FFF2-40B4-BE49-F238E27FC236}">
                <a16:creationId xmlns:a16="http://schemas.microsoft.com/office/drawing/2014/main" id="{0D4899FF-79AC-094D-9C1E-F9DE596E73D1}"/>
              </a:ext>
            </a:extLst>
          </p:cNvPr>
          <p:cNvSpPr txBox="1">
            <a:spLocks/>
          </p:cNvSpPr>
          <p:nvPr userDrawn="1"/>
        </p:nvSpPr>
        <p:spPr>
          <a:xfrm>
            <a:off x="432815" y="2166902"/>
            <a:ext cx="11338369" cy="252419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vert="horz" wrap="square" lIns="90000" tIns="90000" rIns="9000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9pPr>
          </a:lstStyle>
          <a:p>
            <a:r>
              <a:rPr lang="en-AU"/>
              <a:t>Acknowledgement</a:t>
            </a:r>
          </a:p>
          <a:p>
            <a:r>
              <a:rPr lang="en-AU"/>
              <a:t>Of Country </a:t>
            </a:r>
          </a:p>
        </p:txBody>
      </p:sp>
    </p:spTree>
    <p:extLst>
      <p:ext uri="{BB962C8B-B14F-4D97-AF65-F5344CB8AC3E}">
        <p14:creationId xmlns:p14="http://schemas.microsoft.com/office/powerpoint/2010/main" val="678094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10839546" y="101089"/>
            <a:ext cx="1245238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470" y="433470"/>
            <a:ext cx="11325062" cy="5991061"/>
          </a:xfrm>
          <a:solidFill>
            <a:schemeClr val="bg1">
              <a:lumMod val="85000"/>
            </a:schemeClr>
          </a:solidFill>
        </p:spPr>
        <p:txBody>
          <a:bodyPr lIns="936000" tIns="180000" rIns="180000" bIns="180000">
            <a:normAutofit/>
          </a:bodyPr>
          <a:lstStyle>
            <a:lvl1pPr algn="l"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9" name="Text Placeholder 140">
            <a:extLst>
              <a:ext uri="{FF2B5EF4-FFF2-40B4-BE49-F238E27FC236}">
                <a16:creationId xmlns:a16="http://schemas.microsoft.com/office/drawing/2014/main" id="{74E4AFED-1C0E-4349-B4D8-561973586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784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 b="0">
                <a:solidFill>
                  <a:schemeClr val="bg1"/>
                </a:solidFill>
              </a:defRPr>
            </a:lvl6pPr>
            <a:lvl7pPr>
              <a:defRPr sz="2000" b="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/>
              <a:t>Use this for dark images</a:t>
            </a:r>
          </a:p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5</a:t>
            </a:r>
          </a:p>
          <a:p>
            <a:pPr lvl="5"/>
            <a:r>
              <a:rPr lang="en-AU" noProof="0"/>
              <a:t>6</a:t>
            </a:r>
          </a:p>
          <a:p>
            <a:pPr lvl="6"/>
            <a:r>
              <a:rPr lang="en-AU" noProof="0"/>
              <a:t>7</a:t>
            </a:r>
          </a:p>
          <a:p>
            <a:pPr lvl="7"/>
            <a:r>
              <a:rPr lang="en-AU" noProof="0"/>
              <a:t>8</a:t>
            </a:r>
          </a:p>
          <a:p>
            <a:pPr lvl="8"/>
            <a:r>
              <a:rPr lang="en-AU" noProof="0"/>
              <a:t>9</a:t>
            </a:r>
          </a:p>
          <a:p>
            <a:pPr lvl="8"/>
            <a:r>
              <a:rPr lang="en-AU" noProof="0"/>
              <a:t>Fifth level</a:t>
            </a:r>
          </a:p>
        </p:txBody>
      </p:sp>
      <p:sp>
        <p:nvSpPr>
          <p:cNvPr id="131" name="Text Placeholder 140">
            <a:extLst>
              <a:ext uri="{FF2B5EF4-FFF2-40B4-BE49-F238E27FC236}">
                <a16:creationId xmlns:a16="http://schemas.microsoft.com/office/drawing/2014/main" id="{3990CB9E-67EF-4DD1-AF68-044AF2AC02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5656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tx2"/>
                </a:solidFill>
              </a:defRPr>
            </a:lvl2pPr>
            <a:lvl3pPr marL="0" indent="0">
              <a:buNone/>
              <a:defRPr sz="2000" b="0">
                <a:solidFill>
                  <a:schemeClr val="tx2"/>
                </a:solidFill>
              </a:defRPr>
            </a:lvl3pPr>
            <a:lvl4pPr>
              <a:defRPr sz="2000" b="0">
                <a:solidFill>
                  <a:schemeClr val="tx2"/>
                </a:solidFill>
              </a:defRPr>
            </a:lvl4pPr>
            <a:lvl5pPr>
              <a:defRPr sz="2000" b="0">
                <a:solidFill>
                  <a:schemeClr val="tx2"/>
                </a:solidFill>
              </a:defRPr>
            </a:lvl5pPr>
            <a:lvl6pPr>
              <a:defRPr sz="2000" b="0">
                <a:solidFill>
                  <a:schemeClr val="tx2"/>
                </a:solidFill>
              </a:defRPr>
            </a:lvl6pPr>
            <a:lvl7pPr>
              <a:defRPr sz="2000" b="0">
                <a:solidFill>
                  <a:schemeClr val="tx2"/>
                </a:solidFill>
              </a:defRPr>
            </a:lvl7pPr>
            <a:lvl8pPr>
              <a:defRPr sz="2000">
                <a:solidFill>
                  <a:schemeClr val="tx2"/>
                </a:solidFill>
              </a:defRPr>
            </a:lvl8pPr>
            <a:lvl9pPr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this for light images</a:t>
            </a:r>
            <a:br>
              <a:rPr lang="en-AU" noProof="0"/>
            </a:br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5</a:t>
            </a:r>
          </a:p>
          <a:p>
            <a:pPr lvl="5"/>
            <a:r>
              <a:rPr lang="en-AU" noProof="0"/>
              <a:t>6</a:t>
            </a:r>
          </a:p>
          <a:p>
            <a:pPr lvl="6"/>
            <a:r>
              <a:rPr lang="en-AU" noProof="0"/>
              <a:t>7</a:t>
            </a:r>
          </a:p>
          <a:p>
            <a:pPr lvl="7"/>
            <a:r>
              <a:rPr lang="en-AU" noProof="0"/>
              <a:t>8</a:t>
            </a:r>
          </a:p>
          <a:p>
            <a:pPr lvl="8"/>
            <a:r>
              <a:rPr lang="en-AU" noProof="0"/>
              <a:t>9</a:t>
            </a:r>
          </a:p>
          <a:p>
            <a:pPr lvl="8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24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5510785"/>
            <a:ext cx="12204001" cy="1347216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06" y="457200"/>
            <a:ext cx="11408408" cy="1002662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/>
              <a:t>Contents/Outline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459862"/>
            <a:ext cx="9620620" cy="3747138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/>
              <a:t>First item in list</a:t>
            </a:r>
          </a:p>
          <a:p>
            <a:pPr lvl="0"/>
            <a:r>
              <a:rPr lang="en-AU" noProof="0"/>
              <a:t>Second item in list</a:t>
            </a:r>
          </a:p>
          <a:p>
            <a:pPr lvl="0"/>
            <a:r>
              <a:rPr lang="en-AU" noProof="0"/>
              <a:t>Third item in list</a:t>
            </a:r>
          </a:p>
          <a:p>
            <a:pPr lvl="0"/>
            <a:r>
              <a:rPr lang="en-AU" noProof="0"/>
              <a:t>Fourth item in list</a:t>
            </a:r>
          </a:p>
          <a:p>
            <a:pPr lvl="0"/>
            <a:r>
              <a:rPr lang="en-AU" noProof="0"/>
              <a:t>Fifth item in list</a:t>
            </a:r>
          </a:p>
          <a:p>
            <a:pPr lvl="0"/>
            <a:r>
              <a:rPr lang="en-AU" noProof="0"/>
              <a:t>Sixth item in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D88E30-3E32-264B-AC25-FC52699C4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5746750"/>
            <a:ext cx="9717088" cy="874713"/>
          </a:xfrm>
        </p:spPr>
        <p:txBody>
          <a:bodyPr anchor="ctr"/>
          <a:lstStyle>
            <a:lvl1pPr algn="l"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b="1" i="0">
                <a:latin typeface="Helvetica" pitchFamily="2" charset="0"/>
              </a:rPr>
              <a:t>Resources: </a:t>
            </a:r>
            <a:r>
              <a:rPr lang="en-US" b="1" i="0" err="1">
                <a:latin typeface="Helvetica" pitchFamily="2" charset="0"/>
              </a:rPr>
              <a:t>www.rlc.org.au</a:t>
            </a:r>
            <a:r>
              <a:rPr lang="en-US" b="1" i="0">
                <a:latin typeface="Helvetica" pitchFamily="2" charset="0"/>
              </a:rPr>
              <a:t>/training/resources/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8999537" cy="240646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1" i="0" baseline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/>
              <a:t>Chapter Heading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91357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/>
              <a:t>Numbered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/>
              <a:t>First item in list</a:t>
            </a:r>
          </a:p>
          <a:p>
            <a:pPr lvl="0"/>
            <a:r>
              <a:rPr lang="en-AU" noProof="0"/>
              <a:t>Second item in list</a:t>
            </a:r>
          </a:p>
          <a:p>
            <a:pPr lvl="0"/>
            <a:r>
              <a:rPr lang="en-AU" noProof="0"/>
              <a:t>Third item in list</a:t>
            </a:r>
          </a:p>
          <a:p>
            <a:pPr lvl="0"/>
            <a:r>
              <a:rPr lang="en-AU" noProof="0"/>
              <a:t>Fourth item in list</a:t>
            </a:r>
          </a:p>
          <a:p>
            <a:pPr lvl="0"/>
            <a:r>
              <a:rPr lang="en-AU" noProof="0"/>
              <a:t>Fifth item in list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/>
              <a:t>Basic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Arial" charset="0"/>
              <a:buNone/>
              <a:tabLst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673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AU" noProof="0"/>
              <a:t>First level bullet </a:t>
            </a:r>
          </a:p>
          <a:p>
            <a:pPr lvl="2"/>
            <a:r>
              <a:rPr lang="en-AU" noProof="0"/>
              <a:t>Second level bullet point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6583" y="1482436"/>
            <a:ext cx="10627956" cy="4835237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0" indent="-342900"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432000" indent="-324000">
              <a:spcBef>
                <a:spcPts val="1000"/>
              </a:spcBef>
              <a:spcAft>
                <a:spcPts val="1200"/>
              </a:spcAft>
              <a:defRPr sz="32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0">
              <a:spcAft>
                <a:spcPts val="1200"/>
              </a:spcAft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0">
              <a:spcAft>
                <a:spcPts val="1200"/>
              </a:spcAft>
              <a:defRPr sz="16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/>
              <a:t>Click to add text. There are five type style levels. To access the type styles, click on the text and press the ‘Increase / Decrease List Level’ buttons in the Paragraph section of the Home ribbon.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/>
              <a:t>Edit Master text style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445866"/>
            <a:ext cx="1062795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/>
              <a:t>Basic Slide</a:t>
            </a:r>
          </a:p>
        </p:txBody>
      </p:sp>
    </p:spTree>
    <p:extLst>
      <p:ext uri="{BB962C8B-B14F-4D97-AF65-F5344CB8AC3E}">
        <p14:creationId xmlns:p14="http://schemas.microsoft.com/office/powerpoint/2010/main" val="283428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9561C-11B4-4CC4-B271-3E59C981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445866"/>
            <a:ext cx="10296000" cy="887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81F4D-4B89-424A-BC66-199E1E6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301" y="1557815"/>
            <a:ext cx="10300501" cy="437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83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67" r:id="rId2"/>
    <p:sldLayoutId id="2147483771" r:id="rId3"/>
    <p:sldLayoutId id="2147483772" r:id="rId4"/>
    <p:sldLayoutId id="2147483773" r:id="rId5"/>
    <p:sldLayoutId id="2147483656" r:id="rId6"/>
    <p:sldLayoutId id="2147483776" r:id="rId7"/>
    <p:sldLayoutId id="2147483777" r:id="rId8"/>
    <p:sldLayoutId id="2147483667" r:id="rId9"/>
    <p:sldLayoutId id="2147483780" r:id="rId10"/>
    <p:sldLayoutId id="2147483781" r:id="rId11"/>
    <p:sldLayoutId id="2147483779" r:id="rId12"/>
    <p:sldLayoutId id="2147483782" r:id="rId13"/>
    <p:sldLayoutId id="2147483783" r:id="rId14"/>
    <p:sldLayoutId id="2147483676" r:id="rId15"/>
    <p:sldLayoutId id="2147483784" r:id="rId16"/>
    <p:sldLayoutId id="2147483786" r:id="rId17"/>
    <p:sldLayoutId id="2147483785" r:id="rId18"/>
    <p:sldLayoutId id="2147483774" r:id="rId19"/>
    <p:sldLayoutId id="2147483775" r:id="rId20"/>
    <p:sldLayoutId id="2147483713" r:id="rId21"/>
    <p:sldLayoutId id="2147483668" r:id="rId22"/>
    <p:sldLayoutId id="2147483669" r:id="rId23"/>
    <p:sldLayoutId id="2147483663" r:id="rId24"/>
    <p:sldLayoutId id="2147483649" r:id="rId25"/>
    <p:sldLayoutId id="2147483670" r:id="rId26"/>
    <p:sldLayoutId id="2147483672" r:id="rId27"/>
    <p:sldLayoutId id="2147483673" r:id="rId28"/>
    <p:sldLayoutId id="2147483674" r:id="rId29"/>
    <p:sldLayoutId id="2147483675" r:id="rId3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229CD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charset="0"/>
        <a:buChar char="•"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Helvetica" charset="0"/>
          <a:ea typeface="Helvetica" charset="0"/>
          <a:cs typeface="Helvetica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/resources/financial-abu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fals" TargetMode="External"/><Relationship Id="rId2" Type="http://schemas.openxmlformats.org/officeDocument/2006/relationships/hyperlink" Target="mailto:falsintake@rlc.org.au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ndh.org.au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resources/financial-abu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lc.org.au/train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education@rlc.org.a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31DBEED-DD08-EF44-8C8D-81F1056B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1745560"/>
            <a:ext cx="11338369" cy="2147265"/>
          </a:xfrm>
        </p:spPr>
        <p:txBody>
          <a:bodyPr/>
          <a:lstStyle/>
          <a:p>
            <a:r>
              <a:rPr lang="en-AU" sz="4400"/>
              <a:t>Resolving Financial Abuse Issues:</a:t>
            </a:r>
            <a:br>
              <a:rPr lang="en-AU" sz="4400"/>
            </a:br>
            <a:r>
              <a:rPr lang="en-AU" sz="4400"/>
              <a:t>Two Roads Diverged</a:t>
            </a:r>
          </a:p>
          <a:p>
            <a:endParaRPr lang="en-AU" sz="1500" b="0"/>
          </a:p>
          <a:p>
            <a:r>
              <a:rPr lang="en-US" sz="2200" b="0" i="1"/>
              <a:t>Credit, Debt and Consumer Law, or Family Law, or both? Your questions answered!</a:t>
            </a:r>
          </a:p>
          <a:p>
            <a:endParaRPr lang="en-US" sz="2200" b="0"/>
          </a:p>
          <a:p>
            <a:r>
              <a:rPr lang="en-US" sz="2200" b="0"/>
              <a:t>Wednesday 21 July 2021</a:t>
            </a:r>
            <a:endParaRPr lang="en-AU" sz="2200" b="0"/>
          </a:p>
          <a:p>
            <a:endParaRPr lang="en-AU" sz="2000" b="0"/>
          </a:p>
          <a:p>
            <a:r>
              <a:rPr lang="en-AU" sz="2000" b="0"/>
              <a:t>Maria Monastiriotis		Jasmine Opdam</a:t>
            </a:r>
          </a:p>
          <a:p>
            <a:r>
              <a:rPr lang="en-US" sz="1600" b="0"/>
              <a:t>A</a:t>
            </a:r>
            <a:r>
              <a:rPr lang="en-AU" sz="1600" b="0" err="1"/>
              <a:t>ccredited</a:t>
            </a:r>
            <a:r>
              <a:rPr lang="en-AU" sz="1600" b="0"/>
              <a:t> Family Law Specialist	Credit, Debt &amp; Consumer Lawyer</a:t>
            </a:r>
          </a:p>
        </p:txBody>
      </p:sp>
    </p:spTree>
    <p:extLst>
      <p:ext uri="{BB962C8B-B14F-4D97-AF65-F5344CB8AC3E}">
        <p14:creationId xmlns:p14="http://schemas.microsoft.com/office/powerpoint/2010/main" val="2897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CCA8-D7D1-41AA-A480-7AE8FC93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webinars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D3C83-EF21-423B-8A46-4B80F782B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/>
              <a:t>Watch RLC’s previous webinars in the </a:t>
            </a:r>
            <a:r>
              <a:rPr lang="en-US" sz="2400" i="1"/>
              <a:t>Financial Abuse </a:t>
            </a:r>
            <a:r>
              <a:rPr lang="en-US" sz="2400"/>
              <a:t>series for free online: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/>
              <a:t>Identifying financial abuse in intimate partner relationships and supporting victim survivors </a:t>
            </a:r>
            <a:r>
              <a:rPr lang="en-US" sz="2400"/>
              <a:t>(July 2020)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/>
              <a:t>Resolving financial abuse legal issues </a:t>
            </a:r>
            <a:r>
              <a:rPr lang="en-US" sz="2400"/>
              <a:t>(September 2020)</a:t>
            </a:r>
          </a:p>
          <a:p>
            <a:pPr algn="ctr"/>
            <a:r>
              <a:rPr lang="en-AU" sz="2400">
                <a:hlinkClick r:id="rId3"/>
              </a:rPr>
              <a:t>https://rlc.org.au/training/resources/financial-abuse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66182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What is financial abuse?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399" y="1748940"/>
            <a:ext cx="10668947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Financial or economic abuse is a form of domestic violence where an abuser uses money as a means to gain power and to control their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>
                <a:latin typeface="Helvetica"/>
                <a:cs typeface="Helvetica"/>
              </a:rPr>
              <a:t>Domestic violence is “a pattern of abusive behaviour in an intimate relationship or other type of family relationship where one person assumes a position of power over another and causes fear… It is often referred to as a pattern of coercion and control” (1800RESPECT)</a:t>
            </a:r>
            <a:endParaRPr lang="en-US" sz="2400"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There is no single agreed </a:t>
            </a:r>
            <a:r>
              <a:rPr lang="en-US" sz="2400" i="1">
                <a:latin typeface="Helvetica"/>
                <a:cs typeface="Helvetica"/>
              </a:rPr>
              <a:t>legal </a:t>
            </a:r>
            <a:r>
              <a:rPr lang="en-US" sz="2400">
                <a:latin typeface="Helvetica"/>
                <a:cs typeface="Helvetica"/>
              </a:rPr>
              <a:t>definition of domestic violence in Australia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7478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DB36-27F4-A74A-A32C-80182C4A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 financial abuse issues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FEA4D-742E-724B-A4D2-293BA6E0A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399" y="1748940"/>
            <a:ext cx="10080488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Partner </a:t>
            </a:r>
            <a:r>
              <a:rPr lang="en-US" sz="2400" b="1">
                <a:solidFill>
                  <a:schemeClr val="accent1"/>
                </a:solidFill>
                <a:latin typeface="Helvetica"/>
                <a:cs typeface="Helvetica"/>
              </a:rPr>
              <a:t>refusing to contribute </a:t>
            </a:r>
            <a:r>
              <a:rPr lang="en-US" sz="2400">
                <a:latin typeface="Helvetica"/>
                <a:cs typeface="Helvetica"/>
              </a:rPr>
              <a:t>to joint debts (e.g. rent, mortgage repayments, car loans, school fees) or pay child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Partner </a:t>
            </a:r>
            <a:r>
              <a:rPr lang="en-US" sz="2400" b="1">
                <a:solidFill>
                  <a:schemeClr val="accent1"/>
                </a:solidFill>
                <a:latin typeface="Helvetica"/>
                <a:cs typeface="Helvetica"/>
              </a:rPr>
              <a:t>withdrawing money </a:t>
            </a:r>
            <a:r>
              <a:rPr lang="en-US" sz="2400">
                <a:latin typeface="Helvetica"/>
                <a:cs typeface="Helvetica"/>
              </a:rPr>
              <a:t>from a joint bank account or cutting off access to joint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Partner </a:t>
            </a:r>
            <a:r>
              <a:rPr lang="en-US" sz="2400" b="1">
                <a:solidFill>
                  <a:schemeClr val="accent1"/>
                </a:solidFill>
                <a:latin typeface="Helvetica"/>
                <a:cs typeface="Helvetica"/>
              </a:rPr>
              <a:t>transferring joint property </a:t>
            </a:r>
            <a:r>
              <a:rPr lang="en-US" sz="2400">
                <a:latin typeface="Helvetica"/>
                <a:cs typeface="Helvetica"/>
              </a:rPr>
              <a:t>into another person’s name to avoid a Family Law claim </a:t>
            </a:r>
          </a:p>
        </p:txBody>
      </p:sp>
    </p:spTree>
    <p:extLst>
      <p:ext uri="{BB962C8B-B14F-4D97-AF65-F5344CB8AC3E}">
        <p14:creationId xmlns:p14="http://schemas.microsoft.com/office/powerpoint/2010/main" val="98578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DB36-27F4-A74A-A32C-80182C4A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 financial abuse issues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FEA4D-742E-724B-A4D2-293BA6E0A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399" y="1748940"/>
            <a:ext cx="10080488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Being </a:t>
            </a:r>
            <a:r>
              <a:rPr lang="en-US" sz="2400" b="1">
                <a:solidFill>
                  <a:schemeClr val="accent1"/>
                </a:solidFill>
                <a:latin typeface="Helvetica"/>
                <a:cs typeface="Helvetica"/>
              </a:rPr>
              <a:t>coerced</a:t>
            </a:r>
            <a:r>
              <a:rPr lang="en-US" sz="2400">
                <a:latin typeface="Helvetica"/>
                <a:cs typeface="Helvetica"/>
              </a:rPr>
              <a:t> to sign documents, take out loans, sign personal guarantees or make false declarations</a:t>
            </a:r>
            <a:endParaRPr lang="en-AU" sz="2400"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1"/>
                </a:solidFill>
                <a:latin typeface="Helvetica"/>
                <a:cs typeface="Helvetica"/>
              </a:rPr>
              <a:t>Identity theft </a:t>
            </a:r>
            <a:r>
              <a:rPr lang="en-US" sz="2400">
                <a:latin typeface="Helvetica"/>
                <a:cs typeface="Helvetica"/>
              </a:rPr>
              <a:t>(e.g. accounts fraudulently opened by a partner or ex-partner using personal information)</a:t>
            </a:r>
            <a:endParaRPr lang="en-AU" sz="2400"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Partner </a:t>
            </a:r>
            <a:r>
              <a:rPr lang="en-US" sz="2400" b="1">
                <a:solidFill>
                  <a:schemeClr val="accent1"/>
                </a:solidFill>
                <a:latin typeface="Helvetica"/>
                <a:cs typeface="Helvetica"/>
              </a:rPr>
              <a:t>taking control </a:t>
            </a:r>
            <a:r>
              <a:rPr lang="en-US" sz="2400">
                <a:latin typeface="Helvetica"/>
                <a:cs typeface="Helvetica"/>
              </a:rPr>
              <a:t>of finances and assets e.g. car, social security benefits, superannuation</a:t>
            </a:r>
          </a:p>
        </p:txBody>
      </p:sp>
    </p:spTree>
    <p:extLst>
      <p:ext uri="{BB962C8B-B14F-4D97-AF65-F5344CB8AC3E}">
        <p14:creationId xmlns:p14="http://schemas.microsoft.com/office/powerpoint/2010/main" val="369237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Remedies in family law</a:t>
            </a:r>
          </a:p>
        </p:txBody>
      </p:sp>
      <p:pic>
        <p:nvPicPr>
          <p:cNvPr id="4" name="Picture Placeholder 3" descr="RedfernTownHall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957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31CD-1C9E-4BF8-8759-F4199EE6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Violence in Family Law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E4542-5BF4-4007-9548-37A443C80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sz="2400">
                <a:latin typeface="Helvetica"/>
                <a:cs typeface="Helvetica"/>
              </a:rPr>
              <a:t>The </a:t>
            </a:r>
            <a:r>
              <a:rPr lang="en-AU" sz="2400" b="1">
                <a:latin typeface="Helvetica"/>
                <a:cs typeface="Helvetica"/>
              </a:rPr>
              <a:t>Family Law Act </a:t>
            </a:r>
            <a:r>
              <a:rPr lang="en-AU" sz="2400">
                <a:latin typeface="Helvetica"/>
                <a:cs typeface="Helvetica"/>
              </a:rPr>
              <a:t>defines family violence as:</a:t>
            </a:r>
          </a:p>
          <a:p>
            <a:r>
              <a:rPr lang="en-AU" sz="2400">
                <a:latin typeface="Helvetica"/>
                <a:cs typeface="Helvetica"/>
              </a:rPr>
              <a:t>"violent, threatening or other behaviour by a person that coerces or controls a member of the person's family (the </a:t>
            </a:r>
            <a:r>
              <a:rPr lang="en-AU" sz="2400" b="1" i="1">
                <a:latin typeface="Helvetica"/>
                <a:cs typeface="Helvetica"/>
              </a:rPr>
              <a:t>family member</a:t>
            </a:r>
            <a:r>
              <a:rPr lang="en-AU" sz="2400">
                <a:latin typeface="Helvetica"/>
                <a:cs typeface="Helvetica"/>
              </a:rPr>
              <a:t>), or causes the family member to be fearful." </a:t>
            </a:r>
          </a:p>
          <a:p>
            <a:r>
              <a:rPr lang="en-AU" sz="2400">
                <a:latin typeface="Helvetica"/>
                <a:cs typeface="Helvetica"/>
              </a:rPr>
              <a:t>Section 4AB(1)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21535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4408C-DC5C-4D4A-9BD3-ED9E87CFE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467" y="1230070"/>
            <a:ext cx="9976220" cy="4397860"/>
          </a:xfrm>
        </p:spPr>
        <p:txBody>
          <a:bodyPr>
            <a:normAutofit/>
          </a:bodyPr>
          <a:lstStyle/>
          <a:p>
            <a:r>
              <a:rPr lang="en-US" sz="2400">
                <a:latin typeface="Helvetica"/>
                <a:cs typeface="Helvetica"/>
              </a:rPr>
              <a:t>Examples include:</a:t>
            </a:r>
            <a:endParaRPr lang="en-US" sz="2400"/>
          </a:p>
          <a:p>
            <a:r>
              <a:rPr lang="en-US" sz="2400">
                <a:latin typeface="Helvetica"/>
                <a:cs typeface="Helvetica"/>
              </a:rPr>
              <a:t>(g) unreasonably denying the family member the financial autonomy that he or she would otherwise have had; or</a:t>
            </a:r>
            <a:endParaRPr lang="en-US" sz="2400"/>
          </a:p>
          <a:p>
            <a:r>
              <a:rPr lang="en-US" sz="2400">
                <a:latin typeface="Helvetica"/>
                <a:cs typeface="Helvetica"/>
              </a:rPr>
              <a:t>(h)  unreasonably withholding financial support needed to meet the reasonable living expenses of the family member, or his or her child, at a time when the family member is entirely or predominantly dependent on the person for financial support;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355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425A-CEA9-41D3-99BD-6E6CE164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law pathways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5964-5055-4914-A29A-827013604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Property settlement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Spousal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Child support</a:t>
            </a:r>
          </a:p>
        </p:txBody>
      </p:sp>
    </p:spTree>
    <p:extLst>
      <p:ext uri="{BB962C8B-B14F-4D97-AF65-F5344CB8AC3E}">
        <p14:creationId xmlns:p14="http://schemas.microsoft.com/office/powerpoint/2010/main" val="126784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97E-42BE-4D0B-9536-163FFE15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Remedies available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A029-0D16-4D19-97A6-0D83CDF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Property Settlements (including setting aside transactions that defeat claims s106B)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Urgent, interim and Final Spousal Maintenance Orders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Child Support</a:t>
            </a:r>
            <a:endParaRPr lang="en-US" sz="2400">
              <a:latin typeface="Helvetica" charset="0"/>
              <a:cs typeface="Helvetica"/>
            </a:endParaRP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Applications to set aside property orders (section 79A)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Applications for exclusive occupation of the home</a:t>
            </a:r>
          </a:p>
        </p:txBody>
      </p:sp>
    </p:spTree>
    <p:extLst>
      <p:ext uri="{BB962C8B-B14F-4D97-AF65-F5344CB8AC3E}">
        <p14:creationId xmlns:p14="http://schemas.microsoft.com/office/powerpoint/2010/main" val="384540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Remedies in credit, debt &amp; consumer law</a:t>
            </a:r>
          </a:p>
        </p:txBody>
      </p:sp>
      <p:pic>
        <p:nvPicPr>
          <p:cNvPr id="4" name="Picture Placeholder 3" descr="fork_in_the_road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3" descr="debt-collection-letter-example1.jpg">
            <a:extLst>
              <a:ext uri="{FF2B5EF4-FFF2-40B4-BE49-F238E27FC236}">
                <a16:creationId xmlns:a16="http://schemas.microsoft.com/office/drawing/2014/main" id="{0D0AA962-B2AF-4C49-878F-DC2543EA8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664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0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2EB4-1312-418B-94EB-D564C22E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Credit, debt &amp; consumer law </a:t>
            </a:r>
            <a:br>
              <a:rPr lang="en-US" sz="4800"/>
            </a:br>
            <a:r>
              <a:rPr lang="en-US" sz="4800"/>
              <a:t>pathways #1</a:t>
            </a:r>
            <a:endParaRPr lang="en-AU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14321-4F05-42AA-AD08-5620EBD95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Application for financial hardship assistance (e.g. debt waivers, payment plans)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Consumer complaint on the basis of:</a:t>
            </a:r>
          </a:p>
          <a:p>
            <a:pPr marL="914400" lvl="1">
              <a:buFont typeface="Courier New" panose="02070309020205020404" pitchFamily="49" charset="0"/>
              <a:buChar char="o"/>
            </a:pPr>
            <a:r>
              <a:rPr lang="en-US" sz="2400"/>
              <a:t>Breaches of the Consumer Credit Law</a:t>
            </a:r>
          </a:p>
          <a:p>
            <a:pPr marL="914400" lvl="1">
              <a:buFont typeface="Courier New" panose="02070309020205020404" pitchFamily="49" charset="0"/>
              <a:buChar char="o"/>
            </a:pPr>
            <a:r>
              <a:rPr lang="en-US" sz="2400"/>
              <a:t>Breaches of relevant industry guidelines and codes of practice</a:t>
            </a:r>
          </a:p>
        </p:txBody>
      </p:sp>
    </p:spTree>
    <p:extLst>
      <p:ext uri="{BB962C8B-B14F-4D97-AF65-F5344CB8AC3E}">
        <p14:creationId xmlns:p14="http://schemas.microsoft.com/office/powerpoint/2010/main" val="249813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2EB4-1312-418B-94EB-D564C22E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Credit, debt &amp; consumer law </a:t>
            </a:r>
            <a:br>
              <a:rPr lang="en-US" sz="4800"/>
            </a:br>
            <a:r>
              <a:rPr lang="en-US" sz="4800"/>
              <a:t>pathways #2</a:t>
            </a:r>
            <a:endParaRPr lang="en-AU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14321-4F05-42AA-AD08-5620EBD95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External dispute resolution schemes (e.g. Australian Financial Complaints Authority, Telecommunications Industry Ombudsman, Energy and Water Ombudsman)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Request for fines to be withdrawn or written-off / waived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Debt recovery proceedings (typically through the Local Court)</a:t>
            </a:r>
          </a:p>
        </p:txBody>
      </p:sp>
    </p:spTree>
    <p:extLst>
      <p:ext uri="{BB962C8B-B14F-4D97-AF65-F5344CB8AC3E}">
        <p14:creationId xmlns:p14="http://schemas.microsoft.com/office/powerpoint/2010/main" val="220162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D225-C58A-4C16-83CE-F6D9DA48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/>
              <a:t>Remedies available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462DE-BBF0-42CC-8B63-BB960972705C}"/>
              </a:ext>
            </a:extLst>
          </p:cNvPr>
          <p:cNvSpPr txBox="1">
            <a:spLocks/>
          </p:cNvSpPr>
          <p:nvPr/>
        </p:nvSpPr>
        <p:spPr>
          <a:xfrm>
            <a:off x="576469" y="1532414"/>
            <a:ext cx="5139887" cy="5005545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r>
              <a:rPr lang="en-US" sz="2200" b="1"/>
              <a:t>Reducing the amount to pay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/>
              <a:t>Full waiver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/>
              <a:t>Partial waiver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/>
              <a:t>Waiver of interest and/or fees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/>
              <a:t>Severing liability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/>
              <a:t>Cancellation of account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/>
              <a:t>Waiver of cancellation fees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/>
              <a:t>Refund of amounts already paid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200">
                <a:latin typeface="Helvetica"/>
                <a:cs typeface="Helvetica"/>
              </a:rPr>
              <a:t>Fines withdrawn, written off or reduced</a:t>
            </a:r>
            <a:endParaRPr lang="en-US" sz="2200"/>
          </a:p>
          <a:p>
            <a:pPr marL="457200" indent="-457200">
              <a:buFont typeface="Arial" charset="0"/>
              <a:buChar char="•"/>
            </a:pPr>
            <a:endParaRPr lang="en-US" sz="2200"/>
          </a:p>
          <a:p>
            <a:r>
              <a:rPr lang="en-US" sz="2200" b="1"/>
              <a:t>Compensation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Financial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Non-financial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Additional credit (phone, utility contracts)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860BC1-1CD5-4E94-BDFD-D38D102042A3}"/>
              </a:ext>
            </a:extLst>
          </p:cNvPr>
          <p:cNvSpPr txBox="1">
            <a:spLocks/>
          </p:cNvSpPr>
          <p:nvPr/>
        </p:nvSpPr>
        <p:spPr>
          <a:xfrm>
            <a:off x="6475644" y="1532414"/>
            <a:ext cx="5139887" cy="5096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r>
              <a:rPr lang="en-US" b="1"/>
              <a:t>Extending the time to pay</a:t>
            </a:r>
          </a:p>
          <a:p>
            <a:pPr marL="457200" indent="-457200">
              <a:buFont typeface="Arial" charset="0"/>
              <a:buChar char="•"/>
            </a:pPr>
            <a:r>
              <a:rPr lang="en-US"/>
              <a:t>Moratorium (short or long term hold on repayments)</a:t>
            </a:r>
          </a:p>
          <a:p>
            <a:pPr marL="457200" indent="-457200">
              <a:buFont typeface="Arial" charset="0"/>
              <a:buChar char="•"/>
            </a:pPr>
            <a:r>
              <a:rPr lang="en-US"/>
              <a:t>Hold on fees / interest / charges</a:t>
            </a:r>
          </a:p>
          <a:p>
            <a:pPr marL="457200" indent="-457200">
              <a:buFont typeface="Arial" charset="0"/>
              <a:buChar char="•"/>
            </a:pPr>
            <a:r>
              <a:rPr lang="en-US"/>
              <a:t>Payment plan</a:t>
            </a:r>
          </a:p>
          <a:p>
            <a:pPr marL="457200" indent="-457200">
              <a:buFont typeface="Arial" charset="0"/>
              <a:buChar char="•"/>
            </a:pPr>
            <a:endParaRPr lang="en-US"/>
          </a:p>
          <a:p>
            <a:r>
              <a:rPr lang="en-US" b="1"/>
              <a:t>Credit reporting</a:t>
            </a:r>
          </a:p>
          <a:p>
            <a:pPr marL="457200" indent="-457200">
              <a:buFont typeface="Arial" charset="0"/>
              <a:buChar char="•"/>
            </a:pPr>
            <a:r>
              <a:rPr lang="en-US"/>
              <a:t>No default listing</a:t>
            </a:r>
          </a:p>
          <a:p>
            <a:pPr marL="457200" indent="-457200">
              <a:buFont typeface="Arial" charset="0"/>
              <a:buChar char="•"/>
            </a:pPr>
            <a:r>
              <a:rPr lang="en-US"/>
              <a:t>Removal of adverse credit information e.g. defaults, enquiries</a:t>
            </a:r>
          </a:p>
          <a:p>
            <a:pPr marL="457200" indent="-457200">
              <a:buFont typeface="Arial" charset="0"/>
              <a:buChar char="•"/>
            </a:pPr>
            <a:r>
              <a:rPr lang="en-US" b="1" i="1"/>
              <a:t>Note: </a:t>
            </a:r>
            <a:r>
              <a:rPr lang="en-US"/>
              <a:t>from July 2021, financial hardship information must be noted on consumers’ credit reports</a:t>
            </a:r>
            <a:endParaRPr lang="en-US" b="1" i="1"/>
          </a:p>
          <a:p>
            <a:pPr marL="457200" indent="-457200">
              <a:buFont typeface="Arial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75030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B870-FCCC-4045-842A-E1A875CE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3DBFF-6897-F245-98CB-C94CFCFE0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/>
              <a:t>Call us: 0481 730 344</a:t>
            </a:r>
          </a:p>
          <a:p>
            <a:pPr marL="514350" indent="-514350">
              <a:buAutoNum type="arabicPeriod"/>
            </a:pPr>
            <a:r>
              <a:rPr lang="en-US"/>
              <a:t>Email us: </a:t>
            </a:r>
            <a:r>
              <a:rPr lang="en-US">
                <a:hlinkClick r:id="rId2"/>
              </a:rPr>
              <a:t>falsintake@rlc.org.au</a:t>
            </a:r>
            <a:r>
              <a:rPr lang="en-US"/>
              <a:t> </a:t>
            </a:r>
          </a:p>
          <a:p>
            <a:pPr marL="514350" indent="-514350">
              <a:buAutoNum type="arabicPeriod"/>
            </a:pPr>
            <a:r>
              <a:rPr lang="en-US"/>
              <a:t>Complete our online form: </a:t>
            </a:r>
            <a:r>
              <a:rPr lang="en-AU">
                <a:hlinkClick r:id="rId3"/>
              </a:rPr>
              <a:t>https://rlc.org.au/fals</a:t>
            </a:r>
            <a:r>
              <a:rPr lang="en-AU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3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B33AB6-53D3-864C-8E30-51A73C63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rial"/>
                <a:cs typeface="Arial"/>
              </a:rPr>
              <a:t>When we can’t assist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24D4C-CE8C-184D-8A02-4C32A7E23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689" y="1748940"/>
            <a:ext cx="10393738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latin typeface="Helvetica"/>
                <a:cs typeface="Helvetica"/>
              </a:rPr>
              <a:t>Elder abuse</a:t>
            </a:r>
            <a:r>
              <a:rPr lang="en-US" sz="2400">
                <a:latin typeface="Helvetica"/>
                <a:cs typeface="Helvetica"/>
              </a:rPr>
              <a:t> or financial abuse outside of intimate partner relationships – refer to the National Debt Helpline </a:t>
            </a:r>
            <a:r>
              <a:rPr lang="en-AU" sz="2400">
                <a:latin typeface="Helvetica"/>
                <a:cs typeface="Helvetica"/>
                <a:hlinkClick r:id="rId2"/>
              </a:rPr>
              <a:t>https://ndh.org.au/</a:t>
            </a:r>
            <a:r>
              <a:rPr lang="en-AU" sz="2400">
                <a:latin typeface="Helvetica"/>
                <a:cs typeface="Helvetica"/>
              </a:rPr>
              <a:t> </a:t>
            </a:r>
            <a:r>
              <a:rPr lang="en-AU" sz="2400" b="1">
                <a:latin typeface="Helvetica"/>
                <a:cs typeface="Helvetica"/>
              </a:rPr>
              <a:t>1800 007 007 </a:t>
            </a:r>
            <a:r>
              <a:rPr lang="en-AU" sz="2400">
                <a:latin typeface="Helvetica"/>
                <a:cs typeface="Helvetica"/>
              </a:rPr>
              <a:t>or</a:t>
            </a:r>
            <a:r>
              <a:rPr lang="en-AU" sz="2400" b="1">
                <a:latin typeface="Helvetica"/>
                <a:cs typeface="Helvetica"/>
              </a:rPr>
              <a:t> </a:t>
            </a:r>
            <a:r>
              <a:rPr lang="en-AU" sz="2400">
                <a:latin typeface="Helvetica"/>
                <a:cs typeface="Helvetica"/>
              </a:rPr>
              <a:t>the Seniors Rights Service (NSW).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>
                <a:latin typeface="Helvetica"/>
                <a:cs typeface="Helvetica"/>
              </a:rPr>
              <a:t>Credit, debt and consumer law problems that are </a:t>
            </a:r>
            <a:r>
              <a:rPr lang="en-AU" sz="2400" b="1">
                <a:latin typeface="Helvetica"/>
                <a:cs typeface="Helvetica"/>
              </a:rPr>
              <a:t>not connected </a:t>
            </a:r>
            <a:r>
              <a:rPr lang="en-AU" sz="2400">
                <a:latin typeface="Helvetica"/>
                <a:cs typeface="Helvetica"/>
              </a:rPr>
              <a:t>to financial abuse – refer to your local community legal centre or Legal Aid.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1">
                <a:latin typeface="Helvetica"/>
                <a:cs typeface="Helvetica"/>
              </a:rPr>
              <a:t>Family law issues </a:t>
            </a:r>
            <a:r>
              <a:rPr lang="en-AU" sz="2400">
                <a:latin typeface="Helvetica"/>
                <a:cs typeface="Helvetica"/>
              </a:rPr>
              <a:t>where there are </a:t>
            </a:r>
            <a:r>
              <a:rPr lang="en-AU" sz="2400" b="1">
                <a:latin typeface="Helvetica"/>
                <a:cs typeface="Helvetica"/>
              </a:rPr>
              <a:t>no interconnected </a:t>
            </a:r>
            <a:r>
              <a:rPr lang="en-AU" sz="2400">
                <a:latin typeface="Helvetica"/>
                <a:cs typeface="Helvetica"/>
              </a:rPr>
              <a:t>credit and debt issues – refer to your local community legal centre or Legal Aid.</a:t>
            </a:r>
          </a:p>
        </p:txBody>
      </p:sp>
    </p:spTree>
    <p:extLst>
      <p:ext uri="{BB962C8B-B14F-4D97-AF65-F5344CB8AC3E}">
        <p14:creationId xmlns:p14="http://schemas.microsoft.com/office/powerpoint/2010/main" val="303614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2292534"/>
            <a:ext cx="10706201" cy="227293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Q&amp;A: Your questions answered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12713" y="5978065"/>
            <a:ext cx="11934825" cy="7540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r>
              <a:rPr lang="en-US"/>
              <a:t>RESOURCES: </a:t>
            </a:r>
            <a:r>
              <a:rPr lang="en-US">
                <a:hlinkClick r:id="rId3"/>
              </a:rPr>
              <a:t>www.rlc.org.au/training/resources/financial-abuse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CCA8-D7D1-41AA-A480-7AE8FC93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Upcoming webinars in RLC’s </a:t>
            </a:r>
            <a:r>
              <a:rPr lang="en-US" i="1"/>
              <a:t>Financial Abuse </a:t>
            </a:r>
            <a:r>
              <a:rPr lang="en-US"/>
              <a:t>series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D3C83-EF21-423B-8A46-4B80F782B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/>
              <a:t>Resolving financial abuse issues: Telecommunications </a:t>
            </a:r>
            <a:r>
              <a:rPr lang="en-US"/>
              <a:t>(3 August 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/>
              <a:t>Resolving financial abuse issues: Financial control after separation </a:t>
            </a:r>
            <a:r>
              <a:rPr lang="en-US"/>
              <a:t>(15 September 2021)</a:t>
            </a:r>
          </a:p>
          <a:p>
            <a:r>
              <a:rPr lang="en-AU"/>
              <a:t>Details and register here: </a:t>
            </a:r>
            <a:r>
              <a:rPr lang="en-AU">
                <a:hlinkClick r:id="rId3"/>
              </a:rPr>
              <a:t>https://rlc.org.au/training</a:t>
            </a:r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69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1E1A-5100-1741-B8C8-272749E3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 more about RLC’s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DFAD5-2A5E-D94A-83CD-A390FA451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Sign up for our </a:t>
            </a:r>
            <a:r>
              <a:rPr lang="en-US" sz="2400" err="1"/>
              <a:t>eBulletin</a:t>
            </a:r>
            <a:endParaRPr lang="en-US" sz="2400"/>
          </a:p>
          <a:p>
            <a:pPr marL="0" indent="0" algn="ctr">
              <a:buNone/>
            </a:pPr>
            <a:r>
              <a:rPr lang="en-US" sz="2400" b="1" err="1">
                <a:solidFill>
                  <a:srgbClr val="0070C0"/>
                </a:solidFill>
              </a:rPr>
              <a:t>www.rlc.org.au</a:t>
            </a:r>
            <a:r>
              <a:rPr lang="en-US" sz="2400" b="1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2400"/>
              <a:t>Follow us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0070C0"/>
                </a:solidFill>
              </a:rPr>
              <a:t>Facebook: @</a:t>
            </a:r>
            <a:r>
              <a:rPr lang="en-US" sz="2400" b="1" err="1">
                <a:solidFill>
                  <a:srgbClr val="0070C0"/>
                </a:solidFill>
              </a:rPr>
              <a:t>redfernlegal</a:t>
            </a:r>
            <a:endParaRPr lang="en-US" sz="2400" b="1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400" b="1">
                <a:solidFill>
                  <a:srgbClr val="0070C0"/>
                </a:solidFill>
              </a:rPr>
              <a:t>Twitter: @RLC_CEO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0070C0"/>
                </a:solidFill>
              </a:rPr>
              <a:t>Instagram: @</a:t>
            </a:r>
            <a:r>
              <a:rPr lang="en-US" sz="2400" b="1" err="1">
                <a:solidFill>
                  <a:srgbClr val="0070C0"/>
                </a:solidFill>
              </a:rPr>
              <a:t>teamRLC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6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/>
                <a:cs typeface="Arial"/>
              </a:rPr>
              <a:t>Before you 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301" y="2005262"/>
            <a:ext cx="102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Your feedback </a:t>
            </a:r>
            <a:r>
              <a:rPr lang="en-US" sz="36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helps us improve</a:t>
            </a:r>
            <a:r>
              <a:rPr lang="en-US" sz="36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our training.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Please stay with us for another 60 seconds</a:t>
            </a:r>
            <a:r>
              <a:rPr lang="is-IS" sz="36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…</a:t>
            </a:r>
            <a:endParaRPr lang="en-US" sz="3600" b="0" i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1205" y="3451674"/>
            <a:ext cx="5248960" cy="186802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kern="120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Training: </a:t>
            </a:r>
            <a:r>
              <a:rPr lang="en-US" sz="2400" b="1" i="0" kern="1200" err="1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  <a:hlinkClick r:id="rId3"/>
              </a:rPr>
              <a:t>rlc.org.au</a:t>
            </a:r>
            <a:r>
              <a:rPr lang="en-US" sz="2400" b="1" i="0" kern="120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  <a:hlinkClick r:id="rId3"/>
              </a:rPr>
              <a:t>/training</a:t>
            </a:r>
            <a:endParaRPr lang="en-US" sz="2400" b="1" i="0" kern="1200"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Enquiries: Nic</a:t>
            </a:r>
            <a:r>
              <a:rPr lang="en-US" sz="2400" b="0" i="0" kern="1200" baseline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 Manning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baseline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  <a:hlinkClick r:id="rId4"/>
              </a:rPr>
              <a:t>education@rlc.org.au</a:t>
            </a:r>
            <a:endParaRPr lang="en-US" sz="2400" b="0" i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301" y="5724785"/>
            <a:ext cx="102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kern="120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This workshop is a guide to the law in Australia. It is not a substitute for legal advice. If you have a legal problem, seek legal advice from a legal centre or Legal Aid. </a:t>
            </a:r>
            <a:endParaRPr lang="en-US" sz="2400" b="0" i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34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86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3A65-233D-1E40-9FAE-8E0B212D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Outline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408E7-031D-1C49-ACC7-1DBF0BF60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RLC’s Financial Abuse Service NSW</a:t>
            </a:r>
          </a:p>
          <a:p>
            <a:r>
              <a:rPr lang="en-AU"/>
              <a:t>Understanding Financial Abuse</a:t>
            </a:r>
          </a:p>
          <a:p>
            <a:r>
              <a:rPr lang="en-US">
                <a:latin typeface="Helvetica"/>
                <a:cs typeface="Helvetica"/>
              </a:rPr>
              <a:t>Remedies in family law</a:t>
            </a:r>
          </a:p>
          <a:p>
            <a:r>
              <a:rPr lang="en-US">
                <a:latin typeface="Helvetica"/>
                <a:cs typeface="Helvetica"/>
              </a:rPr>
              <a:t>Remedies in credit, debt &amp; consumer law</a:t>
            </a:r>
            <a:endParaRPr lang="en-US"/>
          </a:p>
          <a:p>
            <a:r>
              <a:rPr lang="en-US"/>
              <a:t>Q&amp;A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18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2292534"/>
            <a:ext cx="5774613" cy="2272930"/>
          </a:xfrm>
        </p:spPr>
        <p:txBody>
          <a:bodyPr/>
          <a:lstStyle/>
          <a:p>
            <a:r>
              <a:rPr lang="en-US"/>
              <a:t>Financial Abuse Service NSW</a:t>
            </a:r>
          </a:p>
        </p:txBody>
      </p:sp>
      <p:pic>
        <p:nvPicPr>
          <p:cNvPr id="4" name="Picture Placeholder 3" descr="counsellor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80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D60-E7BD-584F-9B8B-0CA48491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can assist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F6062-0C1D-4D4A-AF3D-9E2F2A888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Free, confidential legal advice (via telephone, face-to-face, Zoom)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Representation in eligible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Available to all people in NSW who have experienced financial abuse in an intimate partner relationship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Lawyers are trauma informed, understand safety risks and the complexities of abusive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10531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D60-E7BD-584F-9B8B-0CA48491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Co-advice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F6062-0C1D-4D4A-AF3D-9E2F2A888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399" y="1748940"/>
            <a:ext cx="10683365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When a client contacts our service, triage is done by our Legal Support Officer.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Depending on the client’s needs, we offer tailored appointments with: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/>
              <a:t>Family lawyer only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/>
              <a:t>Credit and debt lawyer only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/>
              <a:t>Both family lawyer </a:t>
            </a:r>
            <a:r>
              <a:rPr lang="en-US" sz="2000" b="1" u="sng"/>
              <a:t>and</a:t>
            </a:r>
            <a:r>
              <a:rPr lang="en-US" sz="2000"/>
              <a:t> credit and debt lawyer (“co-advice”).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This collaborative approach to advice brings together experts in different areas of law to provide holistic advice about pathways for resolving the legal problem.</a:t>
            </a:r>
          </a:p>
          <a:p>
            <a:r>
              <a:rPr lang="en-US" sz="2000" i="1"/>
              <a:t>Access to our family law assistance is limited. We prioritise people who are not currently represented and are not eligible for other family law services.</a:t>
            </a:r>
          </a:p>
        </p:txBody>
      </p:sp>
    </p:spTree>
    <p:extLst>
      <p:ext uri="{BB962C8B-B14F-4D97-AF65-F5344CB8AC3E}">
        <p14:creationId xmlns:p14="http://schemas.microsoft.com/office/powerpoint/2010/main" val="155005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Areas we advise 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25000" lnSpcReduction="20000"/>
          </a:bodyPr>
          <a:lstStyle/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>
                <a:latin typeface="Helvetica"/>
                <a:cs typeface="Helvetica"/>
              </a:rPr>
              <a:t>Consumer credit (loans, credit cards)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/>
              <a:t>Consumer law (complaints about products/services) 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/>
              <a:t>Debt recovery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>
                <a:latin typeface="Helvetica"/>
                <a:cs typeface="Helvetica"/>
              </a:rPr>
              <a:t>Local Court process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>
                <a:latin typeface="Helvetica"/>
                <a:cs typeface="Helvetica"/>
              </a:rPr>
              <a:t>Bankruptcy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/>
              <a:t>Financial hardship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>
                <a:latin typeface="Helvetica"/>
                <a:cs typeface="Helvetica"/>
              </a:rPr>
              <a:t>Family law financial matters</a:t>
            </a:r>
            <a:endParaRPr lang="en-US" sz="8000"/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>
                <a:latin typeface="Helvetica"/>
                <a:cs typeface="Helvetica"/>
              </a:rPr>
              <a:t>Superannuation</a:t>
            </a:r>
            <a:endParaRPr lang="en-US" sz="8000"/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>
                <a:latin typeface="Helvetica"/>
                <a:cs typeface="Helvetica"/>
              </a:rPr>
              <a:t>Insurance</a:t>
            </a:r>
            <a:endParaRPr lang="en-US" sz="8000"/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/>
              <a:t>Fines and toll debts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/>
              <a:t>Banking disputes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/>
              <a:t>Company law</a:t>
            </a:r>
          </a:p>
          <a:p>
            <a:pPr marL="457200" indent="-457200">
              <a:spcBef>
                <a:spcPts val="1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/>
              <a:t>Contract law</a:t>
            </a:r>
          </a:p>
        </p:txBody>
      </p:sp>
    </p:spTree>
    <p:extLst>
      <p:ext uri="{BB962C8B-B14F-4D97-AF65-F5344CB8AC3E}">
        <p14:creationId xmlns:p14="http://schemas.microsoft.com/office/powerpoint/2010/main" val="362595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5FA2-D2FA-E84D-B021-4FBB69E1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Non-legal needs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996FA-F75B-5A4C-A38C-2C888B29C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We provide referrals for: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Crisis accommodation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Immediate financial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Domestic violence safety planning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Casework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Psychological counselling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400"/>
              <a:t>F</a:t>
            </a:r>
            <a:r>
              <a:rPr lang="en-US" sz="2400" err="1"/>
              <a:t>inancial</a:t>
            </a:r>
            <a:r>
              <a:rPr lang="en-US" sz="2400"/>
              <a:t> counselling &amp; empowerment</a:t>
            </a:r>
          </a:p>
        </p:txBody>
      </p:sp>
    </p:spTree>
    <p:extLst>
      <p:ext uri="{BB962C8B-B14F-4D97-AF65-F5344CB8AC3E}">
        <p14:creationId xmlns:p14="http://schemas.microsoft.com/office/powerpoint/2010/main" val="228394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1CA2266-7F61-DD4C-AACF-A690A59729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Understanding Financial Abuse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3D4AC49-5EEC-5146-88BA-7A3D808387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5233240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Melbourne">
  <a:themeElements>
    <a:clrScheme name="Custom 1">
      <a:dk1>
        <a:srgbClr val="303030"/>
      </a:dk1>
      <a:lt1>
        <a:srgbClr val="FFFFFF"/>
      </a:lt1>
      <a:dk2>
        <a:srgbClr val="229CD0"/>
      </a:dk2>
      <a:lt2>
        <a:srgbClr val="FFFFFF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229CD0"/>
      </a:hlink>
      <a:folHlink>
        <a:srgbClr val="229CD0"/>
      </a:folHlink>
    </a:clrScheme>
    <a:fontScheme name="University of Melbourn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 PowerPoint template 16x9" id="{E4E72F1A-F900-4F24-AF10-CEAA15258909}" vid="{98FA2EAE-BBE2-4046-9DB6-4706523E00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5182A8CA1C1043903A35C646309D61" ma:contentTypeVersion="13" ma:contentTypeDescription="Create a new document." ma:contentTypeScope="" ma:versionID="ecbf7d186a7293b1a15a6ed2aeecac5d">
  <xsd:schema xmlns:xsd="http://www.w3.org/2001/XMLSchema" xmlns:xs="http://www.w3.org/2001/XMLSchema" xmlns:p="http://schemas.microsoft.com/office/2006/metadata/properties" xmlns:ns2="71f8b624-1e94-4f50-8c4a-ab241149889c" xmlns:ns3="b27f5642-a4b9-4f16-b4eb-293a758c14ac" targetNamespace="http://schemas.microsoft.com/office/2006/metadata/properties" ma:root="true" ma:fieldsID="a4de762c534e1607d0388eee2341eda2" ns2:_="" ns3:_="">
    <xsd:import namespace="71f8b624-1e94-4f50-8c4a-ab241149889c"/>
    <xsd:import namespace="b27f5642-a4b9-4f16-b4eb-293a758c14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8b624-1e94-4f50-8c4a-ab2411498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f5642-a4b9-4f16-b4eb-293a758c14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4CD6DA-DD3C-4B32-B99C-DB93DD59BCA7}">
  <ds:schemaRefs>
    <ds:schemaRef ds:uri="71f8b624-1e94-4f50-8c4a-ab241149889c"/>
    <ds:schemaRef ds:uri="b27f5642-a4b9-4f16-b4eb-293a758c14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C1E69C-1B78-4E73-86AE-E06BEB988B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C6857F-894B-4D46-BEFD-47E559D758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Melbourne</Template>
  <TotalTime>3008</TotalTime>
  <Words>1274</Words>
  <Application>Microsoft Macintosh PowerPoint</Application>
  <PresentationFormat>Widescreen</PresentationFormat>
  <Paragraphs>160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Helvetica</vt:lpstr>
      <vt:lpstr>University of Melbourne</vt:lpstr>
      <vt:lpstr>PowerPoint Presentation</vt:lpstr>
      <vt:lpstr>PowerPoint Presentation</vt:lpstr>
      <vt:lpstr>Outline</vt:lpstr>
      <vt:lpstr>PowerPoint Presentation</vt:lpstr>
      <vt:lpstr>How we can assist</vt:lpstr>
      <vt:lpstr>Co-advice model</vt:lpstr>
      <vt:lpstr>Areas we advise on</vt:lpstr>
      <vt:lpstr>Non-legal needs</vt:lpstr>
      <vt:lpstr>PowerPoint Presentation</vt:lpstr>
      <vt:lpstr>Previous webinars</vt:lpstr>
      <vt:lpstr>What is financial abuse?</vt:lpstr>
      <vt:lpstr>Common financial abuse issues #1</vt:lpstr>
      <vt:lpstr>Common financial abuse issues #2</vt:lpstr>
      <vt:lpstr>PowerPoint Presentation</vt:lpstr>
      <vt:lpstr>Family Violence in Family Law</vt:lpstr>
      <vt:lpstr>PowerPoint Presentation</vt:lpstr>
      <vt:lpstr>Family law pathways</vt:lpstr>
      <vt:lpstr>Remedies available</vt:lpstr>
      <vt:lpstr>PowerPoint Presentation</vt:lpstr>
      <vt:lpstr>Credit, debt &amp; consumer law  pathways #1</vt:lpstr>
      <vt:lpstr>Credit, debt &amp; consumer law  pathways #2</vt:lpstr>
      <vt:lpstr>Remedies available</vt:lpstr>
      <vt:lpstr>How to contact us</vt:lpstr>
      <vt:lpstr>When we can’t assist</vt:lpstr>
      <vt:lpstr>PowerPoint Presentation</vt:lpstr>
      <vt:lpstr>Upcoming webinars in RLC’s Financial Abuse series</vt:lpstr>
      <vt:lpstr>Learn more about RLC’s work</vt:lpstr>
      <vt:lpstr>Before you go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Stefanou</dc:creator>
  <cp:lastModifiedBy>Nick Manning</cp:lastModifiedBy>
  <cp:revision>11</cp:revision>
  <dcterms:created xsi:type="dcterms:W3CDTF">2018-04-17T12:20:22Z</dcterms:created>
  <dcterms:modified xsi:type="dcterms:W3CDTF">2021-07-21T05:30:21Z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0x0101004C5182A8CA1C1043903A35C646309D61</vt:lpwstr>
  </property>
</Properties>
</file>