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56" r:id="rId5"/>
    <p:sldId id="391" r:id="rId6"/>
    <p:sldId id="258" r:id="rId7"/>
    <p:sldId id="259" r:id="rId8"/>
    <p:sldId id="373" r:id="rId9"/>
    <p:sldId id="315" r:id="rId10"/>
    <p:sldId id="344" r:id="rId11"/>
    <p:sldId id="390" r:id="rId12"/>
    <p:sldId id="376" r:id="rId13"/>
    <p:sldId id="317" r:id="rId14"/>
    <p:sldId id="352" r:id="rId15"/>
    <p:sldId id="350" r:id="rId16"/>
    <p:sldId id="383" r:id="rId17"/>
    <p:sldId id="351" r:id="rId18"/>
    <p:sldId id="332" r:id="rId19"/>
    <p:sldId id="349" r:id="rId20"/>
    <p:sldId id="377" r:id="rId21"/>
    <p:sldId id="355" r:id="rId22"/>
    <p:sldId id="356" r:id="rId23"/>
    <p:sldId id="385" r:id="rId24"/>
    <p:sldId id="357" r:id="rId25"/>
    <p:sldId id="381" r:id="rId26"/>
    <p:sldId id="358" r:id="rId27"/>
    <p:sldId id="384" r:id="rId28"/>
    <p:sldId id="386" r:id="rId29"/>
    <p:sldId id="387" r:id="rId30"/>
    <p:sldId id="359" r:id="rId31"/>
    <p:sldId id="378" r:id="rId32"/>
    <p:sldId id="362" r:id="rId33"/>
    <p:sldId id="382" r:id="rId34"/>
    <p:sldId id="363" r:id="rId35"/>
    <p:sldId id="364" r:id="rId36"/>
    <p:sldId id="379" r:id="rId37"/>
    <p:sldId id="366" r:id="rId38"/>
    <p:sldId id="368" r:id="rId39"/>
    <p:sldId id="369" r:id="rId40"/>
    <p:sldId id="370" r:id="rId41"/>
    <p:sldId id="392" r:id="rId42"/>
    <p:sldId id="371" r:id="rId43"/>
    <p:sldId id="372" r:id="rId44"/>
    <p:sldId id="279" r:id="rId45"/>
    <p:sldId id="388" r:id="rId46"/>
    <p:sldId id="340" r:id="rId47"/>
    <p:sldId id="389" r:id="rId48"/>
    <p:sldId id="281" r:id="rId49"/>
    <p:sldId id="282" r:id="rId5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0303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8"/>
          </a:solidFill>
        </a:fill>
      </a:tcStyle>
    </a:wholeTbl>
    <a:band2H>
      <a:tcTxStyle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BCA"/>
          </a:solidFill>
        </a:fill>
      </a:tcStyle>
    </a:wholeTbl>
    <a:band2H>
      <a:tcTxStyle/>
      <a:tcStyle>
        <a:tcBdr/>
        <a:fill>
          <a:solidFill>
            <a:srgbClr val="FFEE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D3CE"/>
          </a:solidFill>
        </a:fill>
      </a:tcStyle>
    </a:wholeTbl>
    <a:band2H>
      <a:tcTxStyle/>
      <a:tcStyle>
        <a:tcBdr/>
        <a:fill>
          <a:solidFill>
            <a:srgbClr val="F7EA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03030"/>
              </a:solidFill>
              <a:prstDash val="solid"/>
              <a:round/>
            </a:ln>
          </a:top>
          <a:bottom>
            <a:ln w="254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03030"/>
              </a:solidFill>
              <a:prstDash val="solid"/>
              <a:round/>
            </a:ln>
          </a:top>
          <a:bottom>
            <a:ln w="254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0303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0303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0303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12700" cap="flat">
              <a:solidFill>
                <a:srgbClr val="303030"/>
              </a:solidFill>
              <a:prstDash val="solid"/>
              <a:round/>
            </a:ln>
          </a:top>
          <a:bottom>
            <a:ln w="127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solidFill>
            <a:srgbClr val="30303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12700" cap="flat">
              <a:solidFill>
                <a:srgbClr val="303030"/>
              </a:solidFill>
              <a:prstDash val="solid"/>
              <a:round/>
            </a:ln>
          </a:top>
          <a:bottom>
            <a:ln w="127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solidFill>
            <a:srgbClr val="303030">
              <a:alpha val="20000"/>
            </a:srgbClr>
          </a:solidFill>
        </a:fill>
      </a:tcStyle>
    </a:firstCol>
    <a:lastRow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50800" cap="flat">
              <a:solidFill>
                <a:srgbClr val="303030"/>
              </a:solidFill>
              <a:prstDash val="solid"/>
              <a:round/>
            </a:ln>
          </a:top>
          <a:bottom>
            <a:ln w="127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03030"/>
        </a:fontRef>
        <a:srgbClr val="303030"/>
      </a:tcTxStyle>
      <a:tcStyle>
        <a:tcBdr>
          <a:left>
            <a:ln w="12700" cap="flat">
              <a:solidFill>
                <a:srgbClr val="303030"/>
              </a:solidFill>
              <a:prstDash val="solid"/>
              <a:round/>
            </a:ln>
          </a:left>
          <a:right>
            <a:ln w="12700" cap="flat">
              <a:solidFill>
                <a:srgbClr val="303030"/>
              </a:solidFill>
              <a:prstDash val="solid"/>
              <a:round/>
            </a:ln>
          </a:right>
          <a:top>
            <a:ln w="12700" cap="flat">
              <a:solidFill>
                <a:srgbClr val="303030"/>
              </a:solidFill>
              <a:prstDash val="solid"/>
              <a:round/>
            </a:ln>
          </a:top>
          <a:bottom>
            <a:ln w="25400" cap="flat">
              <a:solidFill>
                <a:srgbClr val="303030"/>
              </a:solidFill>
              <a:prstDash val="solid"/>
              <a:round/>
            </a:ln>
          </a:bottom>
          <a:insideH>
            <a:ln w="12700" cap="flat">
              <a:solidFill>
                <a:srgbClr val="303030"/>
              </a:solidFill>
              <a:prstDash val="solid"/>
              <a:round/>
            </a:ln>
          </a:insideH>
          <a:insideV>
            <a:ln w="12700" cap="flat">
              <a:solidFill>
                <a:srgbClr val="30303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5"/>
    <p:restoredTop sz="80559" autoAdjust="0"/>
  </p:normalViewPr>
  <p:slideViewPr>
    <p:cSldViewPr snapToGrid="0" snapToObjects="1">
      <p:cViewPr varScale="1">
        <p:scale>
          <a:sx n="104" d="100"/>
          <a:sy n="104" d="100"/>
        </p:scale>
        <p:origin x="1520" y="20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71610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352" name="Shape 3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277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2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41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04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4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51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20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7548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8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0" name="Shape 3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b="0"/>
          </a:p>
        </p:txBody>
      </p:sp>
    </p:spTree>
    <p:extLst>
      <p:ext uri="{BB962C8B-B14F-4D97-AF65-F5344CB8AC3E}">
        <p14:creationId xmlns:p14="http://schemas.microsoft.com/office/powerpoint/2010/main" val="3771982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57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444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5963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0212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51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2000"/>
            </a:br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81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66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2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9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16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1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13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0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564746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4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361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653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8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9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1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5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4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6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rlc.org.au" TargetMode="External"/><Relationship Id="rId2" Type="http://schemas.openxmlformats.org/officeDocument/2006/relationships/hyperlink" Target="http://rlc.org.au/training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/>
          <p:cNvSpPr/>
          <p:nvPr/>
        </p:nvSpPr>
        <p:spPr>
          <a:xfrm>
            <a:off x="-12001" y="0"/>
            <a:ext cx="12204001" cy="5173580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Oval 4"/>
          <p:cNvSpPr/>
          <p:nvPr/>
        </p:nvSpPr>
        <p:spPr>
          <a:xfrm>
            <a:off x="470147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Oval 5"/>
          <p:cNvSpPr/>
          <p:nvPr/>
        </p:nvSpPr>
        <p:spPr>
          <a:xfrm>
            <a:off x="7196139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Rectangle 1"/>
          <p:cNvSpPr/>
          <p:nvPr/>
        </p:nvSpPr>
        <p:spPr>
          <a:xfrm>
            <a:off x="-12001" y="5173579"/>
            <a:ext cx="12204001" cy="16844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5380968"/>
            <a:ext cx="4481845" cy="126964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0062" y="1815134"/>
            <a:ext cx="11338371" cy="2147266"/>
          </a:xfrm>
          <a:prstGeom prst="rect">
            <a:avLst/>
          </a:prstGeom>
        </p:spPr>
        <p:txBody>
          <a:bodyPr lIns="89999" tIns="89999" rIns="89999" bIns="89999" anchor="ctr">
            <a:normAutofit/>
          </a:bodyPr>
          <a:lstStyle>
            <a:lvl1pPr>
              <a:spcBef>
                <a:spcPts val="0"/>
              </a:spcBef>
              <a:defRPr sz="54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5400" b="1">
                <a:solidFill>
                  <a:srgbClr val="FFF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5400" b="1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defRPr sz="5400" b="1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defRPr sz="54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val 9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Oval 10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Title 1"/>
          <p:cNvSpPr txBox="1"/>
          <p:nvPr/>
        </p:nvSpPr>
        <p:spPr>
          <a:xfrm>
            <a:off x="734291" y="657725"/>
            <a:ext cx="5721926" cy="4852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7000" b="1">
                <a:solidFill>
                  <a:srgbClr val="229CD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Questions?</a:t>
            </a:r>
          </a:p>
        </p:txBody>
      </p:sp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6937512" y="3655550"/>
            <a:ext cx="4469583" cy="59560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5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91019" y="1090862"/>
            <a:ext cx="2362571" cy="24191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30187" y="4247064"/>
            <a:ext cx="4476908" cy="10842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400"/>
            </a:lvl1pPr>
            <a:lvl2pPr marL="259199" indent="-259199" algn="ctr">
              <a:spcBef>
                <a:spcPts val="0"/>
              </a:spcBef>
              <a:defRPr sz="2400"/>
            </a:lvl2pPr>
            <a:lvl3pPr marL="475199" indent="-259199" algn="ctr">
              <a:spcBef>
                <a:spcPts val="0"/>
              </a:spcBef>
              <a:defRPr sz="2400"/>
            </a:lvl3pPr>
            <a:lvl4pPr algn="ctr">
              <a:spcBef>
                <a:spcPts val="0"/>
              </a:spcBef>
              <a:defRPr sz="2400"/>
            </a:lvl4pPr>
            <a:lvl5pPr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2712" y="5673264"/>
            <a:ext cx="11934826" cy="7540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sz="2400" b="1"/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estions - n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val 9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Oval 10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Title 1"/>
          <p:cNvSpPr txBox="1"/>
          <p:nvPr/>
        </p:nvSpPr>
        <p:spPr>
          <a:xfrm>
            <a:off x="734291" y="657725"/>
            <a:ext cx="5721926" cy="5582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>
              <a:lnSpc>
                <a:spcPct val="90000"/>
              </a:lnSpc>
              <a:defRPr sz="7000" b="1">
                <a:solidFill>
                  <a:srgbClr val="229CD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Questions?</a:t>
            </a:r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6937512" y="4136812"/>
            <a:ext cx="4469583" cy="595609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6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991019" y="1572126"/>
            <a:ext cx="2362571" cy="24191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930187" y="4728326"/>
            <a:ext cx="4476908" cy="107891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400"/>
            </a:lvl1pPr>
            <a:lvl2pPr marL="259199" indent="-259199" algn="ctr">
              <a:spcBef>
                <a:spcPts val="0"/>
              </a:spcBef>
              <a:defRPr sz="2400"/>
            </a:lvl2pPr>
            <a:lvl3pPr marL="475199" indent="-259199" algn="ctr">
              <a:spcBef>
                <a:spcPts val="0"/>
              </a:spcBef>
              <a:defRPr sz="2400"/>
            </a:lvl3pPr>
            <a:lvl4pPr algn="ctr">
              <a:spcBef>
                <a:spcPts val="0"/>
              </a:spcBef>
              <a:defRPr sz="2400"/>
            </a:lvl4pPr>
            <a:lvl5pPr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val 20"/>
          <p:cNvSpPr/>
          <p:nvPr/>
        </p:nvSpPr>
        <p:spPr>
          <a:xfrm>
            <a:off x="483847" y="-2200488"/>
            <a:ext cx="11258975" cy="11258976"/>
          </a:xfrm>
          <a:prstGeom prst="ellipse">
            <a:avLst/>
          </a:prstGeom>
          <a:solidFill>
            <a:srgbClr val="229CD0">
              <a:alpha val="7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2712" y="3443347"/>
            <a:ext cx="11934826" cy="754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1pPr>
            <a:lvl2pPr marL="388799" indent="-388799"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2pPr>
            <a:lvl3pPr marL="604800" indent="-388800"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3pPr>
            <a:lvl4pPr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4pPr>
            <a:lvl5pPr algn="ctr">
              <a:spcBef>
                <a:spcPts val="1200"/>
              </a:spcBef>
              <a:defRPr sz="3600" b="1">
                <a:solidFill>
                  <a:srgbClr val="229CD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TextBox 2"/>
          <p:cNvSpPr txBox="1"/>
          <p:nvPr/>
        </p:nvSpPr>
        <p:spPr>
          <a:xfrm>
            <a:off x="0" y="2759243"/>
            <a:ext cx="12192000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 b="1">
                <a:solidFill>
                  <a:srgbClr val="45454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Resources for this workshop:</a:t>
            </a:r>
          </a:p>
        </p:txBody>
      </p:sp>
      <p:sp>
        <p:nvSpPr>
          <p:cNvPr id="1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fore You 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Oval 6"/>
          <p:cNvSpPr/>
          <p:nvPr/>
        </p:nvSpPr>
        <p:spPr>
          <a:xfrm>
            <a:off x="6498190" y="-185471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Oval 7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82915" y="3587806"/>
            <a:ext cx="1824361" cy="186802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935300" y="814834"/>
            <a:ext cx="10296002" cy="88736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TextBox 3"/>
          <p:cNvSpPr txBox="1"/>
          <p:nvPr/>
        </p:nvSpPr>
        <p:spPr>
          <a:xfrm>
            <a:off x="935300" y="2005261"/>
            <a:ext cx="10296002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 b="1">
                <a:latin typeface="+mn-lt"/>
                <a:ea typeface="+mn-ea"/>
                <a:cs typeface="+mn-cs"/>
                <a:sym typeface="Helvetica"/>
              </a:defRPr>
            </a:pPr>
            <a:r>
              <a:t>Your feedback </a:t>
            </a:r>
            <a:r>
              <a:rPr b="0"/>
              <a:t>helps us improve our training.</a:t>
            </a:r>
          </a:p>
          <a:p>
            <a:pPr algn="ctr">
              <a:defRPr sz="3600">
                <a:latin typeface="+mn-lt"/>
                <a:ea typeface="+mn-ea"/>
                <a:cs typeface="+mn-cs"/>
                <a:sym typeface="Helvetica"/>
              </a:defRPr>
            </a:pPr>
            <a:r>
              <a:t>Please stay with us for another 60 seconds…</a:t>
            </a:r>
          </a:p>
        </p:txBody>
      </p:sp>
      <p:sp>
        <p:nvSpPr>
          <p:cNvPr id="188" name="TextBox 16"/>
          <p:cNvSpPr txBox="1"/>
          <p:nvPr/>
        </p:nvSpPr>
        <p:spPr>
          <a:xfrm>
            <a:off x="5121204" y="3587805"/>
            <a:ext cx="5248962" cy="1868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defRPr sz="2700" b="1">
                <a:latin typeface="+mn-lt"/>
                <a:ea typeface="+mn-ea"/>
                <a:cs typeface="+mn-cs"/>
                <a:sym typeface="Helvetica"/>
              </a:defRPr>
            </a:pPr>
            <a:r>
              <a:t>Training: </a:t>
            </a:r>
            <a:r>
              <a:rPr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2"/>
              </a:rPr>
              <a:t>rlc.org.au/training</a:t>
            </a:r>
          </a:p>
          <a:p>
            <a:pPr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t>Enquiries: Nick Manning</a:t>
            </a:r>
          </a:p>
          <a:p>
            <a:pPr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3"/>
              </a:rPr>
              <a:t>education@rlc.org.au</a:t>
            </a:r>
          </a:p>
        </p:txBody>
      </p:sp>
      <p:sp>
        <p:nvSpPr>
          <p:cNvPr id="189" name="TextBox 17"/>
          <p:cNvSpPr txBox="1"/>
          <p:nvPr/>
        </p:nvSpPr>
        <p:spPr>
          <a:xfrm>
            <a:off x="935300" y="5838045"/>
            <a:ext cx="1029600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This workshop is a guide to the law in NSW, Australia. It is not a substitute for legal advice. If you have a legal problem, seek legal advice from a legal centre or Legal Aid. 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11"/>
          <p:cNvSpPr/>
          <p:nvPr/>
        </p:nvSpPr>
        <p:spPr>
          <a:xfrm>
            <a:off x="-12001" y="-3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229CD0"/>
                </a:solidFill>
              </a:defRPr>
            </a:pPr>
            <a:endParaRPr/>
          </a:p>
        </p:txBody>
      </p:sp>
      <p:sp>
        <p:nvSpPr>
          <p:cNvPr id="211" name="TextBox 1"/>
          <p:cNvSpPr txBox="1"/>
          <p:nvPr/>
        </p:nvSpPr>
        <p:spPr>
          <a:xfrm>
            <a:off x="886021" y="2926076"/>
            <a:ext cx="3914513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6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Thank you</a:t>
            </a:r>
          </a:p>
        </p:txBody>
      </p:sp>
      <p:sp>
        <p:nvSpPr>
          <p:cNvPr id="212" name="Oval 12"/>
          <p:cNvSpPr/>
          <p:nvPr/>
        </p:nvSpPr>
        <p:spPr>
          <a:xfrm>
            <a:off x="460325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3" name="Oval 13"/>
          <p:cNvSpPr/>
          <p:nvPr/>
        </p:nvSpPr>
        <p:spPr>
          <a:xfrm>
            <a:off x="6340349" y="-177802"/>
            <a:ext cx="16478251" cy="1647825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4" name="Picture 14" descr="Picture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3494" y="5403158"/>
            <a:ext cx="4122835" cy="1167943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mbered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5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Title Text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4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1748939"/>
            <a:ext cx="9976220" cy="43978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>
              <a:lnSpc>
                <a:spcPct val="150000"/>
              </a:lnSpc>
              <a:buSzPct val="100000"/>
              <a:buAutoNum type="arabicPeriod"/>
              <a:defRPr sz="3600">
                <a:solidFill>
                  <a:srgbClr val="FFFFFF"/>
                </a:solidFill>
              </a:defRPr>
            </a:lvl1pPr>
            <a:lvl2pPr marL="388799" indent="-388799">
              <a:lnSpc>
                <a:spcPct val="150000"/>
              </a:lnSpc>
              <a:defRPr sz="3600">
                <a:solidFill>
                  <a:srgbClr val="FFFFFF"/>
                </a:solidFill>
              </a:defRPr>
            </a:lvl2pPr>
            <a:lvl3pPr marL="604800" indent="-388800">
              <a:lnSpc>
                <a:spcPct val="150000"/>
              </a:lnSpc>
              <a:defRPr sz="3600">
                <a:solidFill>
                  <a:srgbClr val="FFFFFF"/>
                </a:solidFill>
              </a:defRPr>
            </a:lvl3pPr>
            <a:lvl4pPr>
              <a:lnSpc>
                <a:spcPct val="150000"/>
              </a:lnSpc>
              <a:defRPr sz="3600">
                <a:solidFill>
                  <a:srgbClr val="FFFFFF"/>
                </a:solidFill>
              </a:defRPr>
            </a:lvl4pPr>
            <a:lvl5pPr>
              <a:lnSpc>
                <a:spcPct val="150000"/>
              </a:lnSpc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Oval 4"/>
          <p:cNvSpPr/>
          <p:nvPr/>
        </p:nvSpPr>
        <p:spPr>
          <a:xfrm>
            <a:off x="6020560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Oval 6"/>
          <p:cNvSpPr/>
          <p:nvPr/>
        </p:nvSpPr>
        <p:spPr>
          <a:xfrm>
            <a:off x="775765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Text"/>
          <p:cNvSpPr txBox="1">
            <a:spLocks noGrp="1"/>
          </p:cNvSpPr>
          <p:nvPr>
            <p:ph type="title"/>
          </p:nvPr>
        </p:nvSpPr>
        <p:spPr>
          <a:xfrm>
            <a:off x="576469" y="395066"/>
            <a:ext cx="10888183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6468" y="1532414"/>
            <a:ext cx="5139889" cy="43769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defRPr sz="2800"/>
            </a:lvl1pPr>
            <a:lvl2pPr marL="251999" indent="-251999">
              <a:spcBef>
                <a:spcPts val="1000"/>
              </a:spcBef>
              <a:defRPr sz="2800"/>
            </a:lvl2pPr>
            <a:lvl3pPr marL="467999" indent="-251999">
              <a:spcBef>
                <a:spcPts val="1000"/>
              </a:spcBef>
              <a:defRPr sz="2800"/>
            </a:lvl3pPr>
            <a:lvl4pPr>
              <a:spcBef>
                <a:spcPts val="1000"/>
              </a:spcBef>
              <a:defRPr sz="2800"/>
            </a:lvl4pPr>
            <a:lvl5pPr>
              <a:spcBef>
                <a:spcPts val="10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ody Level One…"/>
          <p:cNvSpPr txBox="1">
            <a:spLocks noGrp="1"/>
          </p:cNvSpPr>
          <p:nvPr>
            <p:ph type="body" idx="1"/>
          </p:nvPr>
        </p:nvSpPr>
        <p:spPr>
          <a:xfrm>
            <a:off x="935300" y="1532414"/>
            <a:ext cx="10296002" cy="4459191"/>
          </a:xfrm>
          <a:prstGeom prst="rect">
            <a:avLst/>
          </a:prstGeom>
        </p:spPr>
        <p:txBody>
          <a:bodyPr numCol="2" spcCol="359999">
            <a:normAutofit/>
          </a:bodyPr>
          <a:lstStyle>
            <a:lvl1pPr marL="342900" indent="-342900">
              <a:buSzPct val="100000"/>
              <a:buFont typeface="Arial"/>
              <a:buChar char="•"/>
              <a:defRPr sz="2800"/>
            </a:lvl1pPr>
            <a:lvl2pPr marL="302399" indent="-302399">
              <a:buFont typeface="Arial"/>
              <a:defRPr sz="2800"/>
            </a:lvl2pPr>
            <a:lvl3pPr marL="518399" indent="-302399">
              <a:buFont typeface="Arial"/>
              <a:defRPr sz="2800"/>
            </a:lvl3pPr>
            <a:lvl4pPr>
              <a:buFont typeface="Arial"/>
              <a:defRPr sz="2800"/>
            </a:lvl4pPr>
            <a:lvl5pPr>
              <a:buFont typeface="Arial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Title Text"/>
          <p:cNvSpPr txBox="1">
            <a:spLocks noGrp="1"/>
          </p:cNvSpPr>
          <p:nvPr>
            <p:ph type="title"/>
          </p:nvPr>
        </p:nvSpPr>
        <p:spPr>
          <a:xfrm>
            <a:off x="935300" y="445866"/>
            <a:ext cx="10296002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Body Level One…"/>
          <p:cNvSpPr txBox="1">
            <a:spLocks noGrp="1"/>
          </p:cNvSpPr>
          <p:nvPr>
            <p:ph type="body" idx="1"/>
          </p:nvPr>
        </p:nvSpPr>
        <p:spPr>
          <a:xfrm>
            <a:off x="935300" y="1532414"/>
            <a:ext cx="10296002" cy="4459191"/>
          </a:xfrm>
          <a:prstGeom prst="rect">
            <a:avLst/>
          </a:prstGeom>
        </p:spPr>
        <p:txBody>
          <a:bodyPr numCol="3" spcCol="179999"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" name="Title Text"/>
          <p:cNvSpPr txBox="1">
            <a:spLocks noGrp="1"/>
          </p:cNvSpPr>
          <p:nvPr>
            <p:ph type="title"/>
          </p:nvPr>
        </p:nvSpPr>
        <p:spPr>
          <a:xfrm>
            <a:off x="935300" y="445866"/>
            <a:ext cx="10296002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icture Placeholder 74"/>
          <p:cNvSpPr>
            <a:spLocks noGrp="1"/>
          </p:cNvSpPr>
          <p:nvPr>
            <p:ph type="pic" idx="13"/>
          </p:nvPr>
        </p:nvSpPr>
        <p:spPr>
          <a:xfrm>
            <a:off x="1" y="1"/>
            <a:ext cx="12204001" cy="685799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4" name="Body Level One…"/>
          <p:cNvSpPr txBox="1">
            <a:spLocks noGrp="1"/>
          </p:cNvSpPr>
          <p:nvPr>
            <p:ph type="body" idx="1"/>
          </p:nvPr>
        </p:nvSpPr>
        <p:spPr>
          <a:xfrm>
            <a:off x="1" y="0"/>
            <a:ext cx="5910258" cy="686950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1pPr>
              <a:spcBef>
                <a:spcPts val="1200"/>
              </a:spcBef>
              <a:defRPr sz="3800" b="1">
                <a:solidFill>
                  <a:srgbClr val="229CD0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3800" b="1">
                <a:solidFill>
                  <a:srgbClr val="229CD0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3800" b="1">
                <a:solidFill>
                  <a:srgbClr val="229CD0"/>
                </a:solidFill>
              </a:defRPr>
            </a:lvl3pPr>
            <a:lvl4pPr>
              <a:spcBef>
                <a:spcPts val="1200"/>
              </a:spcBef>
              <a:defRPr sz="3800" b="1">
                <a:solidFill>
                  <a:srgbClr val="229CD0"/>
                </a:solidFill>
              </a:defRPr>
            </a:lvl4pPr>
            <a:lvl5pPr>
              <a:spcBef>
                <a:spcPts val="1200"/>
              </a:spcBef>
              <a:defRPr sz="3800" b="1">
                <a:solidFill>
                  <a:srgbClr val="229CD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990619" y="4077049"/>
            <a:ext cx="10360133" cy="88736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47228" y="1366787"/>
            <a:ext cx="2646917" cy="271026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78429" y="4964410"/>
            <a:ext cx="10384516" cy="10842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800"/>
            </a:lvl1pPr>
            <a:lvl2pPr marL="302399" indent="-302399" algn="ctr">
              <a:spcBef>
                <a:spcPts val="0"/>
              </a:spcBef>
              <a:defRPr sz="2800"/>
            </a:lvl2pPr>
            <a:lvl3pPr marL="518399" indent="-302399" algn="ctr">
              <a:spcBef>
                <a:spcPts val="0"/>
              </a:spcBef>
              <a:defRPr sz="2800"/>
            </a:lvl3pPr>
            <a:lvl4pPr algn="ctr">
              <a:spcBef>
                <a:spcPts val="0"/>
              </a:spcBef>
              <a:defRPr sz="2800"/>
            </a:lvl4pPr>
            <a:lvl5pPr algn="ctr">
              <a:spcBef>
                <a:spcPts val="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Oval 5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" name="Oval 7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929159" y="433468"/>
            <a:ext cx="4829372" cy="57390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3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29159" y="433470"/>
            <a:ext cx="4829371" cy="278970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29159" y="3385372"/>
            <a:ext cx="4829372" cy="278712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4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29159" y="3385372"/>
            <a:ext cx="4829372" cy="278712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29159" y="433468"/>
            <a:ext cx="2340001" cy="27897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465647" y="433468"/>
            <a:ext cx="2292883" cy="27897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929159" y="3385372"/>
            <a:ext cx="4829372" cy="278712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29159" y="433468"/>
            <a:ext cx="2340001" cy="278971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6356" y="1532414"/>
            <a:ext cx="6326670" cy="4459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456457" y="433468"/>
            <a:ext cx="2302073" cy="133184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456457" y="1953366"/>
            <a:ext cx="2302073" cy="127350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9" name="Title Text"/>
          <p:cNvSpPr txBox="1">
            <a:spLocks noGrp="1"/>
          </p:cNvSpPr>
          <p:nvPr>
            <p:ph type="title"/>
          </p:nvPr>
        </p:nvSpPr>
        <p:spPr>
          <a:xfrm>
            <a:off x="316356" y="395066"/>
            <a:ext cx="6326670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343904" cy="358141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2"/>
          <p:cNvSpPr/>
          <p:nvPr/>
        </p:nvSpPr>
        <p:spPr>
          <a:xfrm>
            <a:off x="10839546" y="101089"/>
            <a:ext cx="1245239" cy="13647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8" name="Picture Placeholder 8"/>
          <p:cNvSpPr>
            <a:spLocks noGrp="1"/>
          </p:cNvSpPr>
          <p:nvPr>
            <p:ph type="pic" idx="13"/>
          </p:nvPr>
        </p:nvSpPr>
        <p:spPr>
          <a:xfrm>
            <a:off x="433470" y="433470"/>
            <a:ext cx="11325063" cy="599106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13783" y="2007044"/>
            <a:ext cx="2965788" cy="8264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  <a:lvl2pPr marL="0" indent="0">
              <a:buSzTx/>
              <a:buNone/>
              <a:defRPr b="1">
                <a:solidFill>
                  <a:srgbClr val="FFFFFF"/>
                </a:solidFill>
              </a:defRPr>
            </a:lvl2pPr>
            <a:lvl3pPr marL="0" indent="0">
              <a:buSzTx/>
              <a:buNone/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ext Placeholder 140"/>
          <p:cNvSpPr>
            <a:spLocks noGrp="1"/>
          </p:cNvSpPr>
          <p:nvPr>
            <p:ph type="body" sz="quarter" idx="14"/>
          </p:nvPr>
        </p:nvSpPr>
        <p:spPr>
          <a:xfrm>
            <a:off x="6945655" y="2007044"/>
            <a:ext cx="2965788" cy="82646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>
                <a:solidFill>
                  <a:srgbClr val="229CD0"/>
                </a:solidFill>
              </a:defRPr>
            </a:pPr>
            <a:endParaRPr/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cknowled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9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Oval 10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Rectangle 8"/>
          <p:cNvSpPr/>
          <p:nvPr/>
        </p:nvSpPr>
        <p:spPr>
          <a:xfrm>
            <a:off x="-1" y="5510784"/>
            <a:ext cx="12204001" cy="1347217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325305" y="457200"/>
            <a:ext cx="11408410" cy="100266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1459861"/>
            <a:ext cx="9620620" cy="3747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514350" indent="-514350">
              <a:buSzPct val="100000"/>
              <a:buAutoNum type="arabicPeriod"/>
              <a:defRPr sz="3600">
                <a:solidFill>
                  <a:srgbClr val="3A3A3A"/>
                </a:solidFill>
              </a:defRPr>
            </a:lvl1pPr>
            <a:lvl2pPr marL="388799" indent="-388799">
              <a:defRPr sz="3600">
                <a:solidFill>
                  <a:srgbClr val="3A3A3A"/>
                </a:solidFill>
              </a:defRPr>
            </a:lvl2pPr>
            <a:lvl3pPr marL="604800" indent="-388800">
              <a:defRPr sz="3600">
                <a:solidFill>
                  <a:srgbClr val="3A3A3A"/>
                </a:solidFill>
              </a:defRPr>
            </a:lvl3pPr>
            <a:lvl4pPr>
              <a:defRPr sz="3600">
                <a:solidFill>
                  <a:srgbClr val="3A3A3A"/>
                </a:solidFill>
              </a:defRPr>
            </a:lvl4pPr>
            <a:lvl5pPr>
              <a:defRPr sz="3600">
                <a:solidFill>
                  <a:srgbClr val="3A3A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19199" y="5746750"/>
            <a:ext cx="9717090" cy="8747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1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B0F0"/>
                </a:solidFill>
              </a:defRPr>
            </a:pPr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0062" y="2292533"/>
            <a:ext cx="8999538" cy="2406467"/>
          </a:xfrm>
          <a:prstGeom prst="rect">
            <a:avLst/>
          </a:prstGeom>
        </p:spPr>
        <p:txBody>
          <a:bodyPr lIns="89999" tIns="89999" rIns="89999" bIns="89999" anchor="ctr">
            <a:normAutofit/>
          </a:bodyPr>
          <a:lstStyle>
            <a:lvl1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3pPr>
            <a:lvl4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4pPr>
            <a:lvl5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Oval 4"/>
          <p:cNvSpPr/>
          <p:nvPr/>
        </p:nvSpPr>
        <p:spPr>
          <a:xfrm>
            <a:off x="4701475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Oval 5"/>
          <p:cNvSpPr/>
          <p:nvPr/>
        </p:nvSpPr>
        <p:spPr>
          <a:xfrm>
            <a:off x="7196139" y="-177802"/>
            <a:ext cx="16478251" cy="16478251"/>
          </a:xfrm>
          <a:prstGeom prst="ellipse">
            <a:avLst/>
          </a:prstGeom>
          <a:solidFill>
            <a:schemeClr val="accent1">
              <a:alpha val="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1"/>
          <p:cNvSpPr/>
          <p:nvPr/>
        </p:nvSpPr>
        <p:spPr>
          <a:xfrm>
            <a:off x="-1" y="-1"/>
            <a:ext cx="12204001" cy="6858001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B0F0"/>
                </a:solidFill>
              </a:defRPr>
            </a:pPr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0062" y="2292533"/>
            <a:ext cx="5443539" cy="2272931"/>
          </a:xfrm>
          <a:prstGeom prst="rect">
            <a:avLst/>
          </a:prstGeom>
        </p:spPr>
        <p:txBody>
          <a:bodyPr lIns="89999" tIns="89999" rIns="89999" bIns="89999" anchor="ctr">
            <a:normAutofit/>
          </a:bodyPr>
          <a:lstStyle>
            <a:lvl1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800" b="1">
                <a:solidFill>
                  <a:srgbClr val="FFFFFF"/>
                </a:solidFill>
              </a:defRPr>
            </a:lvl3pPr>
            <a:lvl4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4pPr>
            <a:lvl5pPr>
              <a:spcBef>
                <a:spcPts val="1200"/>
              </a:spcBef>
              <a:defRPr sz="48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Picture Placeholder 141"/>
          <p:cNvSpPr>
            <a:spLocks noGrp="1"/>
          </p:cNvSpPr>
          <p:nvPr>
            <p:ph type="pic" sz="half" idx="13"/>
          </p:nvPr>
        </p:nvSpPr>
        <p:spPr>
          <a:xfrm>
            <a:off x="6573315" y="1118612"/>
            <a:ext cx="4620773" cy="46207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041400" y="1748939"/>
            <a:ext cx="9976220" cy="439786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1pPr>
            <a:lvl2pPr marL="457200" indent="-457200"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2pPr>
            <a:lvl3pPr marL="703680" indent="-487680"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3pPr>
            <a:lvl4pPr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4pPr>
            <a:lvl5pPr>
              <a:lnSpc>
                <a:spcPct val="150000"/>
              </a:lnSpc>
              <a:spcBef>
                <a:spcPts val="1800"/>
              </a:spcBef>
              <a:defRPr sz="3200">
                <a:solidFill>
                  <a:srgbClr val="3A3A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Oval 8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Oval 9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Oval 6"/>
          <p:cNvSpPr/>
          <p:nvPr/>
        </p:nvSpPr>
        <p:spPr>
          <a:xfrm>
            <a:off x="6530275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4" name="Oval 7"/>
          <p:cNvSpPr/>
          <p:nvPr/>
        </p:nvSpPr>
        <p:spPr>
          <a:xfrm>
            <a:off x="8521369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706582" y="1482435"/>
            <a:ext cx="10627957" cy="483523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spcBef>
                <a:spcPts val="1200"/>
              </a:spcBef>
              <a:defRPr sz="3600">
                <a:solidFill>
                  <a:srgbClr val="3A3A3A"/>
                </a:solidFill>
              </a:defRPr>
            </a:lvl1pPr>
            <a:lvl2pPr marL="0" indent="-342900">
              <a:spcBef>
                <a:spcPts val="1200"/>
              </a:spcBef>
              <a:defRPr sz="3600">
                <a:solidFill>
                  <a:srgbClr val="3A3A3A"/>
                </a:solidFill>
              </a:defRPr>
            </a:lvl2pPr>
            <a:lvl3pPr marL="472499" indent="-364499">
              <a:spcBef>
                <a:spcPts val="1200"/>
              </a:spcBef>
              <a:defRPr sz="3600">
                <a:solidFill>
                  <a:srgbClr val="3A3A3A"/>
                </a:solidFill>
              </a:defRPr>
            </a:lvl3pPr>
            <a:lvl4pPr>
              <a:spcBef>
                <a:spcPts val="1200"/>
              </a:spcBef>
              <a:defRPr sz="3600">
                <a:solidFill>
                  <a:srgbClr val="3A3A3A"/>
                </a:solidFill>
              </a:defRPr>
            </a:lvl4pPr>
            <a:lvl5pPr>
              <a:spcBef>
                <a:spcPts val="1200"/>
              </a:spcBef>
              <a:defRPr sz="3600">
                <a:solidFill>
                  <a:srgbClr val="3A3A3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706582" y="445866"/>
            <a:ext cx="10627957" cy="88736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6"/>
          <p:cNvSpPr/>
          <p:nvPr/>
        </p:nvSpPr>
        <p:spPr>
          <a:xfrm>
            <a:off x="-13115471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Oval 7"/>
          <p:cNvSpPr/>
          <p:nvPr/>
        </p:nvSpPr>
        <p:spPr>
          <a:xfrm>
            <a:off x="-11124376" y="-410060"/>
            <a:ext cx="16478251" cy="16478251"/>
          </a:xfrm>
          <a:prstGeom prst="ellipse">
            <a:avLst/>
          </a:prstGeom>
          <a:solidFill>
            <a:srgbClr val="229CD0">
              <a:alpha val="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706582" y="955964"/>
            <a:ext cx="10627957" cy="493473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0" y="0"/>
            <a:ext cx="12204001" cy="6858000"/>
          </a:xfrm>
          <a:prstGeom prst="rect">
            <a:avLst/>
          </a:prstGeom>
          <a:solidFill>
            <a:srgbClr val="229CD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Oval 4"/>
          <p:cNvSpPr/>
          <p:nvPr/>
        </p:nvSpPr>
        <p:spPr>
          <a:xfrm>
            <a:off x="-16320" y="-2723323"/>
            <a:ext cx="12304646" cy="12304646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Oval 1"/>
          <p:cNvSpPr/>
          <p:nvPr/>
        </p:nvSpPr>
        <p:spPr>
          <a:xfrm>
            <a:off x="1173585" y="-1510749"/>
            <a:ext cx="9879498" cy="9879498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ubtitle 139"/>
          <p:cNvSpPr txBox="1"/>
          <p:nvPr/>
        </p:nvSpPr>
        <p:spPr>
          <a:xfrm>
            <a:off x="432814" y="2513499"/>
            <a:ext cx="11338371" cy="183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89999" tIns="89999" rIns="89999" bIns="89999" anchor="ctr">
            <a:spAutoFit/>
          </a:bodyPr>
          <a:lstStyle/>
          <a:p>
            <a:pPr algn="ctr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Acknowledgement</a:t>
            </a:r>
          </a:p>
          <a:p>
            <a:pPr algn="ctr">
              <a:defRPr sz="5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Of Country </a:t>
            </a:r>
          </a:p>
        </p:txBody>
      </p:sp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66" r:id="rId14"/>
    <p:sldLayoutId id="2147483667" r:id="rId15"/>
    <p:sldLayoutId id="2147483669" r:id="rId16"/>
    <p:sldLayoutId id="2147483670" r:id="rId17"/>
    <p:sldLayoutId id="2147483671" r:id="rId18"/>
    <p:sldLayoutId id="2147483672" r:id="rId19"/>
    <p:sldLayoutId id="2147483674" r:id="rId20"/>
    <p:sldLayoutId id="2147483675" r:id="rId21"/>
    <p:sldLayoutId id="2147483676" r:id="rId22"/>
    <p:sldLayoutId id="2147483677" r:id="rId23"/>
    <p:sldLayoutId id="2147483678" r:id="rId24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1" i="0" u="none" strike="noStrike" cap="none" spc="0" baseline="0">
          <a:ln>
            <a:noFill/>
          </a:ln>
          <a:solidFill>
            <a:srgbClr val="229CD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1pPr>
      <a:lvl2pPr marL="215999" marR="0" indent="-21599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2pPr>
      <a:lvl3pPr marL="431999" marR="0" indent="-21599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30303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awcodes.judcom.nsw.gov.a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org.au/training/resources/fin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lc.org.au/training/resources/evictions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rlc.org.au/training/resources/eviction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nsw.finefixer.org.au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ubtitle 3"/>
          <p:cNvSpPr txBox="1">
            <a:spLocks noGrp="1"/>
          </p:cNvSpPr>
          <p:nvPr>
            <p:ph type="subTitle" sz="half" idx="1"/>
          </p:nvPr>
        </p:nvSpPr>
        <p:spPr>
          <a:xfrm>
            <a:off x="500062" y="1815134"/>
            <a:ext cx="11338371" cy="21472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713231">
              <a:defRPr sz="4212"/>
            </a:pPr>
            <a:br>
              <a:rPr lang="en-AU" sz="4000" dirty="0"/>
            </a:br>
            <a:r>
              <a:rPr lang="en-AU" sz="4000" dirty="0"/>
              <a:t>Fines &amp; Penalty Notices 1:</a:t>
            </a:r>
            <a:br>
              <a:rPr lang="en-AU" sz="4000" dirty="0"/>
            </a:br>
            <a:r>
              <a:rPr lang="en-AU" sz="4000" dirty="0"/>
              <a:t>Challenging a fine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Autofit/>
          </a:bodyPr>
          <a:lstStyle>
            <a:lvl1pPr defTabSz="859536">
              <a:defRPr sz="5076"/>
            </a:lvl1pPr>
          </a:lstStyle>
          <a:p>
            <a:r>
              <a:rPr lang="en-AU" sz="4000"/>
              <a:t>Time limits</a:t>
            </a:r>
            <a:br>
              <a:rPr lang="en-AU" sz="4000"/>
            </a:br>
            <a:endParaRPr sz="4000"/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434463"/>
            <a:ext cx="10796265" cy="50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en-AU" sz="2400" b="1">
                <a:latin typeface="+mn-lt"/>
              </a:rPr>
              <a:t>Internal Review Application</a:t>
            </a:r>
            <a:endParaRPr lang="en-AU" sz="2400">
              <a:latin typeface="+mn-lt"/>
            </a:endParaRPr>
          </a:p>
          <a:p>
            <a:pPr lvl="0"/>
            <a:endParaRPr lang="en-US" sz="2400">
              <a:latin typeface="+mn-lt"/>
            </a:endParaRPr>
          </a:p>
          <a:p>
            <a:pPr lvl="0"/>
            <a:r>
              <a:rPr lang="en-US" sz="2400">
                <a:latin typeface="+mn-lt"/>
              </a:rPr>
              <a:t>An </a:t>
            </a:r>
            <a:r>
              <a:rPr lang="en-AU" sz="2400">
                <a:latin typeface="+mn-lt"/>
              </a:rPr>
              <a:t>application can be made </a:t>
            </a:r>
            <a:r>
              <a:rPr lang="en-AU" sz="2400" b="1">
                <a:latin typeface="+mn-lt"/>
              </a:rPr>
              <a:t>at any time</a:t>
            </a:r>
            <a:r>
              <a:rPr lang="en-AU" sz="2400">
                <a:latin typeface="+mn-lt"/>
              </a:rPr>
              <a:t>, including if the fine has been partially paid or an enforcement order has been made</a:t>
            </a:r>
            <a:r>
              <a:rPr lang="en-AU" sz="2400" b="1">
                <a:latin typeface="+mn-lt"/>
              </a:rPr>
              <a:t>.</a:t>
            </a:r>
            <a:endParaRPr lang="en-US" sz="2400">
              <a:latin typeface="+mn-lt"/>
            </a:endParaRPr>
          </a:p>
          <a:p>
            <a:pPr lvl="0"/>
            <a:endParaRPr lang="en-US" sz="2400" b="1">
              <a:latin typeface="+mn-lt"/>
            </a:endParaRPr>
          </a:p>
          <a:p>
            <a:pPr lvl="0"/>
            <a:endParaRPr lang="en-US" sz="2400" b="1">
              <a:latin typeface="+mn-lt"/>
            </a:endParaRPr>
          </a:p>
          <a:p>
            <a:pPr lvl="0"/>
            <a:r>
              <a:rPr lang="en-US" sz="2400" b="1">
                <a:latin typeface="+mn-lt"/>
              </a:rPr>
              <a:t>Exception </a:t>
            </a:r>
          </a:p>
          <a:p>
            <a:pPr lvl="0"/>
            <a:endParaRPr lang="en-AU" sz="2400" b="1">
              <a:latin typeface="+mn-lt"/>
            </a:endParaRPr>
          </a:p>
          <a:p>
            <a:pPr lvl="0"/>
            <a:r>
              <a:rPr lang="en-AU" sz="2400">
                <a:latin typeface="+mn-lt"/>
              </a:rPr>
              <a:t>If paid in full and haven’t received a penalty reminder notice you have 60 days from the </a:t>
            </a:r>
            <a:r>
              <a:rPr lang="en-AU" sz="2400" b="1">
                <a:latin typeface="+mn-lt"/>
              </a:rPr>
              <a:t>Penalty Notice being issued.</a:t>
            </a:r>
          </a:p>
          <a:p>
            <a:pPr marL="457200" lvl="0" indent="-457200">
              <a:buFont typeface="Arial"/>
              <a:buChar char="•"/>
            </a:pPr>
            <a:endParaRPr lang="en-AU" sz="2800">
              <a:latin typeface="+mn-lt"/>
            </a:endParaRPr>
          </a:p>
          <a:p>
            <a:pPr lvl="0"/>
            <a:endParaRPr lang="en-AU" sz="2800">
              <a:latin typeface="+mn-lt"/>
            </a:endParaRPr>
          </a:p>
          <a:p>
            <a:pPr lvl="0"/>
            <a:endParaRPr lang="en-AU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702789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AB4E-7BDB-3441-A6D0-1D40162E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Why would you request a review?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AFB4C-0A13-8F43-9C15-040C33D64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/>
              <a:t>Penalty notice issued contrary to law </a:t>
            </a:r>
          </a:p>
          <a:p>
            <a:pPr marL="457200" indent="-457200">
              <a:buFont typeface="Arial"/>
              <a:buChar char="•"/>
            </a:pPr>
            <a:r>
              <a:rPr lang="en-US" sz="2400"/>
              <a:t>Mistaken identity</a:t>
            </a:r>
          </a:p>
          <a:p>
            <a:pPr marL="457200" indent="-457200">
              <a:buFont typeface="Arial"/>
              <a:buChar char="•"/>
            </a:pPr>
            <a:r>
              <a:rPr lang="en-US" sz="2400"/>
              <a:t>Exceptional circumstances - </a:t>
            </a:r>
            <a:r>
              <a:rPr lang="en-US" sz="2400" err="1"/>
              <a:t>eg.</a:t>
            </a:r>
            <a:r>
              <a:rPr lang="en-US" sz="2400"/>
              <a:t> medical emergency</a:t>
            </a:r>
          </a:p>
          <a:p>
            <a:pPr marL="457200" indent="-457200">
              <a:buFont typeface="Arial"/>
              <a:buChar char="•"/>
            </a:pPr>
            <a:r>
              <a:rPr lang="en-US" sz="2400"/>
              <a:t>Intellectual disability, cognitive impairment, mental illness</a:t>
            </a:r>
          </a:p>
        </p:txBody>
      </p:sp>
    </p:spTree>
    <p:extLst>
      <p:ext uri="{BB962C8B-B14F-4D97-AF65-F5344CB8AC3E}">
        <p14:creationId xmlns:p14="http://schemas.microsoft.com/office/powerpoint/2010/main" val="13929600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47A5F5-13F9-6F4B-9AFE-901A8A383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6" y="-113308"/>
            <a:ext cx="5072361" cy="7084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35F43C-F4B4-4ED2-B305-C1EC8602E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387" y="1007137"/>
            <a:ext cx="6960613" cy="48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965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531437-E7D5-402C-B167-BD7DE5E22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941" y="0"/>
            <a:ext cx="9642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750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4604-7A7B-304A-A955-526E64BDB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Evidence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264D0-2FC8-1641-81C5-A17B9B240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400"/>
              <a:t>Depending on the reason you are requesting a review, supporting documents should include: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/>
              <a:t>copies of tickets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/>
              <a:t>permits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/>
              <a:t>police reports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/>
              <a:t>medical evidence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AU" sz="2400"/>
              <a:t>proof of vehicle repairs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/>
              <a:t>statutory </a:t>
            </a:r>
            <a:r>
              <a:rPr lang="en-AU" sz="2400"/>
              <a:t>declaration or statement </a:t>
            </a:r>
            <a:endParaRPr lang="en-US" sz="24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497150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Example: Paula’s internal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6467" y="1532414"/>
            <a:ext cx="8944903" cy="4376946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/>
              <a:t>Paula was feeling unwell and got a PCR test. She was required to isolate after taking the test.</a:t>
            </a:r>
          </a:p>
          <a:p>
            <a:pPr marL="457200" indent="-457200">
              <a:buFont typeface="Arial"/>
              <a:buChar char="•"/>
            </a:pPr>
            <a:r>
              <a:rPr lang="en-US" sz="2400"/>
              <a:t>She arrived home and parked in a 2 hour parking spot as there were no other all day spots available.</a:t>
            </a:r>
          </a:p>
          <a:p>
            <a:pPr marL="457200" indent="-457200">
              <a:buFont typeface="Arial"/>
              <a:buChar char="•"/>
            </a:pPr>
            <a:r>
              <a:rPr lang="en-US" sz="2400"/>
              <a:t>She later received a fine for parking in the spot for longer than two hours. </a:t>
            </a:r>
          </a:p>
          <a:p>
            <a:pPr marL="457200" indent="-457200">
              <a:buFont typeface="Arial"/>
              <a:buChar char="•"/>
            </a:pPr>
            <a:r>
              <a:rPr lang="en-US" sz="2400"/>
              <a:t>Paula applied for internal review.</a:t>
            </a:r>
          </a:p>
          <a:p>
            <a:pPr marL="457200" indent="-457200">
              <a:buFont typeface="Arial"/>
              <a:buChar char="•"/>
            </a:pPr>
            <a:r>
              <a:rPr lang="en-US" sz="2400"/>
              <a:t>Fine withdrawn.</a:t>
            </a:r>
          </a:p>
        </p:txBody>
      </p:sp>
    </p:spTree>
    <p:extLst>
      <p:ext uri="{BB962C8B-B14F-4D97-AF65-F5344CB8AC3E}">
        <p14:creationId xmlns:p14="http://schemas.microsoft.com/office/powerpoint/2010/main" val="28212128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20319F-F8F4-6248-9775-267A6B107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075" y="749509"/>
            <a:ext cx="9263922" cy="52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8976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23333" y="1873375"/>
            <a:ext cx="9137378" cy="239633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5400"/>
            </a:pPr>
            <a:r>
              <a:rPr lang="en-AU" sz="5400">
                <a:solidFill>
                  <a:schemeClr val="tx1"/>
                </a:solidFill>
              </a:rPr>
              <a:t>Electing </a:t>
            </a:r>
          </a:p>
          <a:p>
            <a:pPr>
              <a:defRPr sz="5400"/>
            </a:pPr>
            <a:r>
              <a:rPr lang="en-AU" sz="5400">
                <a:solidFill>
                  <a:schemeClr val="tx1"/>
                </a:solidFill>
              </a:rPr>
              <a:t>to go to </a:t>
            </a:r>
          </a:p>
          <a:p>
            <a:pPr>
              <a:defRPr sz="5400"/>
            </a:pPr>
            <a:r>
              <a:rPr lang="en-AU" sz="5400">
                <a:solidFill>
                  <a:schemeClr val="tx1"/>
                </a:solidFill>
              </a:rPr>
              <a:t>court</a:t>
            </a:r>
            <a:endParaRPr sz="540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5BA23-74E8-144A-9F76-C5C659577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183" y="0"/>
            <a:ext cx="688981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EE94C-6B0E-7A42-8AAB-0F23B729AC54}"/>
              </a:ext>
            </a:extLst>
          </p:cNvPr>
          <p:cNvSpPr txBox="1"/>
          <p:nvPr/>
        </p:nvSpPr>
        <p:spPr>
          <a:xfrm>
            <a:off x="11137748" y="5952790"/>
            <a:ext cx="804064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Image: </a:t>
            </a:r>
            <a:br>
              <a:rPr kumimoji="0" lang="en-US" sz="1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en-US" sz="1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Tom Parsons </a:t>
            </a:r>
            <a:br>
              <a:rPr kumimoji="0" lang="en-US" sz="1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en-US" sz="1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on unsplash</a:t>
            </a:r>
          </a:p>
        </p:txBody>
      </p:sp>
    </p:spTree>
    <p:extLst>
      <p:ext uri="{BB962C8B-B14F-4D97-AF65-F5344CB8AC3E}">
        <p14:creationId xmlns:p14="http://schemas.microsoft.com/office/powerpoint/2010/main" val="39370768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r>
              <a:rPr lang="en-AU" sz="4000"/>
              <a:t>Time limits: Electing to go to court</a:t>
            </a:r>
            <a:endParaRPr sz="4000"/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97867" y="1595021"/>
            <a:ext cx="10796265" cy="4955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lang="en-US" sz="2400" b="1">
                <a:latin typeface="+mn-lt"/>
              </a:rPr>
              <a:t>If you </a:t>
            </a:r>
            <a:r>
              <a:rPr lang="en-US" sz="2400" b="1" u="sng">
                <a:latin typeface="+mn-lt"/>
              </a:rPr>
              <a:t>have not </a:t>
            </a:r>
            <a:r>
              <a:rPr lang="en-US" sz="2400" b="1">
                <a:latin typeface="+mn-lt"/>
              </a:rPr>
              <a:t>applied for review:  </a:t>
            </a:r>
          </a:p>
          <a:p>
            <a:pPr lvl="0"/>
            <a:endParaRPr lang="en-AU" sz="2400" b="1">
              <a:latin typeface="+mn-lt"/>
            </a:endParaRPr>
          </a:p>
          <a:p>
            <a:pPr lvl="1"/>
            <a:r>
              <a:rPr lang="en-AU" sz="2400">
                <a:latin typeface="+mn-lt"/>
              </a:rPr>
              <a:t>	If </a:t>
            </a:r>
            <a:r>
              <a:rPr lang="en-AU" sz="2400" b="1">
                <a:latin typeface="+mn-lt"/>
              </a:rPr>
              <a:t>no</a:t>
            </a:r>
            <a:r>
              <a:rPr lang="en-AU" sz="2400">
                <a:latin typeface="+mn-lt"/>
              </a:rPr>
              <a:t> </a:t>
            </a:r>
            <a:r>
              <a:rPr lang="en-AU" sz="2400" b="1">
                <a:latin typeface="+mn-lt"/>
              </a:rPr>
              <a:t>payment</a:t>
            </a:r>
            <a:r>
              <a:rPr lang="en-AU" sz="2400">
                <a:latin typeface="+mn-lt"/>
              </a:rPr>
              <a:t> or </a:t>
            </a:r>
            <a:r>
              <a:rPr lang="en-AU" sz="2400" b="1">
                <a:latin typeface="+mn-lt"/>
              </a:rPr>
              <a:t>part-paid</a:t>
            </a:r>
            <a:r>
              <a:rPr lang="en-AU" sz="2400">
                <a:latin typeface="+mn-lt"/>
              </a:rPr>
              <a:t>:</a:t>
            </a:r>
          </a:p>
          <a:p>
            <a:pPr lvl="8" indent="0"/>
            <a:r>
              <a:rPr lang="en-AU" sz="2400">
                <a:latin typeface="+mn-lt"/>
              </a:rPr>
              <a:t>	The due date of the first </a:t>
            </a:r>
            <a:r>
              <a:rPr lang="en-AU" sz="2400" b="1">
                <a:latin typeface="+mn-lt"/>
              </a:rPr>
              <a:t>penalty reminder notice</a:t>
            </a:r>
          </a:p>
          <a:p>
            <a:pPr lvl="1"/>
            <a:br>
              <a:rPr lang="en-AU" sz="2400">
                <a:latin typeface="+mn-lt"/>
              </a:rPr>
            </a:br>
            <a:r>
              <a:rPr lang="en-AU" sz="2400">
                <a:latin typeface="+mn-lt"/>
              </a:rPr>
              <a:t>	If </a:t>
            </a:r>
            <a:r>
              <a:rPr lang="en-AU" sz="2400" b="1">
                <a:latin typeface="+mn-lt"/>
              </a:rPr>
              <a:t>paid in full</a:t>
            </a:r>
            <a:r>
              <a:rPr lang="en-AU" sz="2400">
                <a:latin typeface="+mn-lt"/>
              </a:rPr>
              <a:t>:</a:t>
            </a:r>
          </a:p>
          <a:p>
            <a:pPr lvl="1"/>
            <a:r>
              <a:rPr lang="en-AU" sz="2400">
                <a:latin typeface="+mn-lt"/>
              </a:rPr>
              <a:t>	90 days from the date the </a:t>
            </a:r>
            <a:r>
              <a:rPr lang="en-AU" sz="2400" b="1">
                <a:latin typeface="+mn-lt"/>
              </a:rPr>
              <a:t>penalty notice was received</a:t>
            </a:r>
          </a:p>
          <a:p>
            <a:pPr lvl="0"/>
            <a:endParaRPr lang="en-US" sz="2400" i="1">
              <a:latin typeface="+mn-lt"/>
            </a:endParaRPr>
          </a:p>
          <a:p>
            <a:pPr lvl="0"/>
            <a:endParaRPr lang="en-US" sz="2400" i="1">
              <a:latin typeface="+mn-lt"/>
            </a:endParaRPr>
          </a:p>
          <a:p>
            <a:pPr lvl="0"/>
            <a:r>
              <a:rPr lang="en-US" sz="2400" b="1">
                <a:latin typeface="+mn-lt"/>
              </a:rPr>
              <a:t>If you </a:t>
            </a:r>
            <a:r>
              <a:rPr lang="en-US" sz="2400" b="1" u="sng">
                <a:latin typeface="+mn-lt"/>
              </a:rPr>
              <a:t>have</a:t>
            </a:r>
            <a:r>
              <a:rPr lang="en-AU" sz="2400" b="1">
                <a:latin typeface="+mn-lt"/>
              </a:rPr>
              <a:t> applied for review: </a:t>
            </a:r>
          </a:p>
          <a:p>
            <a:pPr lvl="0"/>
            <a:endParaRPr lang="en-AU" sz="2400" b="1">
              <a:latin typeface="+mn-lt"/>
            </a:endParaRPr>
          </a:p>
          <a:p>
            <a:pPr lvl="0"/>
            <a:r>
              <a:rPr lang="en-AU" sz="2400" b="1">
                <a:latin typeface="+mn-lt"/>
              </a:rPr>
              <a:t>	28 days </a:t>
            </a:r>
            <a:r>
              <a:rPr lang="en-AU" sz="2400">
                <a:latin typeface="+mn-lt"/>
              </a:rPr>
              <a:t>from being notified of the outcome of the review</a:t>
            </a:r>
          </a:p>
          <a:p>
            <a:pPr lvl="0"/>
            <a:endParaRPr lang="en-AU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522518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67DE-5782-C043-82D2-6A926764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Why would you take a penalty notice to court?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57C06-97EC-BF40-BE70-9A53AC761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/>
              <a:t>Don’t believe you broke the law</a:t>
            </a:r>
            <a:br>
              <a:rPr lang="en-US" sz="2400"/>
            </a:br>
            <a:endParaRPr lang="en-US" sz="2400"/>
          </a:p>
          <a:p>
            <a:pPr marL="457200" indent="-457200">
              <a:buFont typeface="Arial"/>
              <a:buChar char="•"/>
            </a:pPr>
            <a:r>
              <a:rPr lang="en-US" sz="2400"/>
              <a:t>Seeking a more lenient penalty</a:t>
            </a:r>
            <a:br>
              <a:rPr lang="en-US" sz="2400"/>
            </a:br>
            <a:endParaRPr lang="en-US" sz="2400"/>
          </a:p>
          <a:p>
            <a:pPr marL="457200" indent="-457200">
              <a:buFont typeface="Arial"/>
              <a:buChar char="•"/>
            </a:pPr>
            <a:r>
              <a:rPr lang="en-US" sz="2400"/>
              <a:t>About to lose licence</a:t>
            </a:r>
          </a:p>
        </p:txBody>
      </p:sp>
    </p:spTree>
    <p:extLst>
      <p:ext uri="{BB962C8B-B14F-4D97-AF65-F5344CB8AC3E}">
        <p14:creationId xmlns:p14="http://schemas.microsoft.com/office/powerpoint/2010/main" val="41261353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CAC1-95A4-AC4F-A71D-803D94C9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Elle Triantafillou 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01295D4-AE66-0D45-8E90-ABBE8AA7AE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734" y="1321849"/>
            <a:ext cx="2739470" cy="27015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F7A7D-B63A-C14E-8B41-1B9E857E239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hangingPunct="1"/>
            <a:r>
              <a:rPr lang="en-US"/>
              <a:t>Police Accountability Solicitor</a:t>
            </a:r>
          </a:p>
          <a:p>
            <a:pPr hangingPunct="1"/>
            <a:r>
              <a:rPr lang="en-US"/>
              <a:t>Redfern Legal Centre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62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DB013-7F0E-4DA7-8BCE-E18EFE29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Pleading</a:t>
            </a:r>
            <a:r>
              <a:rPr lang="en-US"/>
              <a:t>	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A7C4A-574E-4D32-9950-AD5A6F674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Guilty </a:t>
            </a:r>
            <a:br>
              <a:rPr lang="en-US" sz="2400"/>
            </a:br>
            <a:endParaRPr lang="en-US" sz="24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Not guilty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72363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2644-1440-D24A-AB14-61707465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The dangers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82175-822C-8F4B-98AA-A3F4DED4A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497" y="1566059"/>
            <a:ext cx="9976220" cy="4397861"/>
          </a:xfrm>
        </p:spPr>
        <p:txBody>
          <a:bodyPr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/>
              <a:t>Cost</a:t>
            </a:r>
            <a:br>
              <a:rPr lang="en-US" sz="2400"/>
            </a:br>
            <a:endParaRPr lang="en-US" sz="2400"/>
          </a:p>
          <a:p>
            <a:pPr marL="457200" indent="-457200">
              <a:buFont typeface="Arial"/>
              <a:buChar char="•"/>
            </a:pPr>
            <a:r>
              <a:rPr lang="en-US" sz="2400"/>
              <a:t>‘Strict liability’ offences </a:t>
            </a:r>
            <a:br>
              <a:rPr lang="en-US" sz="2400"/>
            </a:br>
            <a:endParaRPr lang="en-US" sz="2400"/>
          </a:p>
          <a:p>
            <a:pPr marL="457200" indent="-457200">
              <a:buFont typeface="Arial"/>
              <a:buChar char="•"/>
            </a:pPr>
            <a:r>
              <a:rPr lang="en-AU" sz="2400"/>
              <a:t>Sometimes what you think is a defence is only an explanation, which means you are still guilty of the offence</a:t>
            </a:r>
            <a:br>
              <a:rPr lang="en-AU" sz="2400"/>
            </a:br>
            <a:endParaRPr lang="en-AU" sz="2400"/>
          </a:p>
          <a:p>
            <a:pPr marL="457200" indent="-457200">
              <a:buFont typeface="Arial"/>
              <a:buChar char="•"/>
            </a:pPr>
            <a:r>
              <a:rPr lang="en-US" sz="2400"/>
              <a:t>Criminal record</a:t>
            </a:r>
          </a:p>
        </p:txBody>
      </p:sp>
    </p:spTree>
    <p:extLst>
      <p:ext uri="{BB962C8B-B14F-4D97-AF65-F5344CB8AC3E}">
        <p14:creationId xmlns:p14="http://schemas.microsoft.com/office/powerpoint/2010/main" val="363617674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2644-1440-D24A-AB14-61707465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The dangers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82175-822C-8F4B-98AA-A3F4DED4A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2400"/>
              <a:t>Court could impose a higher penalty</a:t>
            </a:r>
            <a:br>
              <a:rPr lang="en-US" sz="2400"/>
            </a:br>
            <a:endParaRPr lang="en-US" sz="2400"/>
          </a:p>
          <a:p>
            <a:pPr marL="457200" indent="-457200">
              <a:buFont typeface="Arial"/>
              <a:buChar char="•"/>
            </a:pPr>
            <a:r>
              <a:rPr lang="en-US" sz="2400"/>
              <a:t>Time consuming</a:t>
            </a:r>
            <a:br>
              <a:rPr lang="en-US" sz="2400"/>
            </a:br>
            <a:endParaRPr lang="en-US" sz="2400"/>
          </a:p>
          <a:p>
            <a:pPr marL="457200" indent="-457200">
              <a:buFont typeface="Arial"/>
              <a:buChar char="•"/>
            </a:pPr>
            <a:r>
              <a:rPr lang="en-US" sz="2400"/>
              <a:t>Emotional</a:t>
            </a:r>
            <a:br>
              <a:rPr lang="en-US" sz="2400"/>
            </a:br>
            <a:endParaRPr lang="en-US" sz="2400"/>
          </a:p>
          <a:p>
            <a:pPr marL="457200" indent="-457200">
              <a:buFont typeface="Arial"/>
              <a:buChar char="•"/>
            </a:pPr>
            <a:r>
              <a:rPr lang="en-US" sz="2400"/>
              <a:t>No guarantee of a good outcome</a:t>
            </a:r>
          </a:p>
        </p:txBody>
      </p:sp>
    </p:spTree>
    <p:extLst>
      <p:ext uri="{BB962C8B-B14F-4D97-AF65-F5344CB8AC3E}">
        <p14:creationId xmlns:p14="http://schemas.microsoft.com/office/powerpoint/2010/main" val="241798552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AC94-553E-3744-B64C-F9D864ED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Court costs levy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78DC9-3844-834C-BE2F-B7273D000C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AU" sz="2400"/>
              <a:t>A 'court costs levy' is a fee for having your case heard at court. If you plead guilty or are found guilty of any offence the court will order that you pay mandatory court costs of $85 (as at 1 July 2022) unless you: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/>
              <a:t>are convicted in the Drug Court or the Children's Court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/>
              <a:t>get a section 10(1)(a) dismissal for an offence that does not impose a prison sentence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/>
              <a:t>receive a prison sentence (other than a suspended sentence).</a:t>
            </a:r>
          </a:p>
        </p:txBody>
      </p:sp>
    </p:spTree>
    <p:extLst>
      <p:ext uri="{BB962C8B-B14F-4D97-AF65-F5344CB8AC3E}">
        <p14:creationId xmlns:p14="http://schemas.microsoft.com/office/powerpoint/2010/main" val="347203627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2C90-693F-4090-A124-782005E1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Victims Support Levy (VSL) </a:t>
            </a:r>
            <a:endParaRPr lang="en-AU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EEBB3-2B2F-4D08-88E3-14A1FABEC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00" y="1352443"/>
            <a:ext cx="10683366" cy="4910278"/>
          </a:xfrm>
        </p:spPr>
        <p:txBody>
          <a:bodyPr>
            <a:normAutofit/>
          </a:bodyPr>
          <a:lstStyle/>
          <a:p>
            <a:r>
              <a:rPr lang="en-US" sz="2400"/>
              <a:t>An amount imposed on people who plead guilty or are found guilty in court. The money goes to the </a:t>
            </a:r>
            <a:r>
              <a:rPr lang="en-US" sz="2400" b="1"/>
              <a:t>Victims Support Fund.</a:t>
            </a:r>
          </a:p>
          <a:p>
            <a:r>
              <a:rPr lang="en-US" sz="2400"/>
              <a:t>If you are plead or are found guilty of a summary offence, you will need to pay a VSL of </a:t>
            </a:r>
            <a:r>
              <a:rPr lang="en-US" sz="2400" b="1"/>
              <a:t>$90 </a:t>
            </a:r>
            <a:r>
              <a:rPr lang="en-US" sz="2400"/>
              <a:t>(as of July 2022). </a:t>
            </a:r>
          </a:p>
        </p:txBody>
      </p:sp>
    </p:spTree>
    <p:extLst>
      <p:ext uri="{BB962C8B-B14F-4D97-AF65-F5344CB8AC3E}">
        <p14:creationId xmlns:p14="http://schemas.microsoft.com/office/powerpoint/2010/main" val="421263788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CE27-1354-4263-B97D-2F06D93C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Higher Penalty</a:t>
            </a:r>
            <a:endParaRPr lang="en-AU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04E5C-6B1C-46A5-BF16-5481CCFC6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7890" y="1472989"/>
            <a:ext cx="9976220" cy="1006292"/>
          </a:xfrm>
        </p:spPr>
        <p:txBody>
          <a:bodyPr>
            <a:normAutofit/>
          </a:bodyPr>
          <a:lstStyle/>
          <a:p>
            <a:r>
              <a:rPr lang="en-US" sz="2400"/>
              <a:t>C</a:t>
            </a:r>
            <a:r>
              <a:rPr lang="en-AU" sz="2400"/>
              <a:t>heck </a:t>
            </a:r>
            <a:r>
              <a:rPr lang="en-AU" sz="2400" err="1"/>
              <a:t>Lawcodes</a:t>
            </a:r>
            <a:r>
              <a:rPr lang="en-AU" sz="2400"/>
              <a:t> - </a:t>
            </a:r>
            <a:r>
              <a:rPr lang="en-AU" sz="2400">
                <a:hlinkClick r:id="rId3"/>
              </a:rPr>
              <a:t>https://lawcodes.judcom.nsw.gov.au/</a:t>
            </a:r>
            <a:r>
              <a:rPr lang="en-AU" sz="2400"/>
              <a:t> </a:t>
            </a: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27C0E-841A-478D-B545-73DF0C61B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33" y="2392023"/>
            <a:ext cx="4495800" cy="2800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9F74D-DD36-4171-9AC0-991F588CF8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311" y="2479281"/>
            <a:ext cx="2343150" cy="333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AA5257-1ADF-4C9A-8820-BCEC03C3E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148" y="4522539"/>
            <a:ext cx="8294019" cy="20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1670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00A3F9-3E9B-4937-B827-4D3443F6E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437" y="163171"/>
            <a:ext cx="6762728" cy="65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9456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22D8-3E04-7E4F-8E92-57DD1DE2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Strict liability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2D6C4-B0AF-0A45-B24A-D5EFFC2B9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A strict liability crime is a crime that requires no “</a:t>
            </a:r>
            <a:r>
              <a:rPr lang="en-AU" sz="2400" i="1" err="1">
                <a:latin typeface="Arial" panose="020B0604020202020204" pitchFamily="34" charset="0"/>
                <a:cs typeface="Arial" panose="020B0604020202020204" pitchFamily="34" charset="0"/>
              </a:rPr>
              <a:t>mens</a:t>
            </a:r>
            <a:r>
              <a:rPr lang="en-AU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i="1" err="1">
                <a:latin typeface="Arial" panose="020B0604020202020204" pitchFamily="34" charset="0"/>
                <a:cs typeface="Arial" panose="020B0604020202020204" pitchFamily="34" charset="0"/>
              </a:rPr>
              <a:t>rea</a:t>
            </a:r>
            <a:r>
              <a:rPr lang="en-AU" sz="2400" i="1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That is, proof is not required that you intended to commit an offence.</a:t>
            </a:r>
            <a:b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n-AU" sz="2400">
                <a:latin typeface="Arial" panose="020B0604020202020204" pitchFamily="34" charset="0"/>
                <a:cs typeface="Arial" panose="020B0604020202020204" pitchFamily="34" charset="0"/>
              </a:rPr>
              <a:t>For example: speeding, drink driving. </a:t>
            </a:r>
          </a:p>
        </p:txBody>
      </p:sp>
    </p:spTree>
    <p:extLst>
      <p:ext uri="{BB962C8B-B14F-4D97-AF65-F5344CB8AC3E}">
        <p14:creationId xmlns:p14="http://schemas.microsoft.com/office/powerpoint/2010/main" val="426372009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22D8-3E04-7E4F-8E92-57DD1DE2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Strict liability - </a:t>
            </a:r>
            <a:r>
              <a:rPr lang="en-US" sz="4000" err="1"/>
              <a:t>defence</a:t>
            </a:r>
            <a:r>
              <a:rPr lang="en-US" sz="400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2D6C4-B0AF-0A45-B24A-D5EFFC2B9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00" y="135173"/>
            <a:ext cx="9976220" cy="6011628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/>
              <a:t>Honest and reasonable mistake of fact </a:t>
            </a:r>
          </a:p>
        </p:txBody>
      </p:sp>
    </p:spTree>
    <p:extLst>
      <p:ext uri="{BB962C8B-B14F-4D97-AF65-F5344CB8AC3E}">
        <p14:creationId xmlns:p14="http://schemas.microsoft.com/office/powerpoint/2010/main" val="42904447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CF89-2138-3549-9DDC-6D1DB622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Best matters to take to court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D5B84-2C72-BF40-9E85-7BCD39DC0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Clear evidence that you did not break the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Person with good driving record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Exceptional circumstances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You are willing to plead guilty, but seek leniency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You are about to lose your licence</a:t>
            </a:r>
          </a:p>
        </p:txBody>
      </p:sp>
    </p:spTree>
    <p:extLst>
      <p:ext uri="{BB962C8B-B14F-4D97-AF65-F5344CB8AC3E}">
        <p14:creationId xmlns:p14="http://schemas.microsoft.com/office/powerpoint/2010/main" val="1445758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8851-9840-9244-A845-1F10AADE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Asking for leniency -</a:t>
            </a:r>
            <a:br>
              <a:rPr lang="en-US" sz="4000"/>
            </a:br>
            <a:r>
              <a:rPr lang="en-US" sz="4000"/>
              <a:t>what will the court consider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B5E4C-26FA-744B-AF07-829E2F3B4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451" y="2472856"/>
            <a:ext cx="9976220" cy="3779354"/>
          </a:xfrm>
        </p:spPr>
        <p:txBody>
          <a:bodyPr>
            <a:normAutofit lnSpcReduction="10000"/>
          </a:bodyPr>
          <a:lstStyle/>
          <a:p>
            <a:endParaRPr lang="en-US"/>
          </a:p>
          <a:p>
            <a:pPr marL="1143000" indent="-1143000">
              <a:buFont typeface="Arial"/>
              <a:buChar char="•"/>
            </a:pPr>
            <a:r>
              <a:rPr lang="en-US" sz="2400"/>
              <a:t>Seriousness of the offence (safety)</a:t>
            </a:r>
          </a:p>
          <a:p>
            <a:pPr marL="1143000" indent="-1143000">
              <a:buFont typeface="Arial"/>
              <a:buChar char="•"/>
            </a:pPr>
            <a:r>
              <a:rPr lang="en-US" sz="2400"/>
              <a:t>Traffic record</a:t>
            </a:r>
          </a:p>
          <a:p>
            <a:pPr marL="1143000" indent="-1143000">
              <a:buFont typeface="Arial"/>
              <a:buChar char="•"/>
            </a:pPr>
            <a:r>
              <a:rPr lang="en-US" sz="2400"/>
              <a:t>Financial situation</a:t>
            </a:r>
          </a:p>
          <a:p>
            <a:pPr marL="1143000" indent="-1143000">
              <a:buFont typeface="Arial"/>
              <a:buChar char="•"/>
            </a:pPr>
            <a:r>
              <a:rPr lang="en-US" sz="2400"/>
              <a:t>Age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5032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8851-9840-9244-A845-1F10AADEA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What will the court consider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B5E4C-26FA-744B-AF07-829E2F3B4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pPr marL="1143000" indent="-1143000">
              <a:buFont typeface="Arial"/>
              <a:buChar char="•"/>
            </a:pPr>
            <a:r>
              <a:rPr lang="en-US" sz="2400"/>
              <a:t>Circumstances surrounding the offence</a:t>
            </a:r>
          </a:p>
          <a:p>
            <a:pPr marL="1143000" indent="-1143000">
              <a:buFont typeface="Arial"/>
              <a:buChar char="•"/>
            </a:pPr>
            <a:r>
              <a:rPr lang="en-US" sz="2400"/>
              <a:t>Evidence</a:t>
            </a:r>
          </a:p>
          <a:p>
            <a:pPr marL="1143000" indent="-1143000">
              <a:buFont typeface="Arial"/>
              <a:buChar char="•"/>
            </a:pPr>
            <a:r>
              <a:rPr lang="en-US" sz="2400"/>
              <a:t>Remorse</a:t>
            </a:r>
          </a:p>
          <a:p>
            <a:pPr marL="1143000" indent="-1143000">
              <a:buFont typeface="Arial"/>
              <a:buChar char="•"/>
            </a:pPr>
            <a:r>
              <a:rPr lang="en-US" sz="2400"/>
              <a:t>Alternatives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7439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7CF5-EC82-754D-8B4E-285823291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What can the court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3151F-C742-694A-91BF-F3F6B77AE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254" y="2027234"/>
            <a:ext cx="9976220" cy="439786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/>
              <a:t>Find the accused not guilty – offence dismissed </a:t>
            </a:r>
            <a:br>
              <a:rPr lang="en-US" sz="2600"/>
            </a:br>
            <a:endParaRPr lang="en-US" sz="260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/>
              <a:t>Finding of guilt, dismissal and no conviction - s10(1)</a:t>
            </a:r>
            <a:br>
              <a:rPr lang="en-US" sz="2600"/>
            </a:br>
            <a:endParaRPr lang="en-US" sz="260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/>
              <a:t>Remove any demerit points </a:t>
            </a:r>
            <a:br>
              <a:rPr lang="en-US" sz="2600"/>
            </a:br>
            <a:endParaRPr lang="en-US" sz="260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/>
              <a:t>Reduce the cost of the fine</a:t>
            </a:r>
            <a:br>
              <a:rPr lang="en-US" sz="2600"/>
            </a:br>
            <a:endParaRPr lang="en-US" sz="260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/>
              <a:t>Impose a more significant fine</a:t>
            </a:r>
            <a:br>
              <a:rPr lang="en-US" sz="2600"/>
            </a:br>
            <a:endParaRPr lang="en-US" sz="2600"/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2600"/>
              <a:t>Nothing. Fine stands.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2038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0960058" y="6172501"/>
            <a:ext cx="224022" cy="358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375" name="Subtitle 3"/>
          <p:cNvSpPr txBox="1">
            <a:spLocks noGrp="1"/>
          </p:cNvSpPr>
          <p:nvPr>
            <p:ph type="body" idx="1"/>
          </p:nvPr>
        </p:nvSpPr>
        <p:spPr>
          <a:xfrm>
            <a:off x="9222905" y="-58009"/>
            <a:ext cx="4670536" cy="6916009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 algn="l"/>
            <a:r>
              <a:rPr lang="en-AU"/>
              <a:t>Court-imposed</a:t>
            </a:r>
            <a:br>
              <a:rPr lang="en-AU"/>
            </a:br>
            <a:r>
              <a:rPr lang="en-AU"/>
              <a:t>Fines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cour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990" y="0"/>
            <a:ext cx="89508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3216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F901-CCED-8845-8484-C852AB12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Contesting a court fine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6F1D-1761-A141-BAD2-AA45DB7B4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/>
              <a:t>Appealing to the District Court </a:t>
            </a:r>
            <a:br>
              <a:rPr lang="en-US" sz="2400"/>
            </a:br>
            <a:endParaRPr lang="en-US" sz="2400"/>
          </a:p>
          <a:p>
            <a:pPr marL="457200" indent="-457200">
              <a:buFont typeface="Arial"/>
              <a:buChar char="•"/>
            </a:pPr>
            <a:r>
              <a:rPr lang="en-US" sz="2400"/>
              <a:t>Applying to the court for annulment</a:t>
            </a:r>
          </a:p>
        </p:txBody>
      </p:sp>
    </p:spTree>
    <p:extLst>
      <p:ext uri="{BB962C8B-B14F-4D97-AF65-F5344CB8AC3E}">
        <p14:creationId xmlns:p14="http://schemas.microsoft.com/office/powerpoint/2010/main" val="208806927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r>
              <a:rPr lang="en-AU" sz="4000"/>
              <a:t>Time limits: Appealing to the District Court</a:t>
            </a:r>
            <a:endParaRPr sz="4000"/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900654" y="1748940"/>
            <a:ext cx="10796265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endParaRPr lang="en-AU" sz="2400">
              <a:latin typeface="+mn-lt"/>
            </a:endParaRPr>
          </a:p>
          <a:p>
            <a:pPr lvl="0"/>
            <a:r>
              <a:rPr lang="en-AU" sz="2400">
                <a:latin typeface="+mn-lt"/>
              </a:rPr>
              <a:t>Must lodge a Notice of Appeal up to </a:t>
            </a:r>
            <a:r>
              <a:rPr lang="en-AU" sz="2400" b="1">
                <a:latin typeface="+mn-lt"/>
              </a:rPr>
              <a:t>28 days </a:t>
            </a:r>
            <a:r>
              <a:rPr lang="en-AU" sz="2400">
                <a:latin typeface="+mn-lt"/>
              </a:rPr>
              <a:t>after the sentence date.</a:t>
            </a:r>
          </a:p>
          <a:p>
            <a:pPr lvl="0"/>
            <a:endParaRPr lang="en-AU" sz="2400">
              <a:latin typeface="+mn-lt"/>
            </a:endParaRPr>
          </a:p>
          <a:p>
            <a:pPr lvl="0"/>
            <a:r>
              <a:rPr lang="en-AU" sz="2400">
                <a:latin typeface="+mn-lt"/>
              </a:rPr>
              <a:t>You can lodge an appeal up to </a:t>
            </a:r>
            <a:r>
              <a:rPr lang="en-AU" sz="2400" b="1">
                <a:latin typeface="+mn-lt"/>
              </a:rPr>
              <a:t>3 months </a:t>
            </a:r>
            <a:r>
              <a:rPr lang="en-AU" sz="2400">
                <a:latin typeface="+mn-lt"/>
              </a:rPr>
              <a:t>from the sentence date if you get leave (permission) from the court.</a:t>
            </a:r>
          </a:p>
          <a:p>
            <a:pPr lvl="0"/>
            <a:endParaRPr lang="en-AU" sz="2400">
              <a:latin typeface="+mn-lt"/>
            </a:endParaRPr>
          </a:p>
          <a:p>
            <a:pPr lvl="0"/>
            <a:r>
              <a:rPr lang="en-AU" sz="2400">
                <a:latin typeface="+mn-lt"/>
              </a:rPr>
              <a:t>Fee: $126 </a:t>
            </a:r>
          </a:p>
          <a:p>
            <a:pPr lvl="0"/>
            <a:endParaRPr lang="en-AU" sz="2800">
              <a:latin typeface="+mn-lt"/>
            </a:endParaRPr>
          </a:p>
          <a:p>
            <a:pPr lvl="0"/>
            <a:endParaRPr lang="en-AU" sz="2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64988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A195-49B7-F643-9B39-73F5B7DD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Annulment: not present when fine imposed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9EE99-8700-564F-81C3-1AEA397D7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451" y="1393372"/>
            <a:ext cx="9976220" cy="3606800"/>
          </a:xfrm>
        </p:spPr>
        <p:txBody>
          <a:bodyPr>
            <a:normAutofit/>
          </a:bodyPr>
          <a:lstStyle/>
          <a:p>
            <a:r>
              <a:rPr lang="en-US" sz="2400"/>
              <a:t>If convicted or sentenced in the Local Court less than </a:t>
            </a:r>
            <a:r>
              <a:rPr lang="en-US" sz="2400" b="1"/>
              <a:t>2 years ago,</a:t>
            </a:r>
            <a:r>
              <a:rPr lang="en-US" sz="2400"/>
              <a:t> and you weren’t present, you can apply to have the sentence or conviction annulled.</a:t>
            </a:r>
          </a:p>
        </p:txBody>
      </p:sp>
    </p:spTree>
    <p:extLst>
      <p:ext uri="{BB962C8B-B14F-4D97-AF65-F5344CB8AC3E}">
        <p14:creationId xmlns:p14="http://schemas.microsoft.com/office/powerpoint/2010/main" val="151270858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F323-3879-D349-AAD9-3A7B87B5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Proof for annulment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67420-E207-BF4B-A024-3CA3E40BA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00" y="1748939"/>
            <a:ext cx="9976220" cy="3447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You were not aware of the original case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You were unable to attend for a good reason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It is in the interests of justice to do so</a:t>
            </a:r>
          </a:p>
        </p:txBody>
      </p:sp>
    </p:spTree>
    <p:extLst>
      <p:ext uri="{BB962C8B-B14F-4D97-AF65-F5344CB8AC3E}">
        <p14:creationId xmlns:p14="http://schemas.microsoft.com/office/powerpoint/2010/main" val="46109454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23333" y="2073437"/>
            <a:ext cx="9137378" cy="239633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5400"/>
            </a:pPr>
            <a:r>
              <a:rPr lang="en-AU" sz="5400">
                <a:solidFill>
                  <a:schemeClr val="tx1"/>
                </a:solidFill>
              </a:rPr>
              <a:t>Children</a:t>
            </a:r>
          </a:p>
          <a:p>
            <a:pPr>
              <a:defRPr sz="5400"/>
            </a:pPr>
            <a:r>
              <a:rPr lang="en-AU" sz="5400" dirty="0">
                <a:solidFill>
                  <a:schemeClr val="tx1"/>
                </a:solidFill>
              </a:rPr>
              <a:t>and </a:t>
            </a:r>
          </a:p>
          <a:p>
            <a:pPr>
              <a:defRPr sz="5400"/>
            </a:pPr>
            <a:r>
              <a:rPr lang="en-AU" sz="5400" dirty="0">
                <a:solidFill>
                  <a:schemeClr val="tx1"/>
                </a:solidFill>
              </a:rPr>
              <a:t>fines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2CF11-3817-1144-9CDE-DB5A16F07B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235" y="481630"/>
            <a:ext cx="8757764" cy="58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2902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44F8-CE24-3C4D-B10F-4714BBF7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Children </a:t>
            </a:r>
            <a:br>
              <a:rPr lang="en-US" sz="4000" dirty="0"/>
            </a:br>
            <a:r>
              <a:rPr lang="en-US" sz="4000" dirty="0"/>
              <a:t>(under the age of 18)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24924-4753-F544-81C9-74469EA023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Electing to go to court: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Matter heard in the Children’s Court </a:t>
            </a:r>
          </a:p>
          <a:p>
            <a:br>
              <a:rPr lang="en-US" sz="2400" b="1" dirty="0"/>
            </a:br>
            <a:r>
              <a:rPr lang="en-US" sz="2400" b="1" dirty="0"/>
              <a:t>Exception</a:t>
            </a:r>
            <a:r>
              <a:rPr lang="en-US" sz="2400" dirty="0"/>
              <a:t> – traffic offence where the young person is old enough to have a </a:t>
            </a:r>
            <a:r>
              <a:rPr lang="en-US" sz="2400" dirty="0" err="1"/>
              <a:t>licence</a:t>
            </a:r>
            <a:r>
              <a:rPr lang="en-US" sz="2400"/>
              <a:t>:</a:t>
            </a:r>
          </a:p>
          <a:p>
            <a:pPr marL="457200" indent="-457200">
              <a:buFont typeface="Arial"/>
              <a:buChar char="•"/>
            </a:pPr>
            <a:r>
              <a:rPr lang="en-US" sz="2400"/>
              <a:t>Matter heard in the Local Court. </a:t>
            </a:r>
          </a:p>
        </p:txBody>
      </p:sp>
    </p:spTree>
    <p:extLst>
      <p:ext uri="{BB962C8B-B14F-4D97-AF65-F5344CB8AC3E}">
        <p14:creationId xmlns:p14="http://schemas.microsoft.com/office/powerpoint/2010/main" val="331924038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itle 1"/>
          <p:cNvSpPr txBox="1">
            <a:spLocks noGrp="1"/>
          </p:cNvSpPr>
          <p:nvPr>
            <p:ph type="title"/>
          </p:nvPr>
        </p:nvSpPr>
        <p:spPr>
          <a:xfrm>
            <a:off x="325305" y="457200"/>
            <a:ext cx="11408410" cy="100266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4000"/>
              <a:t>Outline</a:t>
            </a:r>
            <a:r>
              <a:rPr lang="en-AU" sz="4000"/>
              <a:t>: Fines &amp; Penalty Notices 1:</a:t>
            </a:r>
            <a:br>
              <a:rPr lang="en-AU" sz="4000"/>
            </a:br>
            <a:r>
              <a:rPr lang="en-AU" sz="4000"/>
              <a:t>Challenging a fine</a:t>
            </a:r>
            <a:br>
              <a:rPr lang="en-AU" sz="4000"/>
            </a:br>
            <a:endParaRPr sz="4000"/>
          </a:p>
        </p:txBody>
      </p:sp>
      <p:sp>
        <p:nvSpPr>
          <p:cNvPr id="363" name="Text Placeholder 2"/>
          <p:cNvSpPr txBox="1">
            <a:spLocks noGrp="1"/>
          </p:cNvSpPr>
          <p:nvPr>
            <p:ph type="body" idx="1"/>
          </p:nvPr>
        </p:nvSpPr>
        <p:spPr>
          <a:xfrm>
            <a:off x="1219198" y="1459861"/>
            <a:ext cx="10972802" cy="37471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Types of fines</a:t>
            </a:r>
          </a:p>
          <a:p>
            <a:r>
              <a:rPr lang="en-US" sz="2800">
                <a:solidFill>
                  <a:schemeClr val="tx1"/>
                </a:solidFill>
              </a:rPr>
              <a:t>Internal Review</a:t>
            </a:r>
          </a:p>
          <a:p>
            <a:r>
              <a:rPr lang="en-US" sz="2800">
                <a:solidFill>
                  <a:schemeClr val="tx1"/>
                </a:solidFill>
              </a:rPr>
              <a:t>Electing to go to court</a:t>
            </a:r>
          </a:p>
          <a:p>
            <a:r>
              <a:rPr lang="en-US" sz="2800">
                <a:solidFill>
                  <a:schemeClr val="tx1"/>
                </a:solidFill>
              </a:rPr>
              <a:t>Court-imposed fines</a:t>
            </a:r>
          </a:p>
          <a:p>
            <a:r>
              <a:rPr lang="en-US" sz="2800">
                <a:solidFill>
                  <a:schemeClr val="tx1"/>
                </a:solidFill>
              </a:rPr>
              <a:t>Children and fines</a:t>
            </a:r>
          </a:p>
          <a:p>
            <a:r>
              <a:rPr lang="en-US" sz="2800">
                <a:solidFill>
                  <a:schemeClr val="tx1"/>
                </a:solidFill>
              </a:rPr>
              <a:t>Questions. Where to get legal advice</a:t>
            </a:r>
          </a:p>
        </p:txBody>
      </p:sp>
      <p:sp>
        <p:nvSpPr>
          <p:cNvPr id="364" name="Text Placeholder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solidFill>
            <a:srgbClr val="FFFFFF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 sz="2800" b="1"/>
            </a:pPr>
            <a:r>
              <a:t>Resources</a:t>
            </a:r>
            <a:r>
              <a:rPr>
                <a:solidFill>
                  <a:srgbClr val="FFFFFF"/>
                </a:solidFill>
              </a:rPr>
              <a:t>: </a:t>
            </a:r>
            <a:r>
              <a:rPr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3"/>
              </a:rPr>
              <a:t>www.rlc.org.au/training/resources/</a:t>
            </a:r>
            <a:r>
              <a:rPr lang="en-AU" u="sng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  <a:hlinkClick r:id="rId3"/>
              </a:rPr>
              <a:t>fines</a:t>
            </a:r>
            <a:endParaRPr u="sng">
              <a:solidFill>
                <a:srgbClr val="229CD0"/>
              </a:solidFill>
              <a:uFill>
                <a:solidFill>
                  <a:srgbClr val="229CD0"/>
                </a:solidFill>
              </a:uFill>
              <a:hlinkClick r:id="rId4"/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EB059-D95B-F74E-8FE3-3E25007E3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What can the Children’s Court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1EF68-A131-3147-B0B0-43AFCE0D9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546" y="1951698"/>
            <a:ext cx="9976220" cy="395612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Caution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Refer to Youth Justice Conference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Dismiss the matter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Fine </a:t>
            </a:r>
          </a:p>
          <a:p>
            <a:br>
              <a:rPr lang="en-US" sz="2400"/>
            </a:br>
            <a:r>
              <a:rPr lang="en-US" sz="2400"/>
              <a:t>If Court imposes a fine, the fine can’t be more than 10 penalty units ($1,100) for one offence.</a:t>
            </a:r>
          </a:p>
        </p:txBody>
      </p:sp>
    </p:spTree>
    <p:extLst>
      <p:ext uri="{BB962C8B-B14F-4D97-AF65-F5344CB8AC3E}">
        <p14:creationId xmlns:p14="http://schemas.microsoft.com/office/powerpoint/2010/main" val="33965793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/>
              <a:t>Elle Triantafillou</a:t>
            </a:r>
            <a:endParaRPr/>
          </a:p>
        </p:txBody>
      </p:sp>
      <p:sp>
        <p:nvSpPr>
          <p:cNvPr id="441" name="Text Placeholder 3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AU"/>
              <a:t>Solicitor, Police Accountability and Administrative Law</a:t>
            </a:r>
          </a:p>
          <a:p>
            <a:r>
              <a:rPr lang="en-AU"/>
              <a:t>Redfern Legal Centre</a:t>
            </a:r>
          </a:p>
          <a:p>
            <a:endParaRPr lang="en-AU"/>
          </a:p>
        </p:txBody>
      </p:sp>
      <p:sp>
        <p:nvSpPr>
          <p:cNvPr id="442" name="Text Placeholder 3"/>
          <p:cNvSpPr>
            <a:spLocks noGrp="1"/>
          </p:cNvSpPr>
          <p:nvPr>
            <p:ph type="pic" idx="13"/>
          </p:nvPr>
        </p:nvSpPr>
        <p:spPr>
          <a:xfrm>
            <a:off x="2642235" y="5874849"/>
            <a:ext cx="6648910" cy="473399"/>
          </a:xfrm>
          <a:prstGeom prst="rect">
            <a:avLst/>
          </a:prstGeom>
          <a:noFill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70000" lnSpcReduction="20000"/>
          </a:bodyPr>
          <a:lstStyle/>
          <a:p>
            <a:pPr>
              <a:defRPr sz="2800" b="1"/>
            </a:pPr>
            <a:r>
              <a:rPr lang="en-US"/>
              <a:t>Resources:</a:t>
            </a:r>
            <a:r>
              <a:rPr lang="en-US">
                <a:solidFill>
                  <a:srgbClr val="FFFFFF"/>
                </a:solidFill>
              </a:rPr>
              <a:t>: </a:t>
            </a:r>
            <a:r>
              <a:rPr lang="en-US">
                <a:solidFill>
                  <a:srgbClr val="229CD0"/>
                </a:solidFill>
                <a:uFill>
                  <a:solidFill>
                    <a:srgbClr val="229CD0"/>
                  </a:solidFill>
                </a:uFill>
              </a:rPr>
              <a:t>www.rlc.org.au/training/resources/fines</a:t>
            </a:r>
            <a:endParaRPr lang="en-US">
              <a:solidFill>
                <a:srgbClr val="229CD0"/>
              </a:solidFill>
              <a:uFill>
                <a:solidFill>
                  <a:srgbClr val="229CD0"/>
                </a:solidFill>
              </a:uFill>
              <a:hlinkClick r:id="rId3"/>
            </a:endParaRPr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AB8545B7-51E9-8149-8988-F95E6B4CE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2035" y="924284"/>
            <a:ext cx="2739470" cy="2701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AF7F-B355-E245-B083-036B5077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finefixer.org.au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D91A67-795E-B64F-8453-DA88D6254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endParaRPr lang="en-US" sz="2400">
              <a:hlinkClick r:id="rId2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sz="2400">
              <a:hlinkClick r:id="rId2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sz="2400">
              <a:hlinkClick r:id="rId2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sz="2400">
              <a:hlinkClick r:id="rId2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2400">
                <a:hlinkClick r:id="rId2"/>
              </a:rPr>
              <a:t>https://nsw.finefixer.org.au</a:t>
            </a: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033503-A212-2C46-A5BC-122AF8B43F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6818" y="1362809"/>
            <a:ext cx="4902253" cy="38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7640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/>
              <a:buChar char="•"/>
            </a:pPr>
            <a:r>
              <a:rPr lang="en-US" sz="2400"/>
              <a:t>If you want to challenge the penalty notice in court</a:t>
            </a:r>
          </a:p>
          <a:p>
            <a:pPr marL="571500" indent="-571500">
              <a:buFont typeface="Arial"/>
              <a:buChar char="•"/>
            </a:pPr>
            <a:endParaRPr lang="en-US" sz="2400"/>
          </a:p>
          <a:p>
            <a:pPr marL="571500" indent="-571500">
              <a:buFont typeface="Arial"/>
              <a:buChar char="•"/>
            </a:pPr>
            <a:endParaRPr lang="en-US" sz="2400"/>
          </a:p>
          <a:p>
            <a:pPr marL="571500" indent="-571500">
              <a:buFont typeface="Arial"/>
              <a:buChar char="•"/>
            </a:pPr>
            <a:r>
              <a:rPr lang="en-US" sz="2400"/>
              <a:t>If you want to annul old penalty notices, and then challenge them in court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When to get legal advice on fines</a:t>
            </a:r>
          </a:p>
        </p:txBody>
      </p:sp>
    </p:spTree>
    <p:extLst>
      <p:ext uri="{BB962C8B-B14F-4D97-AF65-F5344CB8AC3E}">
        <p14:creationId xmlns:p14="http://schemas.microsoft.com/office/powerpoint/2010/main" val="34517206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AF7F-B355-E245-B083-036B5077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/>
              <a:t>Where to get free, confidential </a:t>
            </a:r>
            <a:br>
              <a:rPr lang="en-US" sz="4000"/>
            </a:br>
            <a:r>
              <a:rPr lang="en-US" sz="4000"/>
              <a:t>legal advice on fines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D91A67-795E-B64F-8453-DA88D6254B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800"/>
              <a:t>Most local </a:t>
            </a:r>
            <a:r>
              <a:rPr lang="en-US" sz="1800" b="1"/>
              <a:t>community legal centres</a:t>
            </a:r>
            <a:r>
              <a:rPr lang="en-US" sz="1800"/>
              <a:t>: </a:t>
            </a:r>
            <a:br>
              <a:rPr lang="en-US" sz="1800"/>
            </a:br>
            <a:r>
              <a:rPr lang="en-AU" sz="1800"/>
              <a:t>www.clcnsw.org.au/find-legal-help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800" b="1"/>
              <a:t>Legal Aid NSW</a:t>
            </a:r>
            <a:r>
              <a:rPr lang="en-US" sz="1800"/>
              <a:t>: </a:t>
            </a:r>
            <a:br>
              <a:rPr lang="en-US" sz="1800"/>
            </a:br>
            <a:r>
              <a:rPr lang="en-US" sz="1800"/>
              <a:t>- Law Access 1300 888 529</a:t>
            </a:r>
            <a:br>
              <a:rPr lang="en-US" sz="1800"/>
            </a:br>
            <a:r>
              <a:rPr lang="en-US" sz="1800"/>
              <a:t>- </a:t>
            </a:r>
            <a:r>
              <a:rPr lang="en-AU" sz="1800">
                <a:solidFill>
                  <a:schemeClr val="tx1"/>
                </a:solidFill>
              </a:rPr>
              <a:t>Legal Aid Hotline for Under 18s: 1800 10 18 10</a:t>
            </a:r>
            <a:endParaRPr lang="en-US" sz="1800"/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800" b="1"/>
              <a:t>The Shopfront Youth Legal Centre </a:t>
            </a:r>
            <a:r>
              <a:rPr lang="en-US" sz="1800"/>
              <a:t>(under 25 year olds) www.theshopfront.org 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US" sz="1800" b="1"/>
              <a:t>Aboriginal Legal Service (ALS) </a:t>
            </a:r>
            <a:r>
              <a:rPr lang="en-US" sz="1800"/>
              <a:t>www.alsnswact.org.au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en-AU" sz="1800" b="1">
                <a:solidFill>
                  <a:schemeClr val="tx1"/>
                </a:solidFill>
              </a:rPr>
              <a:t>Homeless Persons Legal Service </a:t>
            </a:r>
            <a:br>
              <a:rPr lang="en-AU" sz="1800">
                <a:solidFill>
                  <a:schemeClr val="tx1"/>
                </a:solidFill>
              </a:rPr>
            </a:br>
            <a:r>
              <a:rPr lang="en-AU" sz="1800">
                <a:solidFill>
                  <a:schemeClr val="tx1"/>
                </a:solidFill>
              </a:rPr>
              <a:t>www.piac.asn.au/legal-help/hpls-clinic-times-locations</a:t>
            </a:r>
          </a:p>
        </p:txBody>
      </p:sp>
    </p:spTree>
    <p:extLst>
      <p:ext uri="{BB962C8B-B14F-4D97-AF65-F5344CB8AC3E}">
        <p14:creationId xmlns:p14="http://schemas.microsoft.com/office/powerpoint/2010/main" val="394252769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Picture Placeholder 3"/>
          <p:cNvGrpSpPr/>
          <p:nvPr/>
        </p:nvGrpSpPr>
        <p:grpSpPr>
          <a:xfrm>
            <a:off x="2982915" y="3587806"/>
            <a:ext cx="1824361" cy="1868023"/>
            <a:chOff x="0" y="0"/>
            <a:chExt cx="1824359" cy="1868022"/>
          </a:xfrm>
        </p:grpSpPr>
        <p:sp>
          <p:nvSpPr>
            <p:cNvPr id="447" name="Rectangle"/>
            <p:cNvSpPr/>
            <p:nvPr/>
          </p:nvSpPr>
          <p:spPr>
            <a:xfrm>
              <a:off x="0" y="0"/>
              <a:ext cx="1824360" cy="1868023"/>
            </a:xfrm>
            <a:prstGeom prst="rect">
              <a:avLst/>
            </a:prstGeom>
            <a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448" name="image10.png" descr="image10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-1"/>
              <a:ext cx="1824360" cy="1868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50" name="Title 2"/>
          <p:cNvSpPr txBox="1">
            <a:spLocks noGrp="1"/>
          </p:cNvSpPr>
          <p:nvPr>
            <p:ph type="title"/>
          </p:nvPr>
        </p:nvSpPr>
        <p:spPr>
          <a:xfrm>
            <a:off x="935300" y="814834"/>
            <a:ext cx="10296002" cy="887361"/>
          </a:xfrm>
          <a:prstGeom prst="rect">
            <a:avLst/>
          </a:prstGeom>
        </p:spPr>
        <p:txBody>
          <a:bodyPr>
            <a:normAutofit/>
          </a:bodyPr>
          <a:lstStyle>
            <a:lvl1pPr defTabSz="886968">
              <a:defRPr sz="5238"/>
            </a:lvl1pPr>
          </a:lstStyle>
          <a:p>
            <a:r>
              <a:rPr sz="4000"/>
              <a:t>Before You Go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There are two types of fines:</a:t>
            </a:r>
            <a:br>
              <a:rPr lang="en-US" sz="2400"/>
            </a:br>
            <a:endParaRPr lang="en-US" sz="2400"/>
          </a:p>
          <a:p>
            <a:pPr marL="742950" indent="-742950">
              <a:buFont typeface="+mj-lt"/>
              <a:buAutoNum type="arabicPeriod"/>
            </a:pPr>
            <a:r>
              <a:rPr lang="en-US" sz="2400"/>
              <a:t>Penalty notices </a:t>
            </a:r>
            <a:br>
              <a:rPr lang="en-US" sz="2400"/>
            </a:br>
            <a:endParaRPr lang="en-US" sz="2400"/>
          </a:p>
          <a:p>
            <a:pPr marL="742950" indent="-742950">
              <a:buFont typeface="+mj-lt"/>
              <a:buAutoNum type="arabicPeriod"/>
            </a:pPr>
            <a:r>
              <a:rPr lang="en-US" sz="2400"/>
              <a:t>Court fines</a:t>
            </a:r>
            <a:r>
              <a:rPr lang="en-US" sz="2800"/>
              <a:t>	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Types of fines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E28BB-D2FA-DE4F-8E12-ECC612B92F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103" y="1481011"/>
            <a:ext cx="4010109" cy="48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0744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316356" y="631032"/>
            <a:ext cx="11408410" cy="1117908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5076"/>
            </a:lvl1pPr>
          </a:lstStyle>
          <a:p>
            <a:r>
              <a:rPr lang="en-US" sz="4000"/>
              <a:t>Penalty Notices: Options for review</a:t>
            </a:r>
            <a:endParaRPr sz="4000"/>
          </a:p>
        </p:txBody>
      </p:sp>
      <p:sp>
        <p:nvSpPr>
          <p:cNvPr id="388" name="Rental bonds can only be charged where there is a social housing tenancy agreement between the tenant and either the New South Wales Land and Housing Corporation (‘LAHC’) or the Aboriginal Housing Office (‘AHO’)…"/>
          <p:cNvSpPr txBox="1"/>
          <p:nvPr/>
        </p:nvSpPr>
        <p:spPr>
          <a:xfrm>
            <a:off x="622428" y="2511980"/>
            <a:ext cx="10796265" cy="2431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>
                <a:latin typeface="+mn-lt"/>
              </a:rPr>
              <a:t>Internal review</a:t>
            </a:r>
            <a:br>
              <a:rPr lang="en-US" sz="2400">
                <a:latin typeface="+mn-lt"/>
              </a:rPr>
            </a:br>
            <a:endParaRPr lang="en-US" sz="2400">
              <a:latin typeface="+mn-lt"/>
            </a:endParaRPr>
          </a:p>
          <a:p>
            <a:pPr marL="457200" indent="-457200">
              <a:buFont typeface="Arial"/>
              <a:buChar char="•"/>
            </a:pPr>
            <a:endParaRPr lang="en-US" sz="240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400">
                <a:latin typeface="+mn-lt"/>
              </a:rPr>
              <a:t>Court election</a:t>
            </a:r>
          </a:p>
          <a:p>
            <a:pPr marL="457200" indent="-457200">
              <a:buFont typeface="Arial"/>
              <a:buChar char="•"/>
            </a:pPr>
            <a:endParaRPr lang="en-US" sz="2800">
              <a:latin typeface="+mn-lt"/>
            </a:endParaRPr>
          </a:p>
          <a:p>
            <a:pPr marL="457200" lvl="0" indent="-457200">
              <a:buFont typeface="Arial"/>
              <a:buChar char="•"/>
            </a:pPr>
            <a:endParaRPr lang="en-AU" sz="28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4634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E94F4-3EA5-D144-B324-664F2097E51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A429D-EA40-BA46-B0EF-E6725C596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EDAADDE-63E8-0D42-BC5C-73F4BD49B59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764" y="433470"/>
            <a:ext cx="11398769" cy="5991062"/>
          </a:xfrm>
        </p:spPr>
      </p:pic>
    </p:spTree>
    <p:extLst>
      <p:ext uri="{BB962C8B-B14F-4D97-AF65-F5344CB8AC3E}">
        <p14:creationId xmlns:p14="http://schemas.microsoft.com/office/powerpoint/2010/main" val="36367415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250C3-9E75-0F47-8EEB-BB826DB1B8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852BA-5FD0-3445-BE2C-A789013355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47D84AA-A54B-DA4E-A79C-2420901DB36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09" y="214686"/>
            <a:ext cx="10546386" cy="6326062"/>
          </a:xfrm>
        </p:spPr>
      </p:pic>
    </p:spTree>
    <p:extLst>
      <p:ext uri="{BB962C8B-B14F-4D97-AF65-F5344CB8AC3E}">
        <p14:creationId xmlns:p14="http://schemas.microsoft.com/office/powerpoint/2010/main" val="3963563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423333" y="2457345"/>
            <a:ext cx="9137378" cy="239633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5400"/>
            </a:pPr>
            <a:r>
              <a:rPr lang="en-AU" sz="5400">
                <a:solidFill>
                  <a:schemeClr val="tx1"/>
                </a:solidFill>
              </a:rPr>
              <a:t>Internal </a:t>
            </a:r>
            <a:br>
              <a:rPr lang="en-AU" sz="5400">
                <a:solidFill>
                  <a:schemeClr val="tx1"/>
                </a:solidFill>
              </a:rPr>
            </a:br>
            <a:r>
              <a:rPr lang="en-AU" sz="5400">
                <a:solidFill>
                  <a:schemeClr val="tx1"/>
                </a:solidFill>
              </a:rPr>
              <a:t>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C2202-51DF-1D41-B223-3C4EB4054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110" y="818568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014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University of Melbourne">
  <a:themeElements>
    <a:clrScheme name="University of Melbourne">
      <a:dk1>
        <a:srgbClr val="303030"/>
      </a:dk1>
      <a:lt1>
        <a:srgbClr val="FFFFFF"/>
      </a:lt1>
      <a:dk2>
        <a:srgbClr val="A7A7A7"/>
      </a:dk2>
      <a:lt2>
        <a:srgbClr val="535353"/>
      </a:lt2>
      <a:accent1>
        <a:srgbClr val="094183"/>
      </a:accent1>
      <a:accent2>
        <a:srgbClr val="4597AD"/>
      </a:accent2>
      <a:accent3>
        <a:srgbClr val="FF9200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FF"/>
      </a:hlink>
      <a:folHlink>
        <a:srgbClr val="FF00FF"/>
      </a:folHlink>
    </a:clrScheme>
    <a:fontScheme name="University of Melbourn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versity of Melbour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niversity of Melbourne">
  <a:themeElements>
    <a:clrScheme name="University of Melbour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94183"/>
      </a:accent1>
      <a:accent2>
        <a:srgbClr val="4597AD"/>
      </a:accent2>
      <a:accent3>
        <a:srgbClr val="FF9200"/>
      </a:accent3>
      <a:accent4>
        <a:srgbClr val="5D7FBE"/>
      </a:accent4>
      <a:accent5>
        <a:srgbClr val="DDAD6A"/>
      </a:accent5>
      <a:accent6>
        <a:srgbClr val="D1694C"/>
      </a:accent6>
      <a:hlink>
        <a:srgbClr val="0000FF"/>
      </a:hlink>
      <a:folHlink>
        <a:srgbClr val="FF00FF"/>
      </a:folHlink>
    </a:clrScheme>
    <a:fontScheme name="University of Melbourn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niversity of Melbour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0303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0cfd623954a443bab125e3b5da51395 xmlns="9bc76471-e7c2-4473-9fda-01dcc71c38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2019</TermName>
          <TermId xmlns="http://schemas.microsoft.com/office/infopath/2007/PartnerControls">ca5971dc-72e3-4c97-8530-40005614c5bb</TermId>
        </TermInfo>
      </Terms>
    </m0cfd623954a443bab125e3b5da51395>
    <Level4 xmlns="9bc76471-e7c2-4473-9fda-01dcc71c3803" xsi:nil="true"/>
    <TaxCatchAll xmlns="3d041eb7-80fd-4008-ac2e-210b386c0e11">
      <Value>76</Value>
      <Value>340</Value>
      <Value>357</Value>
    </TaxCatchAll>
    <b6329520743645bfb88857520e7f3533 xmlns="9bc76471-e7c2-4473-9fda-01dcc71c38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CLE, Capacity Building, Presentations</TermName>
          <TermId xmlns="http://schemas.microsoft.com/office/infopath/2007/PartnerControls">87feb7bb-97b7-4b56-a85f-e80e1c14ca29</TermId>
        </TermInfo>
      </Terms>
    </b6329520743645bfb88857520e7f3533>
    <SubFunction xmlns="9bc76471-e7c2-4473-9fda-01dcc71c3803">Fines</SubFunction>
    <cfd0947b6fb048cbad4326b1f977a1f9 xmlns="9bc76471-e7c2-4473-9fda-01dcc71c38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Police Accountability</TermName>
          <TermId xmlns="http://schemas.microsoft.com/office/infopath/2007/PartnerControls">2645a180-4922-4712-b9c6-a1ee5fd13aac</TermId>
        </TermInfo>
      </Terms>
    </cfd0947b6fb048cbad4326b1f977a1f9>
    <TaxKeywordTaxHTField xmlns="3d041eb7-80fd-4008-ac2e-210b386c0e11">
      <Terms xmlns="http://schemas.microsoft.com/office/infopath/2007/PartnerControls"/>
    </TaxKeywordTaxHTField>
    <o509ffaf64314f8c8cb0ad277267eff6 xmlns="9bc76471-e7c2-4473-9fda-01dcc71c3803">
      <Terms xmlns="http://schemas.microsoft.com/office/infopath/2007/PartnerControls"/>
    </o509ffaf64314f8c8cb0ad277267eff6>
    <lcf76f155ced4ddcb4097134ff3c332f xmlns="9bc76471-e7c2-4473-9fda-01dcc71c380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C013B9E40AE74590C5DB0DC0FBF53B" ma:contentTypeVersion="46" ma:contentTypeDescription="Create a new document." ma:contentTypeScope="" ma:versionID="c0e7759b8554336cc7e6eb1fda80cc80">
  <xsd:schema xmlns:xsd="http://www.w3.org/2001/XMLSchema" xmlns:xs="http://www.w3.org/2001/XMLSchema" xmlns:p="http://schemas.microsoft.com/office/2006/metadata/properties" xmlns:ns2="9bc76471-e7c2-4473-9fda-01dcc71c3803" xmlns:ns3="3d041eb7-80fd-4008-ac2e-210b386c0e11" targetNamespace="http://schemas.microsoft.com/office/2006/metadata/properties" ma:root="true" ma:fieldsID="9fc07fb943bcfe4ededa4e288685d64d" ns2:_="" ns3:_="">
    <xsd:import namespace="9bc76471-e7c2-4473-9fda-01dcc71c3803"/>
    <xsd:import namespace="3d041eb7-80fd-4008-ac2e-210b386c0e11"/>
    <xsd:element name="properties">
      <xsd:complexType>
        <xsd:sequence>
          <xsd:element name="documentManagement">
            <xsd:complexType>
              <xsd:all>
                <xsd:element ref="ns2:SubFunction" minOccurs="0"/>
                <xsd:element ref="ns2:Level4" minOccurs="0"/>
                <xsd:element ref="ns2:MediaServiceMetadata" minOccurs="0"/>
                <xsd:element ref="ns2:MediaServiceFastMetadata" minOccurs="0"/>
                <xsd:element ref="ns2:cfd0947b6fb048cbad4326b1f977a1f9" minOccurs="0"/>
                <xsd:element ref="ns3:TaxCatchAll" minOccurs="0"/>
                <xsd:element ref="ns2:b6329520743645bfb88857520e7f3533" minOccurs="0"/>
                <xsd:element ref="ns2:m0cfd623954a443bab125e3b5da51395" minOccurs="0"/>
                <xsd:element ref="ns3:TaxKeywordTaxHTField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o509ffaf64314f8c8cb0ad277267eff6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76471-e7c2-4473-9fda-01dcc71c3803" elementFormDefault="qualified">
    <xsd:import namespace="http://schemas.microsoft.com/office/2006/documentManagement/types"/>
    <xsd:import namespace="http://schemas.microsoft.com/office/infopath/2007/PartnerControls"/>
    <xsd:element name="SubFunction" ma:index="3" nillable="true" ma:displayName="SubFunction" ma:indexed="true" ma:internalName="SubFunction" ma:readOnly="false">
      <xsd:simpleType>
        <xsd:restriction base="dms:Text">
          <xsd:maxLength value="255"/>
        </xsd:restriction>
      </xsd:simpleType>
    </xsd:element>
    <xsd:element name="Level4" ma:index="4" nillable="true" ma:displayName="Level4" ma:format="Dropdown" ma:indexed="true" ma:internalName="Level4">
      <xsd:simpleType>
        <xsd:union memberTypes="dms:Text">
          <xsd:simpleType>
            <xsd:restriction base="dms:Choice">
              <xsd:enumeration value="April 2021 General audience"/>
              <xsd:enumeration value="1st quarter 2021-2022"/>
              <xsd:enumeration value="2016 docs"/>
              <xsd:enumeration value="2017"/>
              <xsd:enumeration value="2018"/>
              <xsd:enumeration value="2018 Template"/>
              <xsd:enumeration value="2019"/>
              <xsd:enumeration value="2019 Changes to Fines Act"/>
              <xsd:enumeration value="2020"/>
              <xsd:enumeration value="2021 Edition"/>
              <xsd:enumeration value="2021 Project Details"/>
              <xsd:enumeration value="4th quarter 2020-21"/>
              <xsd:enumeration value="ACL Consumer Guarantee guide"/>
              <xsd:enumeration value="ACL Consumer guarantees guide"/>
              <xsd:enumeration value="Admin"/>
              <xsd:enumeration value="Admin Board 19/08/20"/>
              <xsd:enumeration value="Admin Report"/>
              <xsd:enumeration value="Advocacy Plan"/>
              <xsd:enumeration value="Agenda"/>
              <xsd:enumeration value="ALS Guidelines"/>
              <xsd:enumeration value="Annual Report"/>
              <xsd:enumeration value="ANROWS"/>
              <xsd:enumeration value="Approved Targets"/>
              <xsd:enumeration value="Approved targets updated"/>
              <xsd:enumeration value="Ashurst"/>
              <xsd:enumeration value="Banning Notice"/>
              <xsd:enumeration value="BNPL"/>
              <xsd:enumeration value="Board Position Applications"/>
              <xsd:enumeration value="Break lease DV"/>
              <xsd:enumeration value="Briefing notes"/>
              <xsd:enumeration value="Briefs to council"/>
              <xsd:enumeration value="Budget Estimates"/>
              <xsd:enumeration value="Campaign plan"/>
              <xsd:enumeration value="case study"/>
              <xsd:enumeration value="Christmas Closure script"/>
              <xsd:enumeration value="Communications"/>
              <xsd:enumeration value="Condition report"/>
              <xsd:enumeration value="Condition report pictures"/>
              <xsd:enumeration value="Coronial Inquest"/>
              <xsd:enumeration value="Correspondence"/>
              <xsd:enumeration value="COVID-19 Orders"/>
              <xsd:enumeration value="Credit Reporting"/>
              <xsd:enumeration value="Decisions"/>
              <xsd:enumeration value="DLA Roundtable 2019"/>
              <xsd:enumeration value="Draft"/>
              <xsd:enumeration value="Drug dog SOPs"/>
              <xsd:enumeration value="Drug dog SOPs - RLC GIPA"/>
              <xsd:enumeration value="Drug dog SOPs - RLC NCAT"/>
              <xsd:enumeration value="Drug dog warrants - RLC GIPA"/>
              <xsd:enumeration value="Employment commenced November 2021"/>
              <xsd:enumeration value="Employment commenced September 2021"/>
              <xsd:enumeration value="Factsheet"/>
              <xsd:enumeration value="Factsheet editable"/>
              <xsd:enumeration value="Final"/>
              <xsd:enumeration value="Finance Report"/>
              <xsd:enumeration value="Financial Abuse Team"/>
              <xsd:enumeration value="Financial Report"/>
              <xsd:enumeration value="Fitout"/>
              <xsd:enumeration value="Fitout 2019"/>
              <xsd:enumeration value="Floor plan"/>
              <xsd:enumeration value="Floorplan"/>
              <xsd:enumeration value="General Legal Team"/>
              <xsd:enumeration value="GIPA"/>
              <xsd:enumeration value="GIPA Application"/>
              <xsd:enumeration value="GIPA Applications"/>
              <xsd:enumeration value="Guide"/>
              <xsd:enumeration value="Guidelines NSW Police"/>
              <xsd:enumeration value="Home and Away PBSA"/>
              <xsd:enumeration value="information sheet"/>
              <xsd:enumeration value="initial staff briefing"/>
              <xsd:enumeration value="John Clarke"/>
              <xsd:enumeration value="Joint Select Committee 2019"/>
              <xsd:enumeration value="June 2021"/>
              <xsd:enumeration value="Jurisdiction"/>
              <xsd:enumeration value="Katie Price ERLS (Placed September 2021)"/>
              <xsd:enumeration value="LECC Opertation Brugge"/>
              <xsd:enumeration value="LECC Reports"/>
              <xsd:enumeration value="Legislation"/>
              <xsd:enumeration value="Letter of Demand"/>
              <xsd:enumeration value="Lettters of demand"/>
              <xsd:enumeration value="Licence"/>
              <xsd:enumeration value="Licence info"/>
              <xsd:enumeration value="Maintenance"/>
              <xsd:enumeration value="manual"/>
              <xsd:enumeration value="Media file pitched to ABC 11 August"/>
              <xsd:enumeration value="Media release"/>
              <xsd:enumeration value="Medical Experts"/>
              <xsd:enumeration value="Meetings"/>
              <xsd:enumeration value="Meetings &amp; presentations"/>
              <xsd:enumeration value="Memo"/>
              <xsd:enumeration value="Minutes"/>
              <xsd:enumeration value="Mobile Integration Memo"/>
              <xsd:enumeration value="NCAT"/>
              <xsd:enumeration value="News articles"/>
              <xsd:enumeration value="Non-legal support and admin team"/>
              <xsd:enumeration value="NSW Coroner"/>
              <xsd:enumeration value="OLD"/>
              <xsd:enumeration value="Old docs"/>
              <xsd:enumeration value="Op ed"/>
              <xsd:enumeration value="Open Letter"/>
              <xsd:enumeration value="orders"/>
              <xsd:enumeration value="Other"/>
              <xsd:enumeration value="Other docs"/>
              <xsd:enumeration value="Other Reports"/>
              <xsd:enumeration value="Outcomes Framework"/>
              <xsd:enumeration value="overheads"/>
              <xsd:enumeration value="PDFs"/>
              <xsd:enumeration value="Peer-to-peer lending"/>
              <xsd:enumeration value="Pitched to ABC 11 August 2021"/>
              <xsd:enumeration value="Please use 'save as' and don't save over!"/>
              <xsd:enumeration value="Police complaints"/>
              <xsd:enumeration value="Police policies"/>
              <xsd:enumeration value="Policies for Approval"/>
              <xsd:enumeration value="Posters"/>
              <xsd:enumeration value="Precedent Docs"/>
              <xsd:enumeration value="Presentations by HJP RPA"/>
              <xsd:enumeration value="purchase order"/>
              <xsd:enumeration value="Questions for ACA September 2021"/>
              <xsd:enumeration value="Quotas"/>
              <xsd:enumeration value="quotes"/>
              <xsd:enumeration value="Race discrimination"/>
              <xsd:enumeration value="Reflect RAPS"/>
              <xsd:enumeration value="Report"/>
              <xsd:enumeration value="Research"/>
              <xsd:enumeration value="Responsible lending"/>
              <xsd:enumeration value="Responsible Lending Rollback"/>
              <xsd:enumeration value="Revenue Appeals"/>
              <xsd:enumeration value="Revenue Policy"/>
              <xsd:enumeration value="RLC GIPA 2019"/>
              <xsd:enumeration value="RLC GIPAs"/>
              <xsd:enumeration value="RLC Report"/>
              <xsd:enumeration value="s22 case law"/>
              <xsd:enumeration value="SDRO Bill"/>
              <xsd:enumeration value="Sexual Assault"/>
              <xsd:enumeration value="signed quote"/>
              <xsd:enumeration value="Space Needs"/>
              <xsd:enumeration value="Statements of claim"/>
              <xsd:enumeration value="Statistics"/>
              <xsd:enumeration value="Strategic Plan"/>
              <xsd:enumeration value="Strip Search Panel Forum 2019"/>
              <xsd:enumeration value="submission"/>
              <xsd:enumeration value="Submissions"/>
              <xsd:enumeration value="successful quote"/>
              <xsd:enumeration value="Supreme Court test case"/>
              <xsd:enumeration value="Sydney sentinal"/>
              <xsd:enumeration value="Template"/>
              <xsd:enumeration value="template form"/>
              <xsd:enumeration value="Template Letter"/>
              <xsd:enumeration value="Template Letter of Release"/>
              <xsd:enumeration value="Templates"/>
              <xsd:enumeration value="Templates ?"/>
              <xsd:enumeration value="Tenancy Team"/>
              <xsd:enumeration value="Time Limit Templates"/>
              <xsd:enumeration value="Training"/>
              <xsd:enumeration value="Unsuccessful quotes and promotional"/>
              <xsd:enumeration value="UNSW Music App"/>
              <xsd:enumeration value="UNSW Report"/>
              <xsd:enumeration value="UNSW Report Launch 2019"/>
              <xsd:enumeration value="Untracked Word Docs"/>
              <xsd:enumeration value="Volunteer maths 2021"/>
              <xsd:enumeration value="Volunteer Students"/>
              <xsd:enumeration value="webinar"/>
              <xsd:enumeration value="Website"/>
              <xsd:enumeration value="workshop"/>
            </xsd:restriction>
          </xsd:simpleType>
        </xsd:un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cfd0947b6fb048cbad4326b1f977a1f9" ma:index="13" ma:taxonomy="true" ma:internalName="cfd0947b6fb048cbad4326b1f977a1f9" ma:taxonomyFieldName="Area" ma:displayName="Area" ma:indexed="true" ma:default="" ma:fieldId="{cfd0947b-6fb0-48cb-ad43-26b1f977a1f9}" ma:sspId="bbe92c9f-cbd9-40b6-b43f-917124bfc720" ma:termSetId="713abbd4-9600-49fd-a6a2-0e2e787b16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329520743645bfb88857520e7f3533" ma:index="15" ma:taxonomy="true" ma:internalName="b6329520743645bfb88857520e7f3533" ma:taxonomyFieldName="FunctionOrProject" ma:displayName="Function" ma:indexed="true" ma:readOnly="false" ma:default="" ma:fieldId="{b6329520-7436-45bf-b888-57520e7f3533}" ma:sspId="bbe92c9f-cbd9-40b6-b43f-917124bfc720" ma:termSetId="fdd98cf2-3193-4263-abab-00ead8e7a34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0cfd623954a443bab125e3b5da51395" ma:index="16" ma:taxonomy="true" ma:internalName="m0cfd623954a443bab125e3b5da51395" ma:taxonomyFieldName="Year" ma:displayName="Year" ma:indexed="true" ma:readOnly="false" ma:default="296;#2022|e40ebb61-cd7d-4248-9b51-289ea585a5be" ma:fieldId="{60cfd623-954a-443b-ab12-5e3b5da51395}" ma:sspId="bbe92c9f-cbd9-40b6-b43f-917124bfc720" ma:termSetId="def5e11d-68be-4609-91c3-261f69bba3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22" nillable="true" ma:displayName="Tags" ma:description="" ma:hidden="true" ma:indexed="true" ma:internalName="MediaServiceAutoTags" ma:readOnly="true">
      <xsd:simpleType>
        <xsd:restriction base="dms:Text"/>
      </xsd:simpleType>
    </xsd:element>
    <xsd:element name="MediaServiceOCR" ma:index="23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9" nillable="true" ma:displayName="Length (seconds)" ma:hidden="true" ma:internalName="MediaLengthInSeconds" ma:readOnly="true">
      <xsd:simpleType>
        <xsd:restriction base="dms:Unknown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hidden="true" ma:internalName="MediaServiceLocation" ma:readOnly="true">
      <xsd:simpleType>
        <xsd:restriction base="dms:Text"/>
      </xsd:simpleType>
    </xsd:element>
    <xsd:element name="o509ffaf64314f8c8cb0ad277267eff6" ma:index="33" nillable="true" ma:taxonomy="true" ma:internalName="o509ffaf64314f8c8cb0ad277267eff6" ma:taxonomyFieldName="Level5" ma:displayName="Level5" ma:indexed="true" ma:default="" ma:fieldId="{8509ffaf-6431-4f8c-8cb0-ad277267eff6}" ma:sspId="bbe92c9f-cbd9-40b6-b43f-917124bfc720" ma:termSetId="01fc76d1-daa2-459b-8c8c-c149873e758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bbe92c9f-cbd9-40b6-b43f-917124bfc7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1eb7-80fd-4008-ac2e-210b386c0e1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05da14-1a8a-4e63-a072-57f16b81ed05}" ma:internalName="TaxCatchAll" ma:readOnly="false" ma:showField="CatchAllData" ma:web="3d041eb7-80fd-4008-ac2e-210b386c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7" nillable="true" ma:taxonomy="true" ma:internalName="TaxKeywordTaxHTField" ma:taxonomyFieldName="TaxKeyword" ma:displayName="Tags" ma:readOnly="false" ma:fieldId="{23f27201-bee3-471e-b2e7-b64fd8b7ca38}" ma:taxonomyMulti="true" ma:sspId="bbe92c9f-cbd9-40b6-b43f-917124bfc72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0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Purpos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4D2F7B-BF2C-4236-AE11-1A5426B4C25F}">
  <ds:schemaRefs>
    <ds:schemaRef ds:uri="http://purl.org/dc/elements/1.1/"/>
    <ds:schemaRef ds:uri="http://purl.org/dc/terms/"/>
    <ds:schemaRef ds:uri="9bc76471-e7c2-4473-9fda-01dcc71c3803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3d041eb7-80fd-4008-ac2e-210b386c0e11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3049D5-DA4A-4D71-819A-06EE8CC72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76471-e7c2-4473-9fda-01dcc71c3803"/>
    <ds:schemaRef ds:uri="3d041eb7-80fd-4008-ac2e-210b386c0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2BAFA0-A08E-4DA7-BB40-857F69343C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1207</Words>
  <Application>Microsoft Macintosh PowerPoint</Application>
  <PresentationFormat>Widescreen</PresentationFormat>
  <Paragraphs>179</Paragraphs>
  <Slides>46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Helvetica</vt:lpstr>
      <vt:lpstr>University of Melbourne</vt:lpstr>
      <vt:lpstr>PowerPoint Presentation</vt:lpstr>
      <vt:lpstr>Elle Triantafillou </vt:lpstr>
      <vt:lpstr>PowerPoint Presentation</vt:lpstr>
      <vt:lpstr>Outline: Fines &amp; Penalty Notices 1: Challenging a fine </vt:lpstr>
      <vt:lpstr>Types of fines</vt:lpstr>
      <vt:lpstr>Penalty Notices: Options for review</vt:lpstr>
      <vt:lpstr>PowerPoint Presentation</vt:lpstr>
      <vt:lpstr>PowerPoint Presentation</vt:lpstr>
      <vt:lpstr>PowerPoint Presentation</vt:lpstr>
      <vt:lpstr>Time limits </vt:lpstr>
      <vt:lpstr>Why would you request a review?</vt:lpstr>
      <vt:lpstr>PowerPoint Presentation</vt:lpstr>
      <vt:lpstr>PowerPoint Presentation</vt:lpstr>
      <vt:lpstr>Evidence </vt:lpstr>
      <vt:lpstr>Example: Paula’s internal review</vt:lpstr>
      <vt:lpstr>PowerPoint Presentation</vt:lpstr>
      <vt:lpstr>PowerPoint Presentation</vt:lpstr>
      <vt:lpstr>Time limits: Electing to go to court</vt:lpstr>
      <vt:lpstr>Why would you take a penalty notice to court?</vt:lpstr>
      <vt:lpstr>Pleading </vt:lpstr>
      <vt:lpstr>The dangers</vt:lpstr>
      <vt:lpstr>The dangers (cont.)</vt:lpstr>
      <vt:lpstr>Court costs levy</vt:lpstr>
      <vt:lpstr>Victims Support Levy (VSL) </vt:lpstr>
      <vt:lpstr>Higher Penalty</vt:lpstr>
      <vt:lpstr>PowerPoint Presentation</vt:lpstr>
      <vt:lpstr>Strict liability </vt:lpstr>
      <vt:lpstr>Strict liability - defence </vt:lpstr>
      <vt:lpstr>Best matters to take to court</vt:lpstr>
      <vt:lpstr>Asking for leniency - what will the court consider </vt:lpstr>
      <vt:lpstr>What will the court consider (cont.)</vt:lpstr>
      <vt:lpstr>What can the court do</vt:lpstr>
      <vt:lpstr>PowerPoint Presentation</vt:lpstr>
      <vt:lpstr>Contesting a court fine</vt:lpstr>
      <vt:lpstr>Time limits: Appealing to the District Court</vt:lpstr>
      <vt:lpstr>Annulment: not present when fine imposed</vt:lpstr>
      <vt:lpstr>Proof for annulment</vt:lpstr>
      <vt:lpstr>PowerPoint Presentation</vt:lpstr>
      <vt:lpstr>Children  (under the age of 18)</vt:lpstr>
      <vt:lpstr>What can the Children’s Court do?</vt:lpstr>
      <vt:lpstr>Elle Triantafillou</vt:lpstr>
      <vt:lpstr>finefixer.org.au</vt:lpstr>
      <vt:lpstr>When to get legal advice on fines</vt:lpstr>
      <vt:lpstr>Where to get free, confidential  legal advice on fines</vt:lpstr>
      <vt:lpstr>Before You Go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360</cp:revision>
  <cp:lastPrinted>2019-05-29T22:54:21Z</cp:lastPrinted>
  <dcterms:modified xsi:type="dcterms:W3CDTF">2022-12-21T04:48:45Z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0x0101006BC013B9E40AE74590C5DB0DC0FBF53B</vt:lpwstr>
  </property>
  <property fmtid="{D5CDD505-2E9C-101B-9397-08002B2CF9AE}" pid="3" name="TaxKeyword">
    <vt:lpwstr/>
  </property>
  <property fmtid="{D5CDD505-2E9C-101B-9397-08002B2CF9AE}" pid="4" name="FunctionOrProject">
    <vt:lpwstr>340;#CLE, Capacity Building, Presentations|87feb7bb-97b7-4b56-a85f-e80e1c14ca29</vt:lpwstr>
  </property>
  <property fmtid="{D5CDD505-2E9C-101B-9397-08002B2CF9AE}" pid="5" name="Year">
    <vt:lpwstr>76;#2019|ca5971dc-72e3-4c97-8530-40005614c5bb</vt:lpwstr>
  </property>
  <property fmtid="{D5CDD505-2E9C-101B-9397-08002B2CF9AE}" pid="6" name="Area">
    <vt:lpwstr>357;#Police Accountability|2645a180-4922-4712-b9c6-a1ee5fd13aac</vt:lpwstr>
  </property>
  <property fmtid="{D5CDD505-2E9C-101B-9397-08002B2CF9AE}" pid="7" name="Level5">
    <vt:lpwstr/>
  </property>
  <property fmtid="{D5CDD505-2E9C-101B-9397-08002B2CF9AE}" pid="8" name="MediaServiceImageTags">
    <vt:lpwstr/>
  </property>
</Properties>
</file>