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46"/>
  </p:notesMasterIdLst>
  <p:handoutMasterIdLst>
    <p:handoutMasterId r:id="rId47"/>
  </p:handoutMasterIdLst>
  <p:sldIdLst>
    <p:sldId id="292" r:id="rId2"/>
    <p:sldId id="302" r:id="rId3"/>
    <p:sldId id="295" r:id="rId4"/>
    <p:sldId id="383" r:id="rId5"/>
    <p:sldId id="310" r:id="rId6"/>
    <p:sldId id="306" r:id="rId7"/>
    <p:sldId id="311" r:id="rId8"/>
    <p:sldId id="332" r:id="rId9"/>
    <p:sldId id="333" r:id="rId10"/>
    <p:sldId id="362" r:id="rId11"/>
    <p:sldId id="363" r:id="rId12"/>
    <p:sldId id="346" r:id="rId13"/>
    <p:sldId id="347" r:id="rId14"/>
    <p:sldId id="348" r:id="rId15"/>
    <p:sldId id="364" r:id="rId16"/>
    <p:sldId id="365" r:id="rId17"/>
    <p:sldId id="334" r:id="rId18"/>
    <p:sldId id="366" r:id="rId19"/>
    <p:sldId id="367" r:id="rId20"/>
    <p:sldId id="329" r:id="rId21"/>
    <p:sldId id="340" r:id="rId22"/>
    <p:sldId id="368" r:id="rId23"/>
    <p:sldId id="349" r:id="rId24"/>
    <p:sldId id="342" r:id="rId25"/>
    <p:sldId id="372" r:id="rId26"/>
    <p:sldId id="369" r:id="rId27"/>
    <p:sldId id="370" r:id="rId28"/>
    <p:sldId id="371" r:id="rId29"/>
    <p:sldId id="338" r:id="rId30"/>
    <p:sldId id="373" r:id="rId31"/>
    <p:sldId id="374" r:id="rId32"/>
    <p:sldId id="375" r:id="rId33"/>
    <p:sldId id="376" r:id="rId34"/>
    <p:sldId id="377" r:id="rId35"/>
    <p:sldId id="378" r:id="rId36"/>
    <p:sldId id="379" r:id="rId37"/>
    <p:sldId id="380" r:id="rId38"/>
    <p:sldId id="381" r:id="rId39"/>
    <p:sldId id="382" r:id="rId40"/>
    <p:sldId id="355" r:id="rId41"/>
    <p:sldId id="351" r:id="rId42"/>
    <p:sldId id="357" r:id="rId43"/>
    <p:sldId id="359" r:id="rId44"/>
    <p:sldId id="361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29CD0"/>
    <a:srgbClr val="F07A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 autoAdjust="0"/>
    <p:restoredTop sz="80826" autoAdjust="0"/>
  </p:normalViewPr>
  <p:slideViewPr>
    <p:cSldViewPr snapToGrid="0">
      <p:cViewPr varScale="1">
        <p:scale>
          <a:sx n="105" d="100"/>
          <a:sy n="105" d="100"/>
        </p:scale>
        <p:origin x="376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332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A548C8-3EA8-F24E-815F-22DAB121D1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5349FD-B688-F048-868C-15534B05ED6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3F7C0-0540-D941-97ED-E5D974BDA505}" type="datetimeFigureOut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D0429B-52C3-CA42-B89C-429649DAAD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25E38F-17CA-2341-8FAF-C7EB7176ED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9333F-9816-A548-B610-DCF750C88B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39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099A2C-C370-4530-BF33-47C3AB493243}" type="datetimeFigureOut">
              <a:rPr lang="en-AU" smtClean="0"/>
              <a:t>15/9/21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E4B725-2203-4ED2-9256-A661C18EFA6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93265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86214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15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46093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16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90583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17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372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18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733651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19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48916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20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534310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21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5277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22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01850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  <a:tabLst>
                <a:tab pos="180340" algn="l"/>
              </a:tabLst>
            </a:pPr>
            <a:endParaRPr lang="en-US" sz="14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24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50400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  <a:tabLst>
                <a:tab pos="180340" algn="l"/>
              </a:tabLst>
            </a:pPr>
            <a:endParaRPr lang="en-US" sz="14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25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9201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436566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  <a:tabLst>
                <a:tab pos="180340" algn="l"/>
              </a:tabLst>
            </a:pPr>
            <a:endParaRPr lang="en-US" sz="14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27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852726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>
              <a:spcAft>
                <a:spcPts val="0"/>
              </a:spcAft>
              <a:tabLst>
                <a:tab pos="180340" algn="l"/>
              </a:tabLst>
            </a:pPr>
            <a:endParaRPr lang="en-US" sz="1400" dirty="0">
              <a:effectLst/>
              <a:latin typeface="Calibri" charset="0"/>
              <a:ea typeface="Calibri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28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85245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29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4153314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81010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38408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74163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2228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146749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875464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1096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9020411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571589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65120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39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2042791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41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39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57725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baseline="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29711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58142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296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10075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E4B725-2203-4ED2-9256-A661C18EFA60}" type="slidenum">
              <a:rPr lang="en-AU" smtClean="0"/>
              <a:t>14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127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hyperlink" Target="http://rlc.org.au/training" TargetMode="External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hyperlink" Target="mailto:education@rlc.org.au" TargetMode="Externa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mailto:education@rlc.org.au" TargetMode="External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3F1C04-3200-4425-86D0-2F9E2EAC9EF4}"/>
              </a:ext>
            </a:extLst>
          </p:cNvPr>
          <p:cNvSpPr/>
          <p:nvPr userDrawn="1"/>
        </p:nvSpPr>
        <p:spPr>
          <a:xfrm>
            <a:off x="-12001" y="0"/>
            <a:ext cx="12204001" cy="5173580"/>
          </a:xfrm>
          <a:prstGeom prst="rect">
            <a:avLst/>
          </a:prstGeom>
          <a:solidFill>
            <a:srgbClr val="229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4701475" y="-177801"/>
            <a:ext cx="16478250" cy="16478250"/>
          </a:xfrm>
          <a:prstGeom prst="ellipse">
            <a:avLst/>
          </a:prstGeom>
          <a:solidFill>
            <a:schemeClr val="accent1">
              <a:alpha val="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7196139" y="-177801"/>
            <a:ext cx="16478250" cy="16478250"/>
          </a:xfrm>
          <a:prstGeom prst="ellipse">
            <a:avLst/>
          </a:prstGeom>
          <a:solidFill>
            <a:schemeClr val="accent1">
              <a:alpha val="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-12001" y="5173580"/>
            <a:ext cx="12204001" cy="16844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411F6A-B2DA-8144-BA97-357E7C6EDB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63" y="5380968"/>
            <a:ext cx="4481843" cy="1269644"/>
          </a:xfrm>
          <a:prstGeom prst="rect">
            <a:avLst/>
          </a:prstGeom>
        </p:spPr>
      </p:pic>
      <p:sp>
        <p:nvSpPr>
          <p:cNvPr id="140" name="Subtitle 139">
            <a:extLst>
              <a:ext uri="{FF2B5EF4-FFF2-40B4-BE49-F238E27FC236}">
                <a16:creationId xmlns:a16="http://schemas.microsoft.com/office/drawing/2014/main" id="{1D7D280A-8F97-4666-B32E-23950B31DB3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0063" y="1815135"/>
            <a:ext cx="11338369" cy="2147265"/>
          </a:xfrm>
          <a:custGeom>
            <a:avLst/>
            <a:gdLst>
              <a:gd name="connsiteX0" fmla="*/ 0 w 4780344"/>
              <a:gd name="connsiteY0" fmla="*/ 0 h 3228280"/>
              <a:gd name="connsiteX1" fmla="*/ 4780344 w 4780344"/>
              <a:gd name="connsiteY1" fmla="*/ 0 h 3228280"/>
              <a:gd name="connsiteX2" fmla="*/ 4780344 w 4780344"/>
              <a:gd name="connsiteY2" fmla="*/ 3228280 h 3228280"/>
              <a:gd name="connsiteX3" fmla="*/ 0 w 4780344"/>
              <a:gd name="connsiteY3" fmla="*/ 3228280 h 322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0344" h="3228280">
                <a:moveTo>
                  <a:pt x="0" y="0"/>
                </a:moveTo>
                <a:lnTo>
                  <a:pt x="4780344" y="0"/>
                </a:lnTo>
                <a:lnTo>
                  <a:pt x="4780344" y="3228280"/>
                </a:lnTo>
                <a:lnTo>
                  <a:pt x="0" y="3228280"/>
                </a:lnTo>
                <a:close/>
              </a:path>
            </a:pathLst>
          </a:custGeom>
          <a:noFill/>
        </p:spPr>
        <p:txBody>
          <a:bodyPr wrap="square" lIns="90000" tIns="90000" rIns="90000" bIns="90000" anchor="ctr" anchorCtr="0">
            <a:noAutofit/>
          </a:bodyPr>
          <a:lstStyle>
            <a:lvl1pPr marL="0" indent="0" algn="l">
              <a:spcBef>
                <a:spcPts val="0"/>
              </a:spcBef>
              <a:spcAft>
                <a:spcPts val="0"/>
              </a:spcAft>
              <a:buNone/>
              <a:defRPr sz="5400" b="1" i="0">
                <a:solidFill>
                  <a:schemeClr val="bg1"/>
                </a:solidFill>
                <a:latin typeface="Helvetica" pitchFamily="2" charset="0"/>
              </a:defRPr>
            </a:lvl1pPr>
            <a:lvl2pPr marL="0" indent="0" algn="l">
              <a:spcBef>
                <a:spcPts val="2400"/>
              </a:spcBef>
              <a:buNone/>
              <a:defRPr sz="2000" b="1" i="0">
                <a:solidFill>
                  <a:schemeClr val="accent2">
                    <a:lumMod val="20000"/>
                    <a:lumOff val="80000"/>
                  </a:schemeClr>
                </a:solidFill>
                <a:latin typeface="Helvetica" pitchFamily="2" charset="0"/>
              </a:defRPr>
            </a:lvl2pPr>
            <a:lvl3pPr marL="0" indent="0" algn="l">
              <a:buNone/>
              <a:defRPr sz="1800" b="1" i="0">
                <a:solidFill>
                  <a:schemeClr val="accent2">
                    <a:lumMod val="20000"/>
                    <a:lumOff val="80000"/>
                  </a:schemeClr>
                </a:solidFill>
                <a:latin typeface="Helvetica" pitchFamily="2" charset="0"/>
              </a:defRPr>
            </a:lvl3pPr>
            <a:lvl4pPr marL="0" indent="0" algn="l">
              <a:buNone/>
              <a:defRPr sz="1600" b="0"/>
            </a:lvl4pPr>
            <a:lvl5pPr marL="0" indent="0" algn="l">
              <a:buNone/>
              <a:defRPr sz="1600"/>
            </a:lvl5pPr>
            <a:lvl6pPr marL="0" indent="0" algn="l">
              <a:buNone/>
              <a:defRPr sz="1600"/>
            </a:lvl6pPr>
            <a:lvl7pPr marL="0" indent="0" algn="l">
              <a:buNone/>
              <a:defRPr sz="1600"/>
            </a:lvl7pPr>
            <a:lvl8pPr marL="0" indent="0" algn="l">
              <a:buNone/>
              <a:defRPr sz="1600"/>
            </a:lvl8pPr>
            <a:lvl9pPr marL="0" indent="0" algn="l">
              <a:buNone/>
              <a:defRPr sz="1600" b="1" i="0">
                <a:solidFill>
                  <a:schemeClr val="accent2">
                    <a:lumMod val="20000"/>
                    <a:lumOff val="80000"/>
                  </a:schemeClr>
                </a:solidFill>
                <a:latin typeface="Helvetica" pitchFamily="2" charset="0"/>
              </a:defRPr>
            </a:lvl9pPr>
          </a:lstStyle>
          <a:p>
            <a:r>
              <a:rPr lang="en-AU" noProof="0" dirty="0"/>
              <a:t>Click To Add Title</a:t>
            </a:r>
          </a:p>
          <a:p>
            <a:r>
              <a:rPr lang="en-AU" noProof="0" dirty="0"/>
              <a:t>You Can Have Up To </a:t>
            </a:r>
          </a:p>
          <a:p>
            <a:r>
              <a:rPr lang="en-AU" noProof="0" dirty="0"/>
              <a:t>Three Lines Of Text</a:t>
            </a:r>
          </a:p>
        </p:txBody>
      </p:sp>
    </p:spTree>
    <p:extLst>
      <p:ext uri="{BB962C8B-B14F-4D97-AF65-F5344CB8AC3E}">
        <p14:creationId xmlns:p14="http://schemas.microsoft.com/office/powerpoint/2010/main" val="923250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530275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85213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7AD5C-27FE-4927-A5C6-D642B489CA2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58983" y="1333226"/>
            <a:ext cx="10293926" cy="5039865"/>
          </a:xfr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3200" b="0" i="1" baseline="0">
                <a:solidFill>
                  <a:schemeClr val="tx1">
                    <a:lumMod val="50000"/>
                    <a:lumOff val="50000"/>
                  </a:schemeClr>
                </a:solidFill>
                <a:latin typeface="Helvetica" pitchFamily="2" charset="0"/>
              </a:defRPr>
            </a:lvl1pPr>
            <a:lvl2pPr>
              <a:spcAft>
                <a:spcPts val="1200"/>
              </a:spcAft>
              <a:defRPr sz="2400" b="0" i="0"/>
            </a:lvl2pPr>
            <a:lvl3pPr>
              <a:spcAft>
                <a:spcPts val="1200"/>
              </a:spcAft>
              <a:defRPr sz="2400" b="0" i="0"/>
            </a:lvl3pPr>
            <a:lvl4pPr>
              <a:spcAft>
                <a:spcPts val="1200"/>
              </a:spcAft>
              <a:defRPr sz="2400" b="0" i="0"/>
            </a:lvl4pPr>
            <a:lvl5pPr>
              <a:spcAft>
                <a:spcPts val="1200"/>
              </a:spcAft>
              <a:defRPr sz="2400" b="0" i="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noProof="0" dirty="0"/>
              <a:t>This is where your scenario goes. 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858983" y="445866"/>
            <a:ext cx="10293926" cy="887360"/>
          </a:xfrm>
        </p:spPr>
        <p:txBody>
          <a:bodyPr anchor="t" anchorCtr="0">
            <a:normAutofit/>
          </a:bodyPr>
          <a:lstStyle>
            <a:lvl1pPr algn="ctr">
              <a:defRPr>
                <a:solidFill>
                  <a:srgbClr val="229CD0"/>
                </a:solidFill>
              </a:defRPr>
            </a:lvl1pPr>
          </a:lstStyle>
          <a:p>
            <a:r>
              <a:rPr lang="en-US" dirty="0"/>
              <a:t>Case Study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-131154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-11124375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706583" y="955964"/>
            <a:ext cx="10627956" cy="4934738"/>
          </a:xfrm>
        </p:spPr>
        <p:txBody>
          <a:bodyPr anchor="ctr" anchorCtr="0"/>
          <a:lstStyle>
            <a:lvl1pPr algn="ctr">
              <a:defRPr baseline="0">
                <a:solidFill>
                  <a:srgbClr val="229CD0"/>
                </a:solidFill>
              </a:defRPr>
            </a:lvl1pPr>
          </a:lstStyle>
          <a:p>
            <a:r>
              <a:rPr lang="en-AU" dirty="0"/>
              <a:t>Single sentence slide (can run over multiple lines of text)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lit Layou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-11939071" y="512618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-14320773" y="32818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6584" y="1791565"/>
            <a:ext cx="3643743" cy="4448415"/>
          </a:xfrm>
        </p:spPr>
        <p:txBody>
          <a:bodyPr numCol="1" spcCol="36000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charset="0"/>
              <a:buNone/>
              <a:tabLst/>
              <a:defRPr sz="4000" i="0" baseline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2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AU" noProof="0" dirty="0"/>
              <a:t>You can put some kind of introductory or covering statement on this side.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7A7AD5C-27FE-4927-A5C6-D642B489CA2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539179" y="1791565"/>
            <a:ext cx="6795359" cy="4448415"/>
          </a:xfrm>
        </p:spPr>
        <p:txBody>
          <a:bodyPr lIns="9000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400" b="0" i="0">
                <a:latin typeface="Helvetica" pitchFamily="2" charset="0"/>
              </a:defRPr>
            </a:lvl1pPr>
            <a:lvl2pPr>
              <a:spcAft>
                <a:spcPts val="1200"/>
              </a:spcAft>
              <a:defRPr sz="2400" b="0" i="0"/>
            </a:lvl2pPr>
            <a:lvl3pPr>
              <a:spcAft>
                <a:spcPts val="1200"/>
              </a:spcAft>
              <a:defRPr sz="2400" b="0" i="0"/>
            </a:lvl3pPr>
            <a:lvl4pPr>
              <a:spcAft>
                <a:spcPts val="1200"/>
              </a:spcAft>
              <a:defRPr sz="2400" b="0" i="0"/>
            </a:lvl4pPr>
            <a:lvl5pPr>
              <a:spcAft>
                <a:spcPts val="1200"/>
              </a:spcAft>
              <a:defRPr sz="2400" b="0" i="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noProof="0" dirty="0"/>
              <a:t>Click to add text, or click on the relevant icon at the centre of the placeholder to add: Table / Chart / SmartArt / Image / Media. There are five type style levels. To access the type styles, click on the text and press the ‘Increase / Decrease List Level’ buttons in the Paragraph section of the Home ribbon.</a:t>
            </a:r>
          </a:p>
          <a:p>
            <a:pPr lvl="0"/>
            <a:r>
              <a:rPr lang="en-AU" noProof="0" dirty="0"/>
              <a:t>Edit Master text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9B1F917-01CE-4331-AB1E-74B962EECC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357" y="631034"/>
            <a:ext cx="11408408" cy="976094"/>
          </a:xfrm>
        </p:spPr>
        <p:txBody>
          <a:bodyPr anchor="t" anchorCtr="0">
            <a:normAutofit/>
          </a:bodyPr>
          <a:lstStyle>
            <a:lvl1pPr algn="ctr">
              <a:defRPr sz="5400" b="1" i="0">
                <a:solidFill>
                  <a:srgbClr val="229CD0"/>
                </a:solidFill>
                <a:latin typeface="Helvetica" pitchFamily="2" charset="0"/>
              </a:defRPr>
            </a:lvl1pPr>
          </a:lstStyle>
          <a:p>
            <a:r>
              <a:rPr lang="en-AU" noProof="0" dirty="0"/>
              <a:t>Split Layout Slide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530275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85213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734291" y="657726"/>
            <a:ext cx="5721926" cy="485248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3600" b="1" i="0" kern="1200" dirty="0">
                <a:solidFill>
                  <a:srgbClr val="229CD0"/>
                </a:solidFill>
                <a:latin typeface="Helvetica" pitchFamily="2" charset="0"/>
                <a:ea typeface="Helvetica" charset="0"/>
                <a:cs typeface="Helvetica" charset="0"/>
              </a:defRPr>
            </a:lvl1pPr>
          </a:lstStyle>
          <a:p>
            <a:r>
              <a:rPr lang="en-US" sz="7200" dirty="0"/>
              <a:t>Questions?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9D51BC2A-07E6-4F57-A3D0-BC904E276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37513" y="3655550"/>
            <a:ext cx="4469582" cy="595607"/>
          </a:xfrm>
        </p:spPr>
        <p:txBody>
          <a:bodyPr anchor="ctr" anchorCtr="0">
            <a:normAutofit/>
          </a:bodyPr>
          <a:lstStyle>
            <a:lvl1pPr algn="ctr">
              <a:defRPr lang="en-AU" sz="3200" b="1" i="0" dirty="0">
                <a:solidFill>
                  <a:srgbClr val="229CD0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Presenter Name</a:t>
            </a:r>
            <a:endParaRPr lang="en-AU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2DF14112-10F2-4A1F-8E84-625C042A78A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91019" y="1090863"/>
            <a:ext cx="2362570" cy="2419112"/>
          </a:xfrm>
          <a:prstGeom prst="ellipse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-12818" t="-6998" r="-14598" b="-250"/>
            </a:stretch>
          </a:blip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/>
              <a:t>Click icon to add image of </a:t>
            </a:r>
            <a:r>
              <a:rPr lang="en-AU" dirty="0" err="1"/>
              <a:t>presentere</a:t>
            </a:r>
            <a:endParaRPr lang="en-AU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5C71223-B66B-BB40-A053-13AAD1D33F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30188" y="4247064"/>
            <a:ext cx="4476907" cy="1084262"/>
          </a:xfrm>
        </p:spPr>
        <p:txBody>
          <a:bodyPr anchor="t">
            <a:normAutofit/>
          </a:bodyPr>
          <a:lstStyle>
            <a:lvl1pPr algn="ctr">
              <a:spcBef>
                <a:spcPts val="0"/>
              </a:spcBef>
              <a:defRPr sz="2400" b="0" i="0" spc="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Presenter Title or Description</a:t>
            </a:r>
          </a:p>
          <a:p>
            <a:pPr lvl="0"/>
            <a:r>
              <a:rPr lang="en-US" dirty="0"/>
              <a:t>Presenter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12713" y="5673265"/>
            <a:ext cx="11934825" cy="754062"/>
          </a:xfrm>
        </p:spPr>
        <p:txBody>
          <a:bodyPr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2400" b="1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Resources for this workshop: </a:t>
            </a:r>
            <a:r>
              <a:rPr lang="en-US" b="1" i="0" dirty="0" err="1">
                <a:latin typeface="Helvetica" pitchFamily="2" charset="0"/>
              </a:rPr>
              <a:t>www.rlc.org.au</a:t>
            </a:r>
            <a:r>
              <a:rPr lang="en-US" b="1" i="0" dirty="0">
                <a:latin typeface="Helvetica" pitchFamily="2" charset="0"/>
              </a:rPr>
              <a:t>/training/resources/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- no li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530275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85213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 txBox="1">
            <a:spLocks/>
          </p:cNvSpPr>
          <p:nvPr userDrawn="1"/>
        </p:nvSpPr>
        <p:spPr>
          <a:xfrm>
            <a:off x="734291" y="657725"/>
            <a:ext cx="5721926" cy="5582653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AU" sz="3600" b="1" i="0" kern="1200" dirty="0">
                <a:solidFill>
                  <a:srgbClr val="229CD0"/>
                </a:solidFill>
                <a:latin typeface="Helvetica" pitchFamily="2" charset="0"/>
                <a:ea typeface="Helvetica" charset="0"/>
                <a:cs typeface="Helvetica" charset="0"/>
              </a:defRPr>
            </a:lvl1pPr>
          </a:lstStyle>
          <a:p>
            <a:r>
              <a:rPr lang="en-US" sz="7200" dirty="0"/>
              <a:t>Questions?</a:t>
            </a:r>
          </a:p>
        </p:txBody>
      </p:sp>
      <p:sp>
        <p:nvSpPr>
          <p:cNvPr id="16" name="Title 3">
            <a:extLst>
              <a:ext uri="{FF2B5EF4-FFF2-40B4-BE49-F238E27FC236}">
                <a16:creationId xmlns:a16="http://schemas.microsoft.com/office/drawing/2014/main" id="{9D51BC2A-07E6-4F57-A3D0-BC904E276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37513" y="4136813"/>
            <a:ext cx="4469582" cy="595607"/>
          </a:xfrm>
        </p:spPr>
        <p:txBody>
          <a:bodyPr anchor="ctr" anchorCtr="0">
            <a:normAutofit/>
          </a:bodyPr>
          <a:lstStyle>
            <a:lvl1pPr algn="ctr">
              <a:defRPr lang="en-AU" sz="3200" b="1" i="0" dirty="0">
                <a:solidFill>
                  <a:srgbClr val="229CD0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Presenter Name</a:t>
            </a:r>
            <a:endParaRPr lang="en-AU" dirty="0"/>
          </a:p>
        </p:txBody>
      </p:sp>
      <p:sp>
        <p:nvSpPr>
          <p:cNvPr id="17" name="Picture Placeholder 8">
            <a:extLst>
              <a:ext uri="{FF2B5EF4-FFF2-40B4-BE49-F238E27FC236}">
                <a16:creationId xmlns:a16="http://schemas.microsoft.com/office/drawing/2014/main" id="{2DF14112-10F2-4A1F-8E84-625C042A78A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991019" y="1572126"/>
            <a:ext cx="2362570" cy="2419112"/>
          </a:xfrm>
          <a:prstGeom prst="ellipse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-12818" t="-6998" r="-14598" b="-250"/>
            </a:stretch>
          </a:blip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/>
              <a:t>Click icon to add image of </a:t>
            </a:r>
            <a:r>
              <a:rPr lang="en-AU" dirty="0" err="1"/>
              <a:t>presentere</a:t>
            </a:r>
            <a:endParaRPr lang="en-AU" dirty="0"/>
          </a:p>
        </p:txBody>
      </p:sp>
      <p:sp>
        <p:nvSpPr>
          <p:cNvPr id="18" name="Text Placeholder 4">
            <a:extLst>
              <a:ext uri="{FF2B5EF4-FFF2-40B4-BE49-F238E27FC236}">
                <a16:creationId xmlns:a16="http://schemas.microsoft.com/office/drawing/2014/main" id="{25C71223-B66B-BB40-A053-13AAD1D33F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930188" y="4728327"/>
            <a:ext cx="4476907" cy="1078915"/>
          </a:xfrm>
        </p:spPr>
        <p:txBody>
          <a:bodyPr anchor="t">
            <a:normAutofit/>
          </a:bodyPr>
          <a:lstStyle>
            <a:lvl1pPr algn="ctr">
              <a:spcBef>
                <a:spcPts val="0"/>
              </a:spcBef>
              <a:defRPr sz="2400" b="0" i="0" spc="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Presenter Title or Description</a:t>
            </a:r>
          </a:p>
          <a:p>
            <a:pPr lvl="0"/>
            <a:r>
              <a:rPr lang="en-US" dirty="0"/>
              <a:t>Presenter </a:t>
            </a:r>
            <a:r>
              <a:rPr lang="en-US" dirty="0" err="1"/>
              <a:t>Organisation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our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483847" y="-2200487"/>
            <a:ext cx="11258974" cy="11258974"/>
          </a:xfrm>
          <a:prstGeom prst="ellipse">
            <a:avLst/>
          </a:prstGeom>
          <a:solidFill>
            <a:srgbClr val="229CD0">
              <a:alpha val="7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12713" y="3443347"/>
            <a:ext cx="11934825" cy="754062"/>
          </a:xfrm>
        </p:spPr>
        <p:txBody>
          <a:bodyPr anchor="t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3600" b="1">
                <a:solidFill>
                  <a:srgbClr val="229CD0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i="0" dirty="0" err="1">
                <a:latin typeface="Helvetica" pitchFamily="2" charset="0"/>
              </a:rPr>
              <a:t>www.rlc.org.au</a:t>
            </a:r>
            <a:r>
              <a:rPr lang="en-US" b="1" i="0" dirty="0">
                <a:latin typeface="Helvetica" pitchFamily="2" charset="0"/>
              </a:rPr>
              <a:t>/training/resources/police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0" y="2759243"/>
            <a:ext cx="1219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i="0" dirty="0">
                <a:solidFill>
                  <a:schemeClr val="tx1">
                    <a:lumMod val="90000"/>
                    <a:lumOff val="1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Resources for this workshop:</a:t>
            </a:r>
          </a:p>
        </p:txBody>
      </p:sp>
    </p:spTree>
    <p:extLst>
      <p:ext uri="{BB962C8B-B14F-4D97-AF65-F5344CB8AC3E}">
        <p14:creationId xmlns:p14="http://schemas.microsoft.com/office/powerpoint/2010/main" val="1177613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fore You 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498190" y="-185471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85213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2DF14112-10F2-4A1F-8E84-625C042A78A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2982916" y="3587807"/>
            <a:ext cx="1824360" cy="1868022"/>
          </a:xfrm>
          <a:prstGeom prst="ellipse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-12818" t="-6998" r="-14598" b="-250"/>
            </a:stretch>
          </a:blip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/>
              <a:t>Click icon to add image of </a:t>
            </a:r>
            <a:r>
              <a:rPr lang="en-AU" dirty="0" err="1"/>
              <a:t>spresentere</a:t>
            </a: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935301" y="814835"/>
            <a:ext cx="10296000" cy="887360"/>
          </a:xfrm>
        </p:spPr>
        <p:txBody>
          <a:bodyPr/>
          <a:lstStyle/>
          <a:p>
            <a:r>
              <a:rPr lang="en-US" dirty="0"/>
              <a:t>Before You Go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35301" y="2005262"/>
            <a:ext cx="102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Your feedback </a:t>
            </a:r>
            <a:r>
              <a:rPr lang="en-US" sz="3600" b="0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helps us improve</a:t>
            </a:r>
            <a:r>
              <a:rPr lang="en-US" sz="3600" b="0" i="0" kern="1200" baseline="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 our training.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0" i="0" kern="1200" baseline="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Please stay with us for another 60 seconds</a:t>
            </a:r>
            <a:r>
              <a:rPr lang="is-IS" sz="3600" b="0" i="0" kern="1200" baseline="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…</a:t>
            </a:r>
            <a:endParaRPr lang="en-US" sz="3600" b="0" i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5121205" y="3587806"/>
            <a:ext cx="5248960" cy="1868023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b="1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Training: </a:t>
            </a:r>
            <a:r>
              <a:rPr lang="en-US" sz="2700" b="1" i="0" kern="1200" dirty="0" err="1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  <a:hlinkClick r:id="rId3"/>
              </a:rPr>
              <a:t>rlc.org.au</a:t>
            </a:r>
            <a:r>
              <a:rPr lang="en-US" sz="2700" b="1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  <a:hlinkClick r:id="rId3"/>
              </a:rPr>
              <a:t>/training</a:t>
            </a:r>
            <a:endParaRPr lang="en-US" sz="2700" b="1" i="0" kern="1200" dirty="0">
              <a:solidFill>
                <a:schemeClr val="tx1"/>
              </a:solidFill>
              <a:effectLst/>
              <a:latin typeface="Helvetica" charset="0"/>
              <a:ea typeface="Helvetica" charset="0"/>
              <a:cs typeface="Helvetica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b="0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Enquiries: Nic</a:t>
            </a:r>
            <a:r>
              <a:rPr lang="en-US" sz="2700" b="0" i="0" kern="1200" baseline="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k Manning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b="0" i="0" kern="1200" baseline="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  <a:hlinkClick r:id="rId4"/>
              </a:rPr>
              <a:t>education@rlc.org.au</a:t>
            </a:r>
            <a:endParaRPr lang="en-US" sz="2700" b="0" i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935301" y="5838046"/>
            <a:ext cx="1029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This workshop is a guide to the law in NSW, Australia. It is not a substitute for legal advice. If you have a legal problem, seek legal advice from a legal </a:t>
            </a:r>
            <a:r>
              <a:rPr lang="en-US" sz="2000" b="0" i="0" kern="1200" dirty="0" err="1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centre</a:t>
            </a:r>
            <a:r>
              <a:rPr lang="en-US" sz="2000" b="0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 or Legal Aid. </a:t>
            </a:r>
            <a:endParaRPr lang="en-US" sz="2000" b="0" i="0" dirty="0">
              <a:latin typeface="Helvetica" charset="0"/>
              <a:ea typeface="Helvetica" charset="0"/>
              <a:cs typeface="Helvetica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 Can Come To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498190" y="-185471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85213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935301" y="814835"/>
            <a:ext cx="10296000" cy="887360"/>
          </a:xfrm>
        </p:spPr>
        <p:txBody>
          <a:bodyPr/>
          <a:lstStyle/>
          <a:p>
            <a:r>
              <a:rPr lang="en-US"/>
              <a:t>We Can Come To You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935301" y="2206819"/>
            <a:ext cx="10296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0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RLC can present this workshop at your staff training or interagency</a:t>
            </a:r>
            <a:r>
              <a:rPr lang="en-US" sz="3600" b="0" i="0" kern="1200" baseline="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 – </a:t>
            </a:r>
            <a:r>
              <a:rPr lang="en-US" sz="3600" b="0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or we can </a:t>
            </a:r>
            <a:r>
              <a:rPr lang="en-US" sz="3600" b="0" i="0" kern="1200" dirty="0" err="1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customise</a:t>
            </a:r>
            <a:r>
              <a:rPr lang="en-US" sz="3600" b="0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 training to suit your needs.</a:t>
            </a:r>
            <a:endParaRPr lang="en-US" sz="3600" b="0" i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5121205" y="4465769"/>
            <a:ext cx="5248960" cy="1868023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b="1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Enquiries: </a:t>
            </a:r>
            <a:r>
              <a:rPr lang="en-US" sz="2700" b="0" i="0" kern="120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Nic</a:t>
            </a:r>
            <a:r>
              <a:rPr lang="en-US" sz="2700" b="0" i="0" kern="1200" baseline="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k Manning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b="0" i="0" kern="1200" baseline="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</a:rPr>
              <a:t>(02) 9698 7277</a:t>
            </a:r>
            <a:endParaRPr lang="en-US" sz="2700" b="0" i="0" kern="1200" baseline="0" dirty="0">
              <a:solidFill>
                <a:schemeClr val="tx1"/>
              </a:solidFill>
              <a:effectLst/>
              <a:latin typeface="Helvetica" charset="0"/>
              <a:ea typeface="Helvetica" charset="0"/>
              <a:cs typeface="Helvetica" charset="0"/>
              <a:hlinkClick r:id="rId2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700" b="0" i="0" kern="1200" baseline="0" dirty="0">
                <a:solidFill>
                  <a:schemeClr val="tx1"/>
                </a:solidFill>
                <a:effectLst/>
                <a:latin typeface="Helvetica" charset="0"/>
                <a:ea typeface="Helvetica" charset="0"/>
                <a:cs typeface="Helvetica" charset="0"/>
                <a:hlinkClick r:id="rId2"/>
              </a:rPr>
              <a:t>education@rlc.org.au</a:t>
            </a:r>
            <a:endParaRPr lang="en-US" sz="2700" b="0" i="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2DF14112-10F2-4A1F-8E84-625C042A78AF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3057116" y="4465769"/>
            <a:ext cx="1824360" cy="1868022"/>
          </a:xfrm>
          <a:prstGeom prst="ellipse">
            <a:avLst/>
          </a:prstGeo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-12818" t="-6998" r="-14598" b="-250"/>
            </a:stretch>
          </a:blip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/>
              <a:t>Click icon to add image of </a:t>
            </a:r>
            <a:r>
              <a:rPr lang="en-AU" dirty="0" err="1"/>
              <a:t>spresentere</a:t>
            </a:r>
            <a:endParaRPr lang="en-A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3F1C04-3200-4425-86D0-2F9E2EAC9EF4}"/>
              </a:ext>
            </a:extLst>
          </p:cNvPr>
          <p:cNvSpPr/>
          <p:nvPr userDrawn="1"/>
        </p:nvSpPr>
        <p:spPr>
          <a:xfrm>
            <a:off x="-12001" y="-3"/>
            <a:ext cx="12204001" cy="6858001"/>
          </a:xfrm>
          <a:prstGeom prst="rect">
            <a:avLst/>
          </a:prstGeom>
          <a:solidFill>
            <a:srgbClr val="229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endParaRPr lang="en-AU" noProof="0">
              <a:solidFill>
                <a:srgbClr val="229CD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96D528-3F8C-4131-B8C8-D41C96117732}"/>
              </a:ext>
            </a:extLst>
          </p:cNvPr>
          <p:cNvSpPr txBox="1"/>
          <p:nvPr userDrawn="1"/>
        </p:nvSpPr>
        <p:spPr>
          <a:xfrm>
            <a:off x="886021" y="2921165"/>
            <a:ext cx="7434468" cy="1015663"/>
          </a:xfrm>
          <a:prstGeom prst="rect">
            <a:avLst/>
          </a:prstGeom>
          <a:noFill/>
        </p:spPr>
        <p:txBody>
          <a:bodyPr wrap="none" rtlCol="0" anchor="ctr" anchorCtr="0">
            <a:noAutofit/>
          </a:bodyPr>
          <a:lstStyle/>
          <a:p>
            <a:r>
              <a:rPr lang="en-AU" sz="6000" b="1" i="0" kern="1200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Thank you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4603255" y="-177801"/>
            <a:ext cx="16478250" cy="16478250"/>
          </a:xfrm>
          <a:prstGeom prst="ellipse">
            <a:avLst/>
          </a:prstGeom>
          <a:solidFill>
            <a:schemeClr val="accent1">
              <a:alpha val="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340350" y="-177801"/>
            <a:ext cx="16478250" cy="16478250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1411F6A-B2DA-8144-BA97-357E7C6EDB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3495" y="5403158"/>
            <a:ext cx="4122834" cy="116794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-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B205D1-9CBC-004D-8682-ADEFB792C1C4}"/>
              </a:ext>
            </a:extLst>
          </p:cNvPr>
          <p:cNvSpPr/>
          <p:nvPr userDrawn="1"/>
        </p:nvSpPr>
        <p:spPr>
          <a:xfrm>
            <a:off x="-1" y="-1"/>
            <a:ext cx="12204001" cy="6858001"/>
          </a:xfrm>
          <a:prstGeom prst="rect">
            <a:avLst/>
          </a:prstGeom>
          <a:solidFill>
            <a:srgbClr val="229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1F917-01CE-4331-AB1E-74B962EECC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357" y="631033"/>
            <a:ext cx="11408408" cy="1117907"/>
          </a:xfrm>
        </p:spPr>
        <p:txBody>
          <a:bodyPr anchor="ctr"/>
          <a:lstStyle>
            <a:lvl1pPr algn="ctr">
              <a:defRPr sz="54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AU" noProof="0" dirty="0"/>
              <a:t>Title of List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1400" y="1748940"/>
            <a:ext cx="9976220" cy="4397860"/>
          </a:xfrm>
        </p:spPr>
        <p:txBody>
          <a:bodyPr numCol="1" spcCol="360000" anchor="ctr">
            <a:normAutofit/>
          </a:bodyPr>
          <a:lstStyle>
            <a:lvl1pPr marL="514350" marR="0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3600">
                <a:solidFill>
                  <a:schemeClr val="bg1"/>
                </a:solidFill>
                <a:latin typeface="Helvetica" pitchFamily="2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AU" noProof="0" dirty="0"/>
              <a:t>First item in list</a:t>
            </a:r>
          </a:p>
          <a:p>
            <a:pPr lvl="0"/>
            <a:r>
              <a:rPr lang="en-AU" noProof="0" dirty="0"/>
              <a:t>Second item in list</a:t>
            </a:r>
          </a:p>
          <a:p>
            <a:pPr lvl="0"/>
            <a:r>
              <a:rPr lang="en-AU" noProof="0" dirty="0"/>
              <a:t>Third item in list</a:t>
            </a:r>
          </a:p>
          <a:p>
            <a:pPr lvl="0"/>
            <a:r>
              <a:rPr lang="en-AU" noProof="0" dirty="0"/>
              <a:t>Fourth item in list</a:t>
            </a:r>
          </a:p>
          <a:p>
            <a:pPr lvl="0"/>
            <a:r>
              <a:rPr lang="en-AU" noProof="0" dirty="0"/>
              <a:t>Fifth item in list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020561" y="-177801"/>
            <a:ext cx="16478250" cy="16478250"/>
          </a:xfrm>
          <a:prstGeom prst="ellipse">
            <a:avLst/>
          </a:prstGeom>
          <a:solidFill>
            <a:schemeClr val="accent1">
              <a:alpha val="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7757656" y="-177801"/>
            <a:ext cx="16478250" cy="16478250"/>
          </a:xfrm>
          <a:prstGeom prst="ellipse">
            <a:avLst/>
          </a:prstGeom>
          <a:solidFill>
            <a:schemeClr val="accent1">
              <a:alpha val="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D51BC2A-07E6-4F57-A3D0-BC904E276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90620" y="4077050"/>
            <a:ext cx="10360132" cy="887360"/>
          </a:xfrm>
        </p:spPr>
        <p:txBody>
          <a:bodyPr anchor="ctr" anchorCtr="0">
            <a:normAutofit/>
          </a:bodyPr>
          <a:lstStyle>
            <a:lvl1pPr algn="ctr">
              <a:defRPr lang="en-AU" sz="3600" b="1" i="0" dirty="0">
                <a:solidFill>
                  <a:srgbClr val="229CD0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Presenter Name</a:t>
            </a:r>
            <a:endParaRPr lang="en-AU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2DF14112-10F2-4A1F-8E84-625C042A78A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847228" y="1366787"/>
            <a:ext cx="2646916" cy="2710263"/>
          </a:xfrm>
          <a:prstGeom prst="ellipse">
            <a:avLst/>
          </a:prstGeo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l="-12818" t="-6998" r="-14598" b="-250"/>
            </a:stretch>
          </a:blip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AU" dirty="0"/>
              <a:t>Click icon to add image of presenter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C71223-B66B-BB40-A053-13AAD1D33FF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78429" y="4964410"/>
            <a:ext cx="10384516" cy="1084262"/>
          </a:xfrm>
        </p:spPr>
        <p:txBody>
          <a:bodyPr anchor="t">
            <a:normAutofit/>
          </a:bodyPr>
          <a:lstStyle>
            <a:lvl1pPr algn="ctr">
              <a:spcBef>
                <a:spcPts val="0"/>
              </a:spcBef>
              <a:defRPr sz="2800" b="0" i="0" spc="0">
                <a:latin typeface="Helvetica" pitchFamily="2" charset="0"/>
              </a:defRPr>
            </a:lvl1pPr>
          </a:lstStyle>
          <a:p>
            <a:pPr lvl="0"/>
            <a:r>
              <a:rPr lang="en-US" dirty="0"/>
              <a:t>Presenter Title or Description</a:t>
            </a:r>
          </a:p>
          <a:p>
            <a:pPr lvl="0"/>
            <a:r>
              <a:rPr lang="en-US" dirty="0"/>
              <a:t>Presenter </a:t>
            </a:r>
            <a:r>
              <a:rPr lang="en-US" dirty="0" err="1"/>
              <a:t>Organisation</a:t>
            </a:r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530275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85213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854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-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EB205D1-9CBC-004D-8682-ADEFB792C1C4}"/>
              </a:ext>
            </a:extLst>
          </p:cNvPr>
          <p:cNvSpPr/>
          <p:nvPr userDrawn="1"/>
        </p:nvSpPr>
        <p:spPr>
          <a:xfrm>
            <a:off x="-1" y="-1"/>
            <a:ext cx="12204001" cy="6858001"/>
          </a:xfrm>
          <a:prstGeom prst="rect">
            <a:avLst/>
          </a:prstGeom>
          <a:solidFill>
            <a:srgbClr val="229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1F917-01CE-4331-AB1E-74B962EECC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357" y="631033"/>
            <a:ext cx="11408408" cy="1117907"/>
          </a:xfrm>
        </p:spPr>
        <p:txBody>
          <a:bodyPr anchor="ctr"/>
          <a:lstStyle>
            <a:lvl1pPr algn="ctr">
              <a:defRPr sz="54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AU" noProof="0" dirty="0"/>
              <a:t>Title of List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1400" y="1748940"/>
            <a:ext cx="9976220" cy="4397860"/>
          </a:xfrm>
        </p:spPr>
        <p:txBody>
          <a:bodyPr numCol="1" spcCol="360000" anchor="ctr">
            <a:normAutofit/>
          </a:bodyPr>
          <a:lstStyle>
            <a:lvl1pPr marL="514350" marR="0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Pct val="125000"/>
              <a:buFont typeface="Arial" charset="0"/>
              <a:buChar char="•"/>
              <a:tabLst/>
              <a:defRPr sz="3600">
                <a:solidFill>
                  <a:schemeClr val="bg1"/>
                </a:solidFill>
                <a:latin typeface="Helvetica" pitchFamily="2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AU" noProof="0" dirty="0"/>
              <a:t>First item in list</a:t>
            </a:r>
          </a:p>
          <a:p>
            <a:pPr lvl="0"/>
            <a:r>
              <a:rPr lang="en-AU" noProof="0" dirty="0"/>
              <a:t>Second item in list</a:t>
            </a:r>
          </a:p>
          <a:p>
            <a:pPr lvl="0"/>
            <a:r>
              <a:rPr lang="en-AU" noProof="0" dirty="0"/>
              <a:t>Third item in list</a:t>
            </a:r>
          </a:p>
          <a:p>
            <a:pPr lvl="0"/>
            <a:r>
              <a:rPr lang="en-AU" noProof="0" dirty="0"/>
              <a:t>Fourth item in list</a:t>
            </a:r>
          </a:p>
          <a:p>
            <a:pPr lvl="0"/>
            <a:r>
              <a:rPr lang="en-AU" noProof="0" dirty="0"/>
              <a:t>Fifth item in list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020561" y="-177801"/>
            <a:ext cx="16478250" cy="16478250"/>
          </a:xfrm>
          <a:prstGeom prst="ellipse">
            <a:avLst/>
          </a:prstGeom>
          <a:solidFill>
            <a:schemeClr val="accent1">
              <a:alpha val="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7757656" y="-177801"/>
            <a:ext cx="16478250" cy="16478250"/>
          </a:xfrm>
          <a:prstGeom prst="ellipse">
            <a:avLst/>
          </a:prstGeom>
          <a:solidFill>
            <a:schemeClr val="accent1">
              <a:alpha val="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F917-01CE-4331-AB1E-74B962EECC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470" y="395066"/>
            <a:ext cx="10888182" cy="887360"/>
          </a:xfrm>
        </p:spPr>
        <p:txBody>
          <a:bodyPr/>
          <a:lstStyle>
            <a:lvl1pPr algn="ctr">
              <a:defRPr b="1" i="0">
                <a:solidFill>
                  <a:srgbClr val="229CD0"/>
                </a:solidFill>
                <a:latin typeface="Helvetica" pitchFamily="2" charset="0"/>
              </a:defRPr>
            </a:lvl1pPr>
          </a:lstStyle>
          <a:p>
            <a:r>
              <a:rPr lang="en-AU" noProof="0" dirty="0"/>
              <a:t>Slide With Two 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7AD5C-27FE-4927-A5C6-D642B489CA2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76469" y="1532415"/>
            <a:ext cx="5139887" cy="437694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0" i="0">
                <a:latin typeface="Helvetica" pitchFamily="2" charset="0"/>
              </a:defRPr>
            </a:lvl1pPr>
            <a:lvl2pPr>
              <a:defRPr sz="2400" b="0" i="0"/>
            </a:lvl2pPr>
            <a:lvl3pPr>
              <a:defRPr sz="2400" b="0" i="0"/>
            </a:lvl3pPr>
            <a:lvl4pPr>
              <a:defRPr sz="2400" b="0" i="0"/>
            </a:lvl4pPr>
            <a:lvl5pPr>
              <a:defRPr sz="2400" b="0" i="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noProof="0" dirty="0"/>
              <a:t>Click to add text, or click on the relevant icon at the centre of the placeholder to add: Table / Chart / SmartArt / Image / Media. There are five type style levels. To access the type styles, click on the text and press the ‘Increase / Decrease List Level’ buttons in the Paragraph section of the Home ribbon.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7A73130-BD65-49F1-9021-B25378530968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324765" y="1532415"/>
            <a:ext cx="5139887" cy="4376944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800" b="0" i="0">
                <a:latin typeface="Helvetica" pitchFamily="2" charset="0"/>
              </a:defRPr>
            </a:lvl1pPr>
            <a:lvl2pPr>
              <a:defRPr b="0" i="0"/>
            </a:lvl2pPr>
            <a:lvl3pPr>
              <a:defRPr b="0" i="0"/>
            </a:lvl3pPr>
            <a:lvl4pPr>
              <a:defRPr b="0" i="0"/>
            </a:lvl4pPr>
            <a:lvl5pPr>
              <a:defRPr b="0" i="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noProof="0" dirty="0"/>
              <a:t>Click to add text, or click on the relevant icon at the centre of the placeholder to add: Table / Chart / SmartArt / Image / Media. There are five type style levels. To access the type styles, click on the text and press the ‘Increase / Decrease List Level’ buttons in the Paragraph section of the Home ribbon.</a:t>
            </a:r>
          </a:p>
        </p:txBody>
      </p:sp>
    </p:spTree>
    <p:extLst>
      <p:ext uri="{BB962C8B-B14F-4D97-AF65-F5344CB8AC3E}">
        <p14:creationId xmlns:p14="http://schemas.microsoft.com/office/powerpoint/2010/main" val="8465040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35301" y="1532415"/>
            <a:ext cx="10296000" cy="4459190"/>
          </a:xfrm>
        </p:spPr>
        <p:txBody>
          <a:bodyPr numCol="2" spcCol="360000"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>
                <a:latin typeface="Helvetica" pitchFamily="2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AU" noProof="0" dirty="0"/>
              <a:t>If you keep adding bullet points, your text will automatically flow across two columns.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noProof="0" dirty="0"/>
              <a:t>If you keep adding bullet points, your text will automatically flow across two columns.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noProof="0" dirty="0"/>
              <a:t>If you keep adding bullet points, your text will automatically flow across two columns.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noProof="0" dirty="0"/>
              <a:t>If you keep adding bullet points, your text will automatically flow across two columns.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noProof="0" dirty="0"/>
              <a:t>If you keep adding bullet points, your text will automatically flow across two columns.</a:t>
            </a:r>
          </a:p>
          <a:p>
            <a:pPr lvl="0"/>
            <a:r>
              <a:rPr lang="en-AU" noProof="0" dirty="0"/>
              <a:t>If you keep adding bullet points, your text will automatically flow across two columns.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284868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5301" y="1532415"/>
            <a:ext cx="10296000" cy="4459189"/>
          </a:xfrm>
        </p:spPr>
        <p:txBody>
          <a:bodyPr numCol="3" spcCol="360000"/>
          <a:lstStyle>
            <a:lvl1pPr>
              <a:defRPr sz="2800" b="0" i="0">
                <a:latin typeface="Helvetica" pitchFamily="2" charset="0"/>
              </a:defRPr>
            </a:lvl1pPr>
            <a:lvl2pPr>
              <a:defRPr sz="2800" b="0" i="0">
                <a:latin typeface="Helvetica" pitchFamily="2" charset="0"/>
              </a:defRPr>
            </a:lvl2pPr>
            <a:lvl3pPr>
              <a:defRPr sz="2800" b="0" i="0">
                <a:latin typeface="Helvetica" pitchFamily="2" charset="0"/>
              </a:defRPr>
            </a:lvl3pPr>
            <a:lvl4pPr>
              <a:defRPr sz="2800" b="0" i="0">
                <a:latin typeface="Helvetica" pitchFamily="2" charset="0"/>
              </a:defRPr>
            </a:lvl4pPr>
            <a:lvl5pPr>
              <a:defRPr sz="2800" b="0" i="0">
                <a:latin typeface="Helvetica" pitchFamily="2" charset="0"/>
              </a:defRPr>
            </a:lvl5pPr>
          </a:lstStyle>
          <a:p>
            <a:pPr lvl="0"/>
            <a:r>
              <a:rPr lang="en-US" noProof="0" dirty="0"/>
              <a:t>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  <a:endParaRPr lang="en-AU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423349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icture Placeholder 74">
            <a:extLst>
              <a:ext uri="{FF2B5EF4-FFF2-40B4-BE49-F238E27FC236}">
                <a16:creationId xmlns:a16="http://schemas.microsoft.com/office/drawing/2014/main" id="{3E2304DD-D55D-458E-8153-0D330BDFEFF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12204000" cy="6857998"/>
          </a:xfrm>
          <a:solidFill>
            <a:schemeClr val="bg1">
              <a:lumMod val="85000"/>
            </a:schemeClr>
          </a:solidFill>
        </p:spPr>
        <p:txBody>
          <a:bodyPr lIns="360000" tIns="360000" rIns="360000" bIns="360000">
            <a:normAutofit/>
          </a:bodyPr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AU" noProof="0"/>
          </a:p>
        </p:txBody>
      </p:sp>
      <p:sp>
        <p:nvSpPr>
          <p:cNvPr id="73" name="Subtitle 72">
            <a:extLst>
              <a:ext uri="{FF2B5EF4-FFF2-40B4-BE49-F238E27FC236}">
                <a16:creationId xmlns:a16="http://schemas.microsoft.com/office/drawing/2014/main" id="{2993D1DC-23D0-40CA-BA80-0CCA239AC61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" y="0"/>
            <a:ext cx="5910258" cy="6869505"/>
          </a:xfrm>
          <a:custGeom>
            <a:avLst/>
            <a:gdLst>
              <a:gd name="connsiteX0" fmla="*/ 0 w 5729283"/>
              <a:gd name="connsiteY0" fmla="*/ 0 h 6857998"/>
              <a:gd name="connsiteX1" fmla="*/ 4311112 w 5729283"/>
              <a:gd name="connsiteY1" fmla="*/ 0 h 6857998"/>
              <a:gd name="connsiteX2" fmla="*/ 5729283 w 5729283"/>
              <a:gd name="connsiteY2" fmla="*/ 5316930 h 6857998"/>
              <a:gd name="connsiteX3" fmla="*/ 0 w 5729283"/>
              <a:gd name="connsiteY3" fmla="*/ 6857998 h 6857998"/>
              <a:gd name="connsiteX0" fmla="*/ 0 w 5910258"/>
              <a:gd name="connsiteY0" fmla="*/ 0 h 6869505"/>
              <a:gd name="connsiteX1" fmla="*/ 4311112 w 5910258"/>
              <a:gd name="connsiteY1" fmla="*/ 0 h 6869505"/>
              <a:gd name="connsiteX2" fmla="*/ 5910258 w 5910258"/>
              <a:gd name="connsiteY2" fmla="*/ 6869505 h 6869505"/>
              <a:gd name="connsiteX3" fmla="*/ 0 w 5910258"/>
              <a:gd name="connsiteY3" fmla="*/ 6857998 h 6869505"/>
              <a:gd name="connsiteX4" fmla="*/ 0 w 5910258"/>
              <a:gd name="connsiteY4" fmla="*/ 0 h 6869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10258" h="6869505">
                <a:moveTo>
                  <a:pt x="0" y="0"/>
                </a:moveTo>
                <a:lnTo>
                  <a:pt x="4311112" y="0"/>
                </a:lnTo>
                <a:lnTo>
                  <a:pt x="5910258" y="6869505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</p:spPr>
        <p:txBody>
          <a:bodyPr wrap="square" lIns="576000" tIns="2484000" rIns="1404000" anchor="t" anchorCtr="0">
            <a:noAutofit/>
          </a:bodyPr>
          <a:lstStyle>
            <a:lvl1pPr marL="0" indent="0" algn="l">
              <a:spcAft>
                <a:spcPts val="1200"/>
              </a:spcAft>
              <a:buNone/>
              <a:defRPr sz="3800" b="1" i="0">
                <a:solidFill>
                  <a:srgbClr val="229CD0"/>
                </a:solidFill>
                <a:latin typeface="Helvetica" pitchFamily="2" charset="0"/>
              </a:defRPr>
            </a:lvl1pPr>
            <a:lvl2pPr marL="0" indent="0" algn="l">
              <a:spcBef>
                <a:spcPts val="2400"/>
              </a:spcBef>
              <a:buNone/>
              <a:defRPr sz="2000" b="1" i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defRPr>
            </a:lvl2pPr>
            <a:lvl3pPr marL="0" indent="0" algn="l">
              <a:buNone/>
              <a:defRPr sz="1800" b="1" i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defRPr>
            </a:lvl3pPr>
            <a:lvl4pPr marL="0" indent="0" algn="l">
              <a:buNone/>
              <a:defRPr sz="1600" b="0"/>
            </a:lvl4pPr>
            <a:lvl5pPr marL="0" indent="0" algn="l">
              <a:buNone/>
              <a:defRPr sz="1600"/>
            </a:lvl5pPr>
            <a:lvl6pPr marL="0" indent="0" algn="l">
              <a:buNone/>
              <a:defRPr sz="1600"/>
            </a:lvl6pPr>
            <a:lvl7pPr marL="0" indent="0" algn="l">
              <a:buNone/>
              <a:defRPr sz="1600"/>
            </a:lvl7pPr>
            <a:lvl8pPr marL="0" indent="0" algn="l">
              <a:buNone/>
              <a:defRPr sz="1600"/>
            </a:lvl8pPr>
            <a:lvl9pPr marL="0" indent="0" algn="l">
              <a:buNone/>
              <a:defRPr sz="1600" b="1" i="0">
                <a:solidFill>
                  <a:schemeClr val="tx1">
                    <a:lumMod val="65000"/>
                    <a:lumOff val="35000"/>
                  </a:schemeClr>
                </a:solidFill>
                <a:latin typeface="Helvetica" pitchFamily="2" charset="0"/>
              </a:defRPr>
            </a:lvl9pPr>
          </a:lstStyle>
          <a:p>
            <a:r>
              <a:rPr lang="en-AU" noProof="0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11443970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icture Placeholder 74">
            <a:extLst>
              <a:ext uri="{FF2B5EF4-FFF2-40B4-BE49-F238E27FC236}">
                <a16:creationId xmlns:a16="http://schemas.microsoft.com/office/drawing/2014/main" id="{3E2304DD-D55D-458E-8153-0D330BDFEFF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" y="1"/>
            <a:ext cx="6538648" cy="6857998"/>
          </a:xfrm>
          <a:solidFill>
            <a:schemeClr val="bg1">
              <a:lumMod val="85000"/>
            </a:schemeClr>
          </a:solidFill>
        </p:spPr>
        <p:txBody>
          <a:bodyPr lIns="360000" tIns="360000" rIns="720000" bIns="360000">
            <a:normAutofit/>
          </a:bodyPr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AU" noProof="0" dirty="0"/>
          </a:p>
        </p:txBody>
      </p:sp>
      <p:sp>
        <p:nvSpPr>
          <p:cNvPr id="5" name="AutoShape 3">
            <a:extLst>
              <a:ext uri="{FF2B5EF4-FFF2-40B4-BE49-F238E27FC236}">
                <a16:creationId xmlns:a16="http://schemas.microsoft.com/office/drawing/2014/main" id="{1BB3B2C9-CFDB-4AF2-BE63-E2AF8B0E7505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814888" y="0"/>
            <a:ext cx="73898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4EF96-63A5-4D4A-9682-3643FC1F9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60059" y="6172501"/>
            <a:ext cx="8460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22DD25-61AE-413C-B4D2-EF2365C9B2E1}" type="slidenum">
              <a:rPr lang="en-AU" noProof="0" smtClean="0"/>
              <a:pPr/>
              <a:t>‹#›</a:t>
            </a:fld>
            <a:endParaRPr lang="en-AU" noProof="0"/>
          </a:p>
        </p:txBody>
      </p:sp>
      <p:sp>
        <p:nvSpPr>
          <p:cNvPr id="10" name="AutoShape 7">
            <a:extLst>
              <a:ext uri="{FF2B5EF4-FFF2-40B4-BE49-F238E27FC236}">
                <a16:creationId xmlns:a16="http://schemas.microsoft.com/office/drawing/2014/main" id="{768AD39D-5774-4D47-839D-1B36BB540E37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4262967" y="1167579"/>
            <a:ext cx="4549775" cy="421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2" name="Subtitle 21">
            <a:extLst>
              <a:ext uri="{FF2B5EF4-FFF2-40B4-BE49-F238E27FC236}">
                <a16:creationId xmlns:a16="http://schemas.microsoft.com/office/drawing/2014/main" id="{8342C053-5A99-403F-B0F2-E86B39C4B7D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110132" y="-1564617"/>
            <a:ext cx="10290288" cy="10287762"/>
          </a:xfrm>
          <a:prstGeom prst="ellipse">
            <a:avLst/>
          </a:prstGeom>
          <a:solidFill>
            <a:srgbClr val="229CD0"/>
          </a:solidFill>
        </p:spPr>
        <p:txBody>
          <a:bodyPr vert="horz" wrap="square" lIns="720000" tIns="720000" rIns="2520000" bIns="720000" anchor="ctr" anchorCtr="1">
            <a:noAutofit/>
          </a:bodyPr>
          <a:lstStyle>
            <a:lvl1pPr marL="0" indent="0" algn="l">
              <a:spcAft>
                <a:spcPts val="1200"/>
              </a:spcAft>
              <a:buNone/>
              <a:defRPr sz="3800" b="1" i="0">
                <a:solidFill>
                  <a:schemeClr val="bg1"/>
                </a:solidFill>
                <a:latin typeface="Helvetica" pitchFamily="2" charset="0"/>
              </a:defRPr>
            </a:lvl1pPr>
            <a:lvl2pPr marL="0" indent="0" algn="l">
              <a:spcBef>
                <a:spcPts val="2400"/>
              </a:spcBef>
              <a:buNone/>
              <a:defRPr sz="2000" b="1">
                <a:solidFill>
                  <a:schemeClr val="accent2"/>
                </a:solidFill>
              </a:defRPr>
            </a:lvl2pPr>
            <a:lvl3pPr marL="0" indent="0" algn="l">
              <a:buNone/>
              <a:defRPr sz="1800">
                <a:solidFill>
                  <a:schemeClr val="accent2"/>
                </a:solidFill>
              </a:defRPr>
            </a:lvl3pPr>
            <a:lvl4pPr marL="0" indent="0" algn="l">
              <a:buNone/>
              <a:defRPr sz="1600" b="0"/>
            </a:lvl4pPr>
            <a:lvl5pPr marL="0" indent="0" algn="l">
              <a:buNone/>
              <a:defRPr sz="1600"/>
            </a:lvl5pPr>
            <a:lvl6pPr marL="0" indent="0" algn="l">
              <a:buNone/>
              <a:defRPr sz="1600"/>
            </a:lvl6pPr>
            <a:lvl7pPr marL="0" indent="0" algn="l">
              <a:buNone/>
              <a:defRPr sz="1600"/>
            </a:lvl7pPr>
            <a:lvl8pPr marL="0" indent="0" algn="l">
              <a:buNone/>
              <a:defRPr sz="1600"/>
            </a:lvl8pPr>
            <a:lvl9pPr marL="0" indent="0" algn="l">
              <a:buNone/>
              <a:defRPr sz="1600">
                <a:solidFill>
                  <a:schemeClr val="accent2"/>
                </a:solidFill>
              </a:defRPr>
            </a:lvl9pPr>
          </a:lstStyle>
          <a:p>
            <a:r>
              <a:rPr lang="en-AU" noProof="0" dirty="0"/>
              <a:t>Click to add divider slide title</a:t>
            </a:r>
          </a:p>
        </p:txBody>
      </p:sp>
    </p:spTree>
    <p:extLst>
      <p:ext uri="{BB962C8B-B14F-4D97-AF65-F5344CB8AC3E}">
        <p14:creationId xmlns:p14="http://schemas.microsoft.com/office/powerpoint/2010/main" val="37458023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6357" y="1532415"/>
            <a:ext cx="6326669" cy="4459190"/>
          </a:xfrm>
        </p:spPr>
        <p:txBody>
          <a:bodyPr numCol="1" spcCol="36000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52293B1-CA6A-4F4E-91FF-99F08DA21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29159" y="433469"/>
            <a:ext cx="4829371" cy="573903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9D51BC2A-07E6-4F57-A3D0-BC904E276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357" y="395066"/>
            <a:ext cx="6326669" cy="88736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0ED71-D102-4A47-8D49-527E513DAA18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316357" y="6172501"/>
            <a:ext cx="8035422" cy="365125"/>
          </a:xfrm>
          <a:prstGeom prst="rect">
            <a:avLst/>
          </a:prstGeom>
        </p:spPr>
        <p:txBody>
          <a:bodyPr/>
          <a:lstStyle/>
          <a:p>
            <a:endParaRPr lang="en-AU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A6974CE-5775-4767-8B2D-E006DC5555FD}"/>
              </a:ext>
            </a:extLst>
          </p:cNvPr>
          <p:cNvSpPr>
            <a:spLocks noGrp="1"/>
          </p:cNvSpPr>
          <p:nvPr>
            <p:ph type="dt" sz="half" idx="17"/>
          </p:nvPr>
        </p:nvSpPr>
        <p:spPr>
          <a:xfrm>
            <a:off x="8412983" y="6172501"/>
            <a:ext cx="2484000" cy="365125"/>
          </a:xfrm>
          <a:prstGeom prst="rect">
            <a:avLst/>
          </a:prstGeom>
        </p:spPr>
        <p:txBody>
          <a:bodyPr/>
          <a:lstStyle/>
          <a:p>
            <a:fld id="{15C1EA3C-26E9-4B87-838B-C7B127160328}" type="datetime1">
              <a:rPr lang="en-AU" noProof="0" smtClean="0"/>
              <a:t>15/9/21</a:t>
            </a:fld>
            <a:endParaRPr lang="en-AU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7E5B4-99B2-4696-8ED1-B7AB1747A2A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10960059" y="6172501"/>
            <a:ext cx="846000" cy="365125"/>
          </a:xfrm>
          <a:prstGeom prst="rect">
            <a:avLst/>
          </a:prstGeom>
        </p:spPr>
        <p:txBody>
          <a:bodyPr/>
          <a:lstStyle/>
          <a:p>
            <a:fld id="{DC22DD25-61AE-413C-B4D2-EF2365C9B2E1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632943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wo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6357" y="1532415"/>
            <a:ext cx="6326669" cy="4459190"/>
          </a:xfrm>
        </p:spPr>
        <p:txBody>
          <a:bodyPr numCol="1" spcCol="36000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52293B1-CA6A-4F4E-91FF-99F08DA21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29160" y="433470"/>
            <a:ext cx="4829370" cy="278970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8" name="Picture Placeholder 8">
            <a:extLst>
              <a:ext uri="{FF2B5EF4-FFF2-40B4-BE49-F238E27FC236}">
                <a16:creationId xmlns:a16="http://schemas.microsoft.com/office/drawing/2014/main" id="{7F567229-93F4-4028-9012-070DD0F840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929159" y="3385373"/>
            <a:ext cx="4829371" cy="27871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CEFDF54-79BF-4A62-9A89-30BB4DEA2C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357" y="395066"/>
            <a:ext cx="6326669" cy="887360"/>
          </a:xfrm>
        </p:spPr>
        <p:txBody>
          <a:bodyPr/>
          <a:lstStyle/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136EA4-84ED-4506-A242-5F0C906222B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>
          <a:xfrm>
            <a:off x="316357" y="6172501"/>
            <a:ext cx="8035422" cy="365125"/>
          </a:xfrm>
          <a:prstGeom prst="rect">
            <a:avLst/>
          </a:prstGeom>
        </p:spPr>
        <p:txBody>
          <a:bodyPr/>
          <a:lstStyle/>
          <a:p>
            <a:endParaRPr lang="en-AU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D72EC5-4F70-48F3-89D4-91D2D67BE51B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8412983" y="6172501"/>
            <a:ext cx="2484000" cy="365125"/>
          </a:xfrm>
          <a:prstGeom prst="rect">
            <a:avLst/>
          </a:prstGeom>
        </p:spPr>
        <p:txBody>
          <a:bodyPr/>
          <a:lstStyle/>
          <a:p>
            <a:fld id="{15C1EA3C-26E9-4B87-838B-C7B127160328}" type="datetime1">
              <a:rPr lang="en-AU" noProof="0" smtClean="0"/>
              <a:t>15/9/21</a:t>
            </a:fld>
            <a:endParaRPr lang="en-AU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0718A-D70B-4A4B-A26A-0BF5E34D006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>
          <a:xfrm>
            <a:off x="10960059" y="6172501"/>
            <a:ext cx="846000" cy="365125"/>
          </a:xfrm>
          <a:prstGeom prst="rect">
            <a:avLst/>
          </a:prstGeom>
        </p:spPr>
        <p:txBody>
          <a:bodyPr/>
          <a:lstStyle/>
          <a:p>
            <a:fld id="{DC22DD25-61AE-413C-B4D2-EF2365C9B2E1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41331653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thre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2A85445C-DF4B-4BAF-BA3E-2C7E13C69663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29159" y="3385373"/>
            <a:ext cx="4829371" cy="27871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6357" y="1532415"/>
            <a:ext cx="6326669" cy="4459190"/>
          </a:xfrm>
        </p:spPr>
        <p:txBody>
          <a:bodyPr numCol="1" spcCol="36000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52293B1-CA6A-4F4E-91FF-99F08DA21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929160" y="433469"/>
            <a:ext cx="2340000" cy="278970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69" name="Picture Placeholder 8">
            <a:extLst>
              <a:ext uri="{FF2B5EF4-FFF2-40B4-BE49-F238E27FC236}">
                <a16:creationId xmlns:a16="http://schemas.microsoft.com/office/drawing/2014/main" id="{6216071A-78A2-4FC2-B4B9-1FB87C0B30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65648" y="433469"/>
            <a:ext cx="2292882" cy="278970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715146-2554-48EE-B19F-EB08682D4D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357" y="395066"/>
            <a:ext cx="6326669" cy="887360"/>
          </a:xfrm>
        </p:spPr>
        <p:txBody>
          <a:bodyPr/>
          <a:lstStyle/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FBC23-2E1D-42B9-B06F-441D2E530D67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>
          <a:xfrm>
            <a:off x="316357" y="6172501"/>
            <a:ext cx="8035422" cy="365125"/>
          </a:xfrm>
          <a:prstGeom prst="rect">
            <a:avLst/>
          </a:prstGeom>
        </p:spPr>
        <p:txBody>
          <a:bodyPr/>
          <a:lstStyle/>
          <a:p>
            <a:endParaRPr lang="en-AU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FBB8C37-F6A7-408B-AED7-05A293BD9B5C}"/>
              </a:ext>
            </a:extLst>
          </p:cNvPr>
          <p:cNvSpPr>
            <a:spLocks noGrp="1"/>
          </p:cNvSpPr>
          <p:nvPr>
            <p:ph type="dt" sz="half" idx="19"/>
          </p:nvPr>
        </p:nvSpPr>
        <p:spPr>
          <a:xfrm>
            <a:off x="8412983" y="6172501"/>
            <a:ext cx="2484000" cy="365125"/>
          </a:xfrm>
          <a:prstGeom prst="rect">
            <a:avLst/>
          </a:prstGeom>
        </p:spPr>
        <p:txBody>
          <a:bodyPr/>
          <a:lstStyle/>
          <a:p>
            <a:fld id="{15C1EA3C-26E9-4B87-838B-C7B127160328}" type="datetime1">
              <a:rPr lang="en-AU" noProof="0" smtClean="0"/>
              <a:t>15/9/21</a:t>
            </a:fld>
            <a:endParaRPr lang="en-AU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7EB9A-C91F-4B28-8363-238C69D8FF42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10960059" y="6172501"/>
            <a:ext cx="846000" cy="365125"/>
          </a:xfrm>
          <a:prstGeom prst="rect">
            <a:avLst/>
          </a:prstGeom>
        </p:spPr>
        <p:txBody>
          <a:bodyPr/>
          <a:lstStyle/>
          <a:p>
            <a:fld id="{DC22DD25-61AE-413C-B4D2-EF2365C9B2E1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23402524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four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8">
            <a:extLst>
              <a:ext uri="{FF2B5EF4-FFF2-40B4-BE49-F238E27FC236}">
                <a16:creationId xmlns:a16="http://schemas.microsoft.com/office/drawing/2014/main" id="{E0A0B3FD-4538-4369-83B6-70C4DFCECFF6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929159" y="3385373"/>
            <a:ext cx="4829371" cy="2787128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6" name="Picture Placeholder 8">
            <a:extLst>
              <a:ext uri="{FF2B5EF4-FFF2-40B4-BE49-F238E27FC236}">
                <a16:creationId xmlns:a16="http://schemas.microsoft.com/office/drawing/2014/main" id="{B2A43BD1-0F4A-4FE6-96C0-15FBFE85BD1F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929160" y="433469"/>
            <a:ext cx="2340000" cy="278970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16357" y="1532415"/>
            <a:ext cx="6326669" cy="4459190"/>
          </a:xfrm>
        </p:spPr>
        <p:txBody>
          <a:bodyPr numCol="1" spcCol="36000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AU" noProof="0" dirty="0"/>
          </a:p>
        </p:txBody>
      </p:sp>
      <p:sp>
        <p:nvSpPr>
          <p:cNvPr id="69" name="Picture Placeholder 8">
            <a:extLst>
              <a:ext uri="{FF2B5EF4-FFF2-40B4-BE49-F238E27FC236}">
                <a16:creationId xmlns:a16="http://schemas.microsoft.com/office/drawing/2014/main" id="{6216071A-78A2-4FC2-B4B9-1FB87C0B30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456458" y="433469"/>
            <a:ext cx="2302072" cy="1331839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70" name="Picture Placeholder 8">
            <a:extLst>
              <a:ext uri="{FF2B5EF4-FFF2-40B4-BE49-F238E27FC236}">
                <a16:creationId xmlns:a16="http://schemas.microsoft.com/office/drawing/2014/main" id="{FA4A79D4-E349-4EBC-AEB1-516796BF6A3A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456458" y="1953366"/>
            <a:ext cx="2302072" cy="1273502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>
            <a:lvl1pPr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AB543F44-FB67-4998-BE74-154B2E1079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357" y="395066"/>
            <a:ext cx="6326669" cy="887360"/>
          </a:xfrm>
        </p:spPr>
        <p:txBody>
          <a:bodyPr/>
          <a:lstStyle/>
          <a:p>
            <a:r>
              <a:rPr lang="en-US" dirty="0"/>
              <a:t>Slide Title</a:t>
            </a:r>
            <a:endParaRPr lang="en-AU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2DDF1-862D-4D1D-A8F8-0AA91E60F74F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316357" y="6172501"/>
            <a:ext cx="8035422" cy="365125"/>
          </a:xfrm>
          <a:prstGeom prst="rect">
            <a:avLst/>
          </a:prstGeom>
        </p:spPr>
        <p:txBody>
          <a:bodyPr/>
          <a:lstStyle/>
          <a:p>
            <a:endParaRPr lang="en-AU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895DF14-2515-429C-B3CC-7063B560D420}"/>
              </a:ext>
            </a:extLst>
          </p:cNvPr>
          <p:cNvSpPr>
            <a:spLocks noGrp="1"/>
          </p:cNvSpPr>
          <p:nvPr>
            <p:ph type="dt" sz="half" idx="22"/>
          </p:nvPr>
        </p:nvSpPr>
        <p:spPr>
          <a:xfrm>
            <a:off x="8412983" y="6172501"/>
            <a:ext cx="2484000" cy="365125"/>
          </a:xfrm>
          <a:prstGeom prst="rect">
            <a:avLst/>
          </a:prstGeom>
        </p:spPr>
        <p:txBody>
          <a:bodyPr/>
          <a:lstStyle/>
          <a:p>
            <a:fld id="{15C1EA3C-26E9-4B87-838B-C7B127160328}" type="datetime1">
              <a:rPr lang="en-AU" noProof="0" smtClean="0"/>
              <a:t>15/9/21</a:t>
            </a:fld>
            <a:endParaRPr lang="en-AU" noProof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23CC6-05EA-4B5E-8619-45B5D426CFF2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>
          <a:xfrm>
            <a:off x="10960059" y="6172501"/>
            <a:ext cx="846000" cy="365125"/>
          </a:xfrm>
          <a:prstGeom prst="rect">
            <a:avLst/>
          </a:prstGeom>
        </p:spPr>
        <p:txBody>
          <a:bodyPr/>
          <a:lstStyle/>
          <a:p>
            <a:fld id="{DC22DD25-61AE-413C-B4D2-EF2365C9B2E1}" type="slidenum">
              <a:rPr lang="en-AU" noProof="0" smtClean="0"/>
              <a:pPr/>
              <a:t>‹#›</a:t>
            </a:fld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752629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wledg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3F1C04-3200-4425-86D0-2F9E2EAC9EF4}"/>
              </a:ext>
            </a:extLst>
          </p:cNvPr>
          <p:cNvSpPr/>
          <p:nvPr userDrawn="1"/>
        </p:nvSpPr>
        <p:spPr>
          <a:xfrm>
            <a:off x="0" y="0"/>
            <a:ext cx="12204001" cy="6858000"/>
          </a:xfrm>
          <a:prstGeom prst="rect">
            <a:avLst/>
          </a:prstGeom>
          <a:solidFill>
            <a:srgbClr val="229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-16319" y="-2723322"/>
            <a:ext cx="12304644" cy="12304644"/>
          </a:xfrm>
          <a:prstGeom prst="ellipse">
            <a:avLst/>
          </a:prstGeom>
          <a:solidFill>
            <a:schemeClr val="accent1">
              <a:alpha val="1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1173586" y="-1510748"/>
            <a:ext cx="9879496" cy="9879496"/>
          </a:xfrm>
          <a:prstGeom prst="ellipse">
            <a:avLst/>
          </a:prstGeom>
          <a:solidFill>
            <a:schemeClr val="accent1">
              <a:alpha val="12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139">
            <a:extLst>
              <a:ext uri="{FF2B5EF4-FFF2-40B4-BE49-F238E27FC236}">
                <a16:creationId xmlns:a16="http://schemas.microsoft.com/office/drawing/2014/main" id="{0D4899FF-79AC-094D-9C1E-F9DE596E73D1}"/>
              </a:ext>
            </a:extLst>
          </p:cNvPr>
          <p:cNvSpPr txBox="1">
            <a:spLocks/>
          </p:cNvSpPr>
          <p:nvPr userDrawn="1"/>
        </p:nvSpPr>
        <p:spPr>
          <a:xfrm>
            <a:off x="432815" y="2166902"/>
            <a:ext cx="11338369" cy="2524196"/>
          </a:xfrm>
          <a:custGeom>
            <a:avLst/>
            <a:gdLst>
              <a:gd name="connsiteX0" fmla="*/ 0 w 4780344"/>
              <a:gd name="connsiteY0" fmla="*/ 0 h 3228280"/>
              <a:gd name="connsiteX1" fmla="*/ 4780344 w 4780344"/>
              <a:gd name="connsiteY1" fmla="*/ 0 h 3228280"/>
              <a:gd name="connsiteX2" fmla="*/ 4780344 w 4780344"/>
              <a:gd name="connsiteY2" fmla="*/ 3228280 h 3228280"/>
              <a:gd name="connsiteX3" fmla="*/ 0 w 4780344"/>
              <a:gd name="connsiteY3" fmla="*/ 3228280 h 322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0344" h="3228280">
                <a:moveTo>
                  <a:pt x="0" y="0"/>
                </a:moveTo>
                <a:lnTo>
                  <a:pt x="4780344" y="0"/>
                </a:lnTo>
                <a:lnTo>
                  <a:pt x="4780344" y="3228280"/>
                </a:lnTo>
                <a:lnTo>
                  <a:pt x="0" y="3228280"/>
                </a:lnTo>
                <a:close/>
              </a:path>
            </a:pathLst>
          </a:custGeom>
          <a:noFill/>
        </p:spPr>
        <p:txBody>
          <a:bodyPr vert="horz" wrap="square" lIns="90000" tIns="90000" rIns="90000" bIns="9000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5400" b="1" i="0" kern="1200">
                <a:solidFill>
                  <a:schemeClr val="bg1"/>
                </a:solidFill>
                <a:latin typeface="Helvetica" pitchFamily="2" charset="0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24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accent2">
                    <a:lumMod val="20000"/>
                    <a:lumOff val="80000"/>
                  </a:schemeClr>
                </a:solidFill>
                <a:latin typeface="Helvetica" pitchFamily="2" charset="0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Calibri" panose="020F0502020204030204" pitchFamily="34" charset="0"/>
              <a:buNone/>
              <a:defRPr sz="1800" b="1" i="0" kern="1200">
                <a:solidFill>
                  <a:schemeClr val="accent2">
                    <a:lumMod val="20000"/>
                    <a:lumOff val="80000"/>
                  </a:schemeClr>
                </a:solidFill>
                <a:latin typeface="Helvetica" pitchFamily="2" charset="0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800"/>
              </a:spcBef>
              <a:buFont typeface="Arial" panose="020B0604020202020204" pitchFamily="34" charset="0"/>
              <a:buNone/>
              <a:defRPr sz="16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i="0" kern="1200">
                <a:solidFill>
                  <a:schemeClr val="accent2">
                    <a:lumMod val="20000"/>
                    <a:lumOff val="80000"/>
                  </a:schemeClr>
                </a:solidFill>
                <a:latin typeface="Helvetica" pitchFamily="2" charset="0"/>
                <a:ea typeface="+mn-ea"/>
                <a:cs typeface="+mn-cs"/>
              </a:defRPr>
            </a:lvl9pPr>
          </a:lstStyle>
          <a:p>
            <a:r>
              <a:rPr lang="en-AU" dirty="0"/>
              <a:t>Acknowledgement</a:t>
            </a:r>
          </a:p>
          <a:p>
            <a:r>
              <a:rPr lang="en-AU" dirty="0"/>
              <a:t>Of Country </a:t>
            </a:r>
          </a:p>
        </p:txBody>
      </p:sp>
    </p:spTree>
    <p:extLst>
      <p:ext uri="{BB962C8B-B14F-4D97-AF65-F5344CB8AC3E}">
        <p14:creationId xmlns:p14="http://schemas.microsoft.com/office/powerpoint/2010/main" val="678094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F749F30-B44D-43F1-B0D5-603E1F271B81}"/>
              </a:ext>
            </a:extLst>
          </p:cNvPr>
          <p:cNvSpPr/>
          <p:nvPr userDrawn="1"/>
        </p:nvSpPr>
        <p:spPr>
          <a:xfrm>
            <a:off x="10839546" y="101089"/>
            <a:ext cx="1245238" cy="1364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752293B1-CA6A-4F4E-91FF-99F08DA2149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3470" y="433470"/>
            <a:ext cx="11325062" cy="5991061"/>
          </a:xfrm>
          <a:solidFill>
            <a:schemeClr val="bg1">
              <a:lumMod val="85000"/>
            </a:schemeClr>
          </a:solidFill>
        </p:spPr>
        <p:txBody>
          <a:bodyPr lIns="936000" tIns="180000" rIns="180000" bIns="180000">
            <a:normAutofit/>
          </a:bodyPr>
          <a:lstStyle>
            <a:lvl1pPr algn="l" rtl="0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AU"/>
          </a:p>
        </p:txBody>
      </p:sp>
      <p:sp>
        <p:nvSpPr>
          <p:cNvPr id="129" name="Text Placeholder 140">
            <a:extLst>
              <a:ext uri="{FF2B5EF4-FFF2-40B4-BE49-F238E27FC236}">
                <a16:creationId xmlns:a16="http://schemas.microsoft.com/office/drawing/2014/main" id="{74E4AFED-1C0E-4349-B4D8-5619735862F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13784" y="2007045"/>
            <a:ext cx="2965787" cy="826466"/>
          </a:xfrm>
        </p:spPr>
        <p:txBody>
          <a:bodyPr/>
          <a:lstStyle>
            <a:lvl1pPr>
              <a:spcBef>
                <a:spcPts val="500"/>
              </a:spcBef>
              <a:defRPr b="1">
                <a:solidFill>
                  <a:schemeClr val="bg1"/>
                </a:solidFill>
              </a:defRPr>
            </a:lvl1pPr>
            <a:lvl2pPr marL="0" indent="0">
              <a:buNone/>
              <a:defRPr sz="2000">
                <a:solidFill>
                  <a:schemeClr val="bg1"/>
                </a:solidFill>
              </a:defRPr>
            </a:lvl2pPr>
            <a:lvl3pPr marL="0" indent="0">
              <a:buNone/>
              <a:defRPr sz="2000" b="0">
                <a:solidFill>
                  <a:schemeClr val="bg1"/>
                </a:solidFill>
              </a:defRPr>
            </a:lvl3pPr>
            <a:lvl4pPr>
              <a:defRPr sz="2000" b="0">
                <a:solidFill>
                  <a:schemeClr val="bg1"/>
                </a:solidFill>
              </a:defRPr>
            </a:lvl4pPr>
            <a:lvl5pPr>
              <a:defRPr sz="2000" b="0">
                <a:solidFill>
                  <a:schemeClr val="bg1"/>
                </a:solidFill>
              </a:defRPr>
            </a:lvl5pPr>
            <a:lvl6pPr>
              <a:defRPr sz="2000" b="0">
                <a:solidFill>
                  <a:schemeClr val="bg1"/>
                </a:solidFill>
              </a:defRPr>
            </a:lvl6pPr>
            <a:lvl7pPr>
              <a:defRPr sz="2000" b="0">
                <a:solidFill>
                  <a:schemeClr val="bg1"/>
                </a:solidFill>
              </a:defRPr>
            </a:lvl7pPr>
            <a:lvl8pPr>
              <a:defRPr sz="2000">
                <a:solidFill>
                  <a:schemeClr val="bg1"/>
                </a:solidFill>
              </a:defRPr>
            </a:lvl8pPr>
            <a:lvl9pPr>
              <a:defRPr sz="2000">
                <a:solidFill>
                  <a:schemeClr val="bg1"/>
                </a:solidFill>
              </a:defRPr>
            </a:lvl9pPr>
          </a:lstStyle>
          <a:p>
            <a:pPr lvl="0"/>
            <a:r>
              <a:rPr lang="en-AU" noProof="0" dirty="0"/>
              <a:t>Use this for dark images</a:t>
            </a:r>
          </a:p>
          <a:p>
            <a:pPr lvl="0"/>
            <a:r>
              <a:rPr lang="en-AU" noProof="0" dirty="0"/>
              <a:t>Edit Master text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5</a:t>
            </a:r>
          </a:p>
          <a:p>
            <a:pPr lvl="5"/>
            <a:r>
              <a:rPr lang="en-AU" noProof="0" dirty="0"/>
              <a:t>6</a:t>
            </a:r>
          </a:p>
          <a:p>
            <a:pPr lvl="6"/>
            <a:r>
              <a:rPr lang="en-AU" noProof="0" dirty="0"/>
              <a:t>7</a:t>
            </a:r>
          </a:p>
          <a:p>
            <a:pPr lvl="7"/>
            <a:r>
              <a:rPr lang="en-AU" noProof="0" dirty="0"/>
              <a:t>8</a:t>
            </a:r>
          </a:p>
          <a:p>
            <a:pPr lvl="8"/>
            <a:r>
              <a:rPr lang="en-AU" noProof="0" dirty="0"/>
              <a:t>9</a:t>
            </a:r>
          </a:p>
          <a:p>
            <a:pPr lvl="8"/>
            <a:r>
              <a:rPr lang="en-AU" noProof="0" dirty="0"/>
              <a:t>Fifth level</a:t>
            </a:r>
          </a:p>
        </p:txBody>
      </p:sp>
      <p:sp>
        <p:nvSpPr>
          <p:cNvPr id="131" name="Text Placeholder 140">
            <a:extLst>
              <a:ext uri="{FF2B5EF4-FFF2-40B4-BE49-F238E27FC236}">
                <a16:creationId xmlns:a16="http://schemas.microsoft.com/office/drawing/2014/main" id="{3990CB9E-67EF-4DD1-AF68-044AF2AC02B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45656" y="2007045"/>
            <a:ext cx="2965787" cy="826466"/>
          </a:xfrm>
        </p:spPr>
        <p:txBody>
          <a:bodyPr/>
          <a:lstStyle>
            <a:lvl1pPr>
              <a:spcBef>
                <a:spcPts val="500"/>
              </a:spcBef>
              <a:defRPr b="1">
                <a:solidFill>
                  <a:schemeClr val="tx2"/>
                </a:solidFill>
              </a:defRPr>
            </a:lvl1pPr>
            <a:lvl2pPr marL="0" indent="0">
              <a:buNone/>
              <a:defRPr sz="2000">
                <a:solidFill>
                  <a:schemeClr val="tx2"/>
                </a:solidFill>
              </a:defRPr>
            </a:lvl2pPr>
            <a:lvl3pPr marL="0" indent="0">
              <a:buNone/>
              <a:defRPr sz="2000" b="0">
                <a:solidFill>
                  <a:schemeClr val="tx2"/>
                </a:solidFill>
              </a:defRPr>
            </a:lvl3pPr>
            <a:lvl4pPr>
              <a:defRPr sz="2000" b="0">
                <a:solidFill>
                  <a:schemeClr val="tx2"/>
                </a:solidFill>
              </a:defRPr>
            </a:lvl4pPr>
            <a:lvl5pPr>
              <a:defRPr sz="2000" b="0">
                <a:solidFill>
                  <a:schemeClr val="tx2"/>
                </a:solidFill>
              </a:defRPr>
            </a:lvl5pPr>
            <a:lvl6pPr>
              <a:defRPr sz="2000" b="0">
                <a:solidFill>
                  <a:schemeClr val="tx2"/>
                </a:solidFill>
              </a:defRPr>
            </a:lvl6pPr>
            <a:lvl7pPr>
              <a:defRPr sz="2000" b="0">
                <a:solidFill>
                  <a:schemeClr val="tx2"/>
                </a:solidFill>
              </a:defRPr>
            </a:lvl7pPr>
            <a:lvl8pPr>
              <a:defRPr sz="2000">
                <a:solidFill>
                  <a:schemeClr val="tx2"/>
                </a:solidFill>
              </a:defRPr>
            </a:lvl8pPr>
            <a:lvl9pPr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AU" noProof="0" dirty="0"/>
              <a:t>Use this for light images</a:t>
            </a:r>
            <a:br>
              <a:rPr lang="en-AU" noProof="0" dirty="0"/>
            </a:br>
            <a:r>
              <a:rPr lang="en-AU" noProof="0" dirty="0"/>
              <a:t>Edit Master text styles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5</a:t>
            </a:r>
          </a:p>
          <a:p>
            <a:pPr lvl="5"/>
            <a:r>
              <a:rPr lang="en-AU" noProof="0" dirty="0"/>
              <a:t>6</a:t>
            </a:r>
          </a:p>
          <a:p>
            <a:pPr lvl="6"/>
            <a:r>
              <a:rPr lang="en-AU" noProof="0" dirty="0"/>
              <a:t>7</a:t>
            </a:r>
          </a:p>
          <a:p>
            <a:pPr lvl="7"/>
            <a:r>
              <a:rPr lang="en-AU" noProof="0" dirty="0"/>
              <a:t>8</a:t>
            </a:r>
          </a:p>
          <a:p>
            <a:pPr lvl="8"/>
            <a:r>
              <a:rPr lang="en-AU" noProof="0" dirty="0"/>
              <a:t>9</a:t>
            </a:r>
          </a:p>
          <a:p>
            <a:pPr lvl="8"/>
            <a:r>
              <a:rPr lang="en-AU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5246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530275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85213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EB205D1-9CBC-004D-8682-ADEFB792C1C4}"/>
              </a:ext>
            </a:extLst>
          </p:cNvPr>
          <p:cNvSpPr/>
          <p:nvPr userDrawn="1"/>
        </p:nvSpPr>
        <p:spPr>
          <a:xfrm>
            <a:off x="-1" y="5510785"/>
            <a:ext cx="12204001" cy="1347216"/>
          </a:xfrm>
          <a:prstGeom prst="rect">
            <a:avLst/>
          </a:prstGeom>
          <a:solidFill>
            <a:srgbClr val="229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9B1F917-01CE-4331-AB1E-74B962EECC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5306" y="457200"/>
            <a:ext cx="11408408" cy="1002662"/>
          </a:xfrm>
        </p:spPr>
        <p:txBody>
          <a:bodyPr anchor="t" anchorCtr="0">
            <a:normAutofit/>
          </a:bodyPr>
          <a:lstStyle>
            <a:lvl1pPr algn="ctr">
              <a:defRPr sz="5400" b="1" i="0" baseline="0">
                <a:solidFill>
                  <a:srgbClr val="229CD0"/>
                </a:solidFill>
                <a:latin typeface="Helvetica" pitchFamily="2" charset="0"/>
              </a:defRPr>
            </a:lvl1pPr>
          </a:lstStyle>
          <a:p>
            <a:r>
              <a:rPr lang="en-AU" noProof="0" dirty="0"/>
              <a:t>Contents/Outline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19200" y="1459862"/>
            <a:ext cx="9620620" cy="3747138"/>
          </a:xfrm>
        </p:spPr>
        <p:txBody>
          <a:bodyPr numCol="1" spcCol="360000" anchor="ctr">
            <a:normAutofit/>
          </a:bodyPr>
          <a:lstStyle>
            <a:lvl1pPr marL="514350" marR="0" indent="-51435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360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2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AU" noProof="0" dirty="0"/>
              <a:t>First item in list</a:t>
            </a:r>
          </a:p>
          <a:p>
            <a:pPr lvl="0"/>
            <a:r>
              <a:rPr lang="en-AU" noProof="0" dirty="0"/>
              <a:t>Second item in list</a:t>
            </a:r>
          </a:p>
          <a:p>
            <a:pPr lvl="0"/>
            <a:r>
              <a:rPr lang="en-AU" noProof="0" dirty="0"/>
              <a:t>Third item in list</a:t>
            </a:r>
          </a:p>
          <a:p>
            <a:pPr lvl="0"/>
            <a:r>
              <a:rPr lang="en-AU" noProof="0" dirty="0"/>
              <a:t>Fourth item in list</a:t>
            </a:r>
          </a:p>
          <a:p>
            <a:pPr lvl="0"/>
            <a:r>
              <a:rPr lang="en-AU" noProof="0" dirty="0"/>
              <a:t>Fifth item in list</a:t>
            </a:r>
          </a:p>
          <a:p>
            <a:pPr lvl="0"/>
            <a:r>
              <a:rPr lang="en-AU" noProof="0" dirty="0"/>
              <a:t>Sixth item in list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6D88E30-3E32-264B-AC25-FC52699C4B0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219200" y="5746750"/>
            <a:ext cx="9717088" cy="874713"/>
          </a:xfrm>
        </p:spPr>
        <p:txBody>
          <a:bodyPr anchor="ctr"/>
          <a:lstStyle>
            <a:lvl1pPr algn="l">
              <a:defRPr sz="24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pPr lvl="0"/>
            <a:r>
              <a:rPr lang="en-US" b="1" i="0" dirty="0">
                <a:latin typeface="Helvetica" pitchFamily="2" charset="0"/>
              </a:rPr>
              <a:t>Resources: </a:t>
            </a:r>
            <a:r>
              <a:rPr lang="en-US" b="1" i="0" dirty="0" err="1">
                <a:latin typeface="Helvetica" pitchFamily="2" charset="0"/>
              </a:rPr>
              <a:t>www.rlc.org.au</a:t>
            </a:r>
            <a:r>
              <a:rPr lang="en-US" b="1" i="0" dirty="0">
                <a:latin typeface="Helvetica" pitchFamily="2" charset="0"/>
              </a:rPr>
              <a:t>/training/resources/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976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3F1C04-3200-4425-86D0-2F9E2EAC9EF4}"/>
              </a:ext>
            </a:extLst>
          </p:cNvPr>
          <p:cNvSpPr/>
          <p:nvPr userDrawn="1"/>
        </p:nvSpPr>
        <p:spPr>
          <a:xfrm>
            <a:off x="-1" y="-1"/>
            <a:ext cx="12204001" cy="6858001"/>
          </a:xfrm>
          <a:prstGeom prst="rect">
            <a:avLst/>
          </a:prstGeom>
          <a:solidFill>
            <a:srgbClr val="229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>
              <a:solidFill>
                <a:srgbClr val="00B0F0"/>
              </a:solidFill>
            </a:endParaRPr>
          </a:p>
        </p:txBody>
      </p:sp>
      <p:sp>
        <p:nvSpPr>
          <p:cNvPr id="140" name="Subtitle 139">
            <a:extLst>
              <a:ext uri="{FF2B5EF4-FFF2-40B4-BE49-F238E27FC236}">
                <a16:creationId xmlns:a16="http://schemas.microsoft.com/office/drawing/2014/main" id="{1D7D280A-8F97-4666-B32E-23950B31DB3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0063" y="2292534"/>
            <a:ext cx="8999537" cy="2406466"/>
          </a:xfrm>
          <a:custGeom>
            <a:avLst/>
            <a:gdLst>
              <a:gd name="connsiteX0" fmla="*/ 0 w 4780344"/>
              <a:gd name="connsiteY0" fmla="*/ 0 h 3228280"/>
              <a:gd name="connsiteX1" fmla="*/ 4780344 w 4780344"/>
              <a:gd name="connsiteY1" fmla="*/ 0 h 3228280"/>
              <a:gd name="connsiteX2" fmla="*/ 4780344 w 4780344"/>
              <a:gd name="connsiteY2" fmla="*/ 3228280 h 3228280"/>
              <a:gd name="connsiteX3" fmla="*/ 0 w 4780344"/>
              <a:gd name="connsiteY3" fmla="*/ 3228280 h 322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0344" h="3228280">
                <a:moveTo>
                  <a:pt x="0" y="0"/>
                </a:moveTo>
                <a:lnTo>
                  <a:pt x="4780344" y="0"/>
                </a:lnTo>
                <a:lnTo>
                  <a:pt x="4780344" y="3228280"/>
                </a:lnTo>
                <a:lnTo>
                  <a:pt x="0" y="3228280"/>
                </a:lnTo>
                <a:close/>
              </a:path>
            </a:pathLst>
          </a:custGeom>
          <a:noFill/>
        </p:spPr>
        <p:txBody>
          <a:bodyPr wrap="square" lIns="90000" tIns="90000" rIns="90000" bIns="90000" anchor="ctr" anchorCtr="0">
            <a:noAutofit/>
          </a:bodyPr>
          <a:lstStyle>
            <a:lvl1pPr marL="0" indent="0" algn="l">
              <a:spcAft>
                <a:spcPts val="1200"/>
              </a:spcAft>
              <a:buNone/>
              <a:defRPr sz="4800" b="1" i="0" baseline="0">
                <a:solidFill>
                  <a:schemeClr val="bg1"/>
                </a:solidFill>
                <a:latin typeface="Helvetica" pitchFamily="2" charset="0"/>
              </a:defRPr>
            </a:lvl1pPr>
            <a:lvl2pPr marL="0" indent="0" algn="l">
              <a:spcBef>
                <a:spcPts val="2400"/>
              </a:spcBef>
              <a:buNone/>
              <a:defRPr sz="2800" b="1" i="0">
                <a:solidFill>
                  <a:srgbClr val="00B0F0"/>
                </a:solidFill>
                <a:latin typeface="Helvetica" pitchFamily="2" charset="0"/>
              </a:defRPr>
            </a:lvl2pPr>
            <a:lvl3pPr marL="0" indent="0" algn="l">
              <a:buNone/>
              <a:defRPr sz="1800" b="1" i="0">
                <a:solidFill>
                  <a:schemeClr val="accent2"/>
                </a:solidFill>
                <a:latin typeface="Helvetica" pitchFamily="2" charset="0"/>
              </a:defRPr>
            </a:lvl3pPr>
            <a:lvl4pPr marL="0" indent="0" algn="l">
              <a:buNone/>
              <a:defRPr sz="1600" b="0"/>
            </a:lvl4pPr>
            <a:lvl5pPr marL="0" indent="0" algn="l">
              <a:buNone/>
              <a:defRPr sz="1600"/>
            </a:lvl5pPr>
            <a:lvl6pPr marL="0" indent="0" algn="l">
              <a:buNone/>
              <a:defRPr sz="1600"/>
            </a:lvl6pPr>
            <a:lvl7pPr marL="0" indent="0" algn="l">
              <a:buNone/>
              <a:defRPr sz="1600"/>
            </a:lvl7pPr>
            <a:lvl8pPr marL="0" indent="0" algn="l">
              <a:buNone/>
              <a:defRPr sz="1600"/>
            </a:lvl8pPr>
            <a:lvl9pPr marL="0" indent="0" algn="l">
              <a:buNone/>
              <a:defRPr sz="1600" b="1" i="0">
                <a:solidFill>
                  <a:schemeClr val="accent2"/>
                </a:solidFill>
                <a:latin typeface="Helvetica" pitchFamily="2" charset="0"/>
              </a:defRPr>
            </a:lvl9pPr>
          </a:lstStyle>
          <a:p>
            <a:r>
              <a:rPr lang="en-AU" noProof="0" dirty="0"/>
              <a:t>Chapter Heading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4701475" y="-177801"/>
            <a:ext cx="16478250" cy="16478250"/>
          </a:xfrm>
          <a:prstGeom prst="ellipse">
            <a:avLst/>
          </a:prstGeom>
          <a:solidFill>
            <a:schemeClr val="accent1">
              <a:alpha val="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7196139" y="-177801"/>
            <a:ext cx="16478250" cy="16478250"/>
          </a:xfrm>
          <a:prstGeom prst="ellipse">
            <a:avLst/>
          </a:prstGeom>
          <a:solidFill>
            <a:schemeClr val="accent1">
              <a:alpha val="9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w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A3F1C04-3200-4425-86D0-2F9E2EAC9EF4}"/>
              </a:ext>
            </a:extLst>
          </p:cNvPr>
          <p:cNvSpPr/>
          <p:nvPr userDrawn="1"/>
        </p:nvSpPr>
        <p:spPr>
          <a:xfrm>
            <a:off x="-1" y="-1"/>
            <a:ext cx="12204001" cy="6858001"/>
          </a:xfrm>
          <a:prstGeom prst="rect">
            <a:avLst/>
          </a:prstGeom>
          <a:solidFill>
            <a:srgbClr val="229C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noProof="0">
              <a:solidFill>
                <a:srgbClr val="00B0F0"/>
              </a:solidFill>
            </a:endParaRPr>
          </a:p>
        </p:txBody>
      </p:sp>
      <p:sp>
        <p:nvSpPr>
          <p:cNvPr id="140" name="Subtitle 139">
            <a:extLst>
              <a:ext uri="{FF2B5EF4-FFF2-40B4-BE49-F238E27FC236}">
                <a16:creationId xmlns:a16="http://schemas.microsoft.com/office/drawing/2014/main" id="{1D7D280A-8F97-4666-B32E-23950B31DB3C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00063" y="2292534"/>
            <a:ext cx="5443537" cy="2272930"/>
          </a:xfrm>
          <a:custGeom>
            <a:avLst/>
            <a:gdLst>
              <a:gd name="connsiteX0" fmla="*/ 0 w 4780344"/>
              <a:gd name="connsiteY0" fmla="*/ 0 h 3228280"/>
              <a:gd name="connsiteX1" fmla="*/ 4780344 w 4780344"/>
              <a:gd name="connsiteY1" fmla="*/ 0 h 3228280"/>
              <a:gd name="connsiteX2" fmla="*/ 4780344 w 4780344"/>
              <a:gd name="connsiteY2" fmla="*/ 3228280 h 3228280"/>
              <a:gd name="connsiteX3" fmla="*/ 0 w 4780344"/>
              <a:gd name="connsiteY3" fmla="*/ 3228280 h 3228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80344" h="3228280">
                <a:moveTo>
                  <a:pt x="0" y="0"/>
                </a:moveTo>
                <a:lnTo>
                  <a:pt x="4780344" y="0"/>
                </a:lnTo>
                <a:lnTo>
                  <a:pt x="4780344" y="3228280"/>
                </a:lnTo>
                <a:lnTo>
                  <a:pt x="0" y="3228280"/>
                </a:lnTo>
                <a:close/>
              </a:path>
            </a:pathLst>
          </a:custGeom>
          <a:noFill/>
        </p:spPr>
        <p:txBody>
          <a:bodyPr wrap="square" lIns="90000" tIns="90000" rIns="90000" bIns="90000" anchor="ctr" anchorCtr="0">
            <a:noAutofit/>
          </a:bodyPr>
          <a:lstStyle>
            <a:lvl1pPr marL="0" indent="0" algn="l">
              <a:spcAft>
                <a:spcPts val="1200"/>
              </a:spcAft>
              <a:buNone/>
              <a:defRPr sz="4800" b="1" i="0">
                <a:solidFill>
                  <a:schemeClr val="bg1"/>
                </a:solidFill>
                <a:latin typeface="Helvetica" pitchFamily="2" charset="0"/>
              </a:defRPr>
            </a:lvl1pPr>
            <a:lvl2pPr marL="0" indent="0" algn="l">
              <a:spcBef>
                <a:spcPts val="2400"/>
              </a:spcBef>
              <a:buNone/>
              <a:defRPr sz="2800" b="1" i="0">
                <a:solidFill>
                  <a:srgbClr val="00B0F0"/>
                </a:solidFill>
                <a:latin typeface="Helvetica" pitchFamily="2" charset="0"/>
              </a:defRPr>
            </a:lvl2pPr>
            <a:lvl3pPr marL="0" indent="0" algn="l">
              <a:buNone/>
              <a:defRPr sz="1800" b="1" i="0">
                <a:solidFill>
                  <a:schemeClr val="accent2"/>
                </a:solidFill>
                <a:latin typeface="Helvetica" pitchFamily="2" charset="0"/>
              </a:defRPr>
            </a:lvl3pPr>
            <a:lvl4pPr marL="0" indent="0" algn="l">
              <a:buNone/>
              <a:defRPr sz="1600" b="0"/>
            </a:lvl4pPr>
            <a:lvl5pPr marL="0" indent="0" algn="l">
              <a:buNone/>
              <a:defRPr sz="1600"/>
            </a:lvl5pPr>
            <a:lvl6pPr marL="0" indent="0" algn="l">
              <a:buNone/>
              <a:defRPr sz="1600"/>
            </a:lvl6pPr>
            <a:lvl7pPr marL="0" indent="0" algn="l">
              <a:buNone/>
              <a:defRPr sz="1600"/>
            </a:lvl7pPr>
            <a:lvl8pPr marL="0" indent="0" algn="l">
              <a:buNone/>
              <a:defRPr sz="1600"/>
            </a:lvl8pPr>
            <a:lvl9pPr marL="0" indent="0" algn="l">
              <a:buNone/>
              <a:defRPr sz="1600" b="1" i="0">
                <a:solidFill>
                  <a:schemeClr val="accent2"/>
                </a:solidFill>
                <a:latin typeface="Helvetica" pitchFamily="2" charset="0"/>
              </a:defRPr>
            </a:lvl9pPr>
          </a:lstStyle>
          <a:p>
            <a:r>
              <a:rPr lang="en-AU" noProof="0" dirty="0"/>
              <a:t>Chapter heading with image</a:t>
            </a:r>
          </a:p>
        </p:txBody>
      </p:sp>
      <p:sp>
        <p:nvSpPr>
          <p:cNvPr id="142" name="Picture Placeholder 141">
            <a:extLst>
              <a:ext uri="{FF2B5EF4-FFF2-40B4-BE49-F238E27FC236}">
                <a16:creationId xmlns:a16="http://schemas.microsoft.com/office/drawing/2014/main" id="{7FEBB377-447E-4F52-87D8-8001155A75D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73315" y="1118613"/>
            <a:ext cx="4620771" cy="4620771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wrap="square" lIns="360000" tIns="360000" rIns="360000" bIns="360000" anchor="ctr">
            <a:noAutofit/>
          </a:bodyPr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noProof="0" dirty="0"/>
              <a:t>Click icon to add picture</a:t>
            </a:r>
            <a:endParaRPr lang="en-AU" noProof="0" dirty="0"/>
          </a:p>
        </p:txBody>
      </p:sp>
    </p:spTree>
    <p:extLst>
      <p:ext uri="{BB962C8B-B14F-4D97-AF65-F5344CB8AC3E}">
        <p14:creationId xmlns:p14="http://schemas.microsoft.com/office/powerpoint/2010/main" val="1913573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F917-01CE-4331-AB1E-74B962EECC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357" y="631033"/>
            <a:ext cx="11408408" cy="1117907"/>
          </a:xfrm>
        </p:spPr>
        <p:txBody>
          <a:bodyPr anchor="t" anchorCtr="0">
            <a:normAutofit/>
          </a:bodyPr>
          <a:lstStyle>
            <a:lvl1pPr algn="ctr">
              <a:defRPr sz="5400" b="1" i="0" baseline="0">
                <a:solidFill>
                  <a:srgbClr val="229CD0"/>
                </a:solidFill>
                <a:latin typeface="Helvetica" pitchFamily="2" charset="0"/>
              </a:defRPr>
            </a:lvl1pPr>
          </a:lstStyle>
          <a:p>
            <a:r>
              <a:rPr lang="en-AU" noProof="0" dirty="0"/>
              <a:t>Numbered List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1400" y="1748940"/>
            <a:ext cx="9976220" cy="4397860"/>
          </a:xfrm>
        </p:spPr>
        <p:txBody>
          <a:bodyPr numCol="1" spcCol="360000" anchor="ctr">
            <a:normAutofit/>
          </a:bodyPr>
          <a:lstStyle>
            <a:lvl1pPr marL="514350" marR="0" indent="-514350" algn="l" defTabSz="914400" rtl="0" eaLnBrk="1" fontAlgn="auto" latinLnBrk="0" hangingPunct="1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360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2" charset="0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AU" noProof="0" dirty="0"/>
              <a:t>First item in list</a:t>
            </a:r>
          </a:p>
          <a:p>
            <a:pPr lvl="0"/>
            <a:r>
              <a:rPr lang="en-AU" noProof="0" dirty="0"/>
              <a:t>Second item in list</a:t>
            </a:r>
          </a:p>
          <a:p>
            <a:pPr lvl="0"/>
            <a:r>
              <a:rPr lang="en-AU" noProof="0" dirty="0"/>
              <a:t>Third item in list</a:t>
            </a:r>
          </a:p>
          <a:p>
            <a:pPr lvl="0"/>
            <a:r>
              <a:rPr lang="en-AU" noProof="0" dirty="0"/>
              <a:t>Fourth item in list</a:t>
            </a:r>
          </a:p>
          <a:p>
            <a:pPr lvl="0"/>
            <a:r>
              <a:rPr lang="en-AU" noProof="0" dirty="0"/>
              <a:t>Fifth item in list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530275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85213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1F917-01CE-4331-AB1E-74B962EECC1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16357" y="631033"/>
            <a:ext cx="11408408" cy="1117907"/>
          </a:xfrm>
        </p:spPr>
        <p:txBody>
          <a:bodyPr anchor="t" anchorCtr="0">
            <a:normAutofit/>
          </a:bodyPr>
          <a:lstStyle>
            <a:lvl1pPr algn="ctr">
              <a:defRPr sz="5400" b="1" i="0" baseline="0">
                <a:solidFill>
                  <a:srgbClr val="229CD0"/>
                </a:solidFill>
                <a:latin typeface="Helvetica" pitchFamily="2" charset="0"/>
              </a:defRPr>
            </a:lvl1pPr>
          </a:lstStyle>
          <a:p>
            <a:r>
              <a:rPr lang="en-AU" noProof="0" dirty="0"/>
              <a:t>Basic Slide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54D350D-E484-4913-8199-EB8C83FA4F6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41400" y="1748940"/>
            <a:ext cx="9976220" cy="4397860"/>
          </a:xfrm>
        </p:spPr>
        <p:txBody>
          <a:bodyPr numCol="1" spcCol="360000"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Tx/>
              <a:buSzPct val="125000"/>
              <a:buFont typeface="Arial" charset="0"/>
              <a:buNone/>
              <a:tabLst/>
              <a:defRPr sz="320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2" charset="0"/>
              </a:defRPr>
            </a:lvl1pPr>
            <a:lvl2pPr marL="457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defRPr sz="32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 marL="673200" indent="-4572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 charset="0"/>
              <a:buChar char="•"/>
              <a:defRPr sz="3000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>
              <a:defRPr/>
            </a:lvl4pPr>
            <a:lvl5pPr>
              <a:defRPr/>
            </a:lvl5pPr>
          </a:lstStyle>
          <a:p>
            <a:pPr lvl="1"/>
            <a:r>
              <a:rPr lang="en-AU" noProof="0" dirty="0"/>
              <a:t>First level bullet </a:t>
            </a:r>
          </a:p>
          <a:p>
            <a:pPr lvl="2"/>
            <a:r>
              <a:rPr lang="en-AU" noProof="0" dirty="0"/>
              <a:t>Second level bullet point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530275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85213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6530275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E25DEDA-CBA5-8F4A-B549-C99DF9A6691C}"/>
              </a:ext>
            </a:extLst>
          </p:cNvPr>
          <p:cNvSpPr/>
          <p:nvPr userDrawn="1"/>
        </p:nvSpPr>
        <p:spPr>
          <a:xfrm>
            <a:off x="8521370" y="-410060"/>
            <a:ext cx="16478250" cy="16478250"/>
          </a:xfrm>
          <a:prstGeom prst="ellipse">
            <a:avLst/>
          </a:prstGeom>
          <a:solidFill>
            <a:srgbClr val="229CD0">
              <a:alpha val="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7AD5C-27FE-4927-A5C6-D642B489CA2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06583" y="1482436"/>
            <a:ext cx="10627956" cy="4835237"/>
          </a:xfr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 sz="3600" b="0" i="0">
                <a:solidFill>
                  <a:schemeClr val="tx1">
                    <a:lumMod val="95000"/>
                    <a:lumOff val="5000"/>
                  </a:schemeClr>
                </a:solidFill>
                <a:latin typeface="Helvetica" pitchFamily="2" charset="0"/>
              </a:defRPr>
            </a:lvl1pPr>
            <a:lvl2pPr marL="0" indent="-342900">
              <a:spcBef>
                <a:spcPts val="1000"/>
              </a:spcBef>
              <a:spcAft>
                <a:spcPts val="0"/>
              </a:spcAft>
              <a:buFont typeface="Arial" charset="0"/>
              <a:buChar char="•"/>
              <a:defRPr sz="3600" b="0" i="0">
                <a:solidFill>
                  <a:schemeClr val="tx1">
                    <a:lumMod val="95000"/>
                    <a:lumOff val="5000"/>
                  </a:schemeClr>
                </a:solidFill>
              </a:defRPr>
            </a:lvl2pPr>
            <a:lvl3pPr marL="432000" indent="-324000">
              <a:spcBef>
                <a:spcPts val="1000"/>
              </a:spcBef>
              <a:spcAft>
                <a:spcPts val="1200"/>
              </a:spcAft>
              <a:defRPr sz="3200" b="0" i="0">
                <a:solidFill>
                  <a:schemeClr val="tx1">
                    <a:lumMod val="95000"/>
                    <a:lumOff val="5000"/>
                  </a:schemeClr>
                </a:solidFill>
              </a:defRPr>
            </a:lvl3pPr>
            <a:lvl4pPr marL="0">
              <a:spcAft>
                <a:spcPts val="1200"/>
              </a:spcAft>
              <a:defRPr sz="1800" b="0" i="0">
                <a:solidFill>
                  <a:schemeClr val="tx1">
                    <a:lumMod val="95000"/>
                    <a:lumOff val="5000"/>
                  </a:schemeClr>
                </a:solidFill>
              </a:defRPr>
            </a:lvl4pPr>
            <a:lvl5pPr marL="0">
              <a:spcAft>
                <a:spcPts val="1200"/>
              </a:spcAft>
              <a:defRPr sz="1600" b="0" i="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noProof="0" dirty="0"/>
              <a:t>Click to add text. There are five type style levels. To access the type styles, click on the text and press the ‘Increase / Decrease List Level’ buttons in the Paragraph section of the Home ribbon.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AU" noProof="0" dirty="0"/>
              <a:t>Edit Master text style</a:t>
            </a:r>
          </a:p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706583" y="445866"/>
            <a:ext cx="10627956" cy="887360"/>
          </a:xfrm>
        </p:spPr>
        <p:txBody>
          <a:bodyPr anchor="t" anchorCtr="0">
            <a:normAutofit/>
          </a:bodyPr>
          <a:lstStyle>
            <a:lvl1pPr algn="ctr">
              <a:defRPr>
                <a:solidFill>
                  <a:srgbClr val="229CD0"/>
                </a:solidFill>
              </a:defRPr>
            </a:lvl1pPr>
          </a:lstStyle>
          <a:p>
            <a:r>
              <a:rPr lang="en-US" dirty="0"/>
              <a:t>Basic Slide</a:t>
            </a:r>
          </a:p>
        </p:txBody>
      </p:sp>
    </p:spTree>
    <p:extLst>
      <p:ext uri="{BB962C8B-B14F-4D97-AF65-F5344CB8AC3E}">
        <p14:creationId xmlns:p14="http://schemas.microsoft.com/office/powerpoint/2010/main" val="283428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A9561C-11B4-4CC4-B271-3E59C981A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5301" y="445866"/>
            <a:ext cx="10296000" cy="88736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noProof="0" dirty="0"/>
              <a:t>Click to edit Master title style</a:t>
            </a:r>
            <a:endParaRPr lang="en-AU" noProof="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81F4D-4B89-424A-BC66-199E1E666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35301" y="1557815"/>
            <a:ext cx="10300501" cy="43769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1"/>
            <a:r>
              <a:rPr lang="en-AU" noProof="0" dirty="0"/>
              <a:t>Second level</a:t>
            </a:r>
          </a:p>
          <a:p>
            <a:pPr lvl="2"/>
            <a:r>
              <a:rPr lang="en-AU" noProof="0" dirty="0"/>
              <a:t>Third level</a:t>
            </a:r>
          </a:p>
          <a:p>
            <a:pPr lvl="3"/>
            <a:r>
              <a:rPr lang="en-AU" noProof="0" dirty="0"/>
              <a:t>Fourth level</a:t>
            </a:r>
          </a:p>
          <a:p>
            <a:pPr lvl="4"/>
            <a:r>
              <a:rPr lang="en-AU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4833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67" r:id="rId2"/>
    <p:sldLayoutId id="2147483771" r:id="rId3"/>
    <p:sldLayoutId id="2147483772" r:id="rId4"/>
    <p:sldLayoutId id="2147483773" r:id="rId5"/>
    <p:sldLayoutId id="2147483656" r:id="rId6"/>
    <p:sldLayoutId id="2147483776" r:id="rId7"/>
    <p:sldLayoutId id="2147483777" r:id="rId8"/>
    <p:sldLayoutId id="2147483667" r:id="rId9"/>
    <p:sldLayoutId id="2147483780" r:id="rId10"/>
    <p:sldLayoutId id="2147483781" r:id="rId11"/>
    <p:sldLayoutId id="2147483779" r:id="rId12"/>
    <p:sldLayoutId id="2147483782" r:id="rId13"/>
    <p:sldLayoutId id="2147483783" r:id="rId14"/>
    <p:sldLayoutId id="2147483676" r:id="rId15"/>
    <p:sldLayoutId id="2147483784" r:id="rId16"/>
    <p:sldLayoutId id="2147483786" r:id="rId17"/>
    <p:sldLayoutId id="2147483785" r:id="rId18"/>
    <p:sldLayoutId id="2147483774" r:id="rId19"/>
    <p:sldLayoutId id="2147483775" r:id="rId20"/>
    <p:sldLayoutId id="2147483713" r:id="rId21"/>
    <p:sldLayoutId id="2147483668" r:id="rId22"/>
    <p:sldLayoutId id="2147483669" r:id="rId23"/>
    <p:sldLayoutId id="2147483663" r:id="rId24"/>
    <p:sldLayoutId id="2147483649" r:id="rId25"/>
    <p:sldLayoutId id="2147483670" r:id="rId26"/>
    <p:sldLayoutId id="2147483672" r:id="rId27"/>
    <p:sldLayoutId id="2147483673" r:id="rId28"/>
    <p:sldLayoutId id="2147483674" r:id="rId29"/>
    <p:sldLayoutId id="2147483675" r:id="rId30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5400" b="1" i="0" kern="1200">
          <a:solidFill>
            <a:srgbClr val="229CD0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SzPct val="125000"/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432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charset="0"/>
        <a:buChar char="•"/>
        <a:defRPr sz="20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2000" b="0" i="0" kern="1200">
          <a:solidFill>
            <a:schemeClr val="tx2"/>
          </a:solidFill>
          <a:latin typeface="Helvetica" charset="0"/>
          <a:ea typeface="Helvetica" charset="0"/>
          <a:cs typeface="Helvetica" charset="0"/>
        </a:defRPr>
      </a:lvl5pPr>
      <a:lvl6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6pPr>
      <a:lvl7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8pPr>
      <a:lvl9pPr marL="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b="0" i="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galanswers.sl.nsw.gov.au/advice/about_clcs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legalaid.nsw.gov.au/contact-us/legal-aid-nsw-offices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lc.org.au/training/resources/police" TargetMode="External"/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31DBEED-DD08-EF44-8C8D-81F1056BBF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z="7200" dirty="0"/>
              <a:t>STOP SEARCH DETAIN</a:t>
            </a:r>
          </a:p>
          <a:p>
            <a:r>
              <a:rPr lang="en-AU" sz="4400" b="0" dirty="0"/>
              <a:t>Police Powers on the Street</a:t>
            </a:r>
            <a:br>
              <a:rPr lang="en-AU" sz="4400" b="0" dirty="0"/>
            </a:br>
            <a:r>
              <a:rPr lang="en-AU" sz="4400" b="0" dirty="0"/>
              <a:t>Webinar</a:t>
            </a:r>
          </a:p>
        </p:txBody>
      </p:sp>
    </p:spTree>
    <p:extLst>
      <p:ext uri="{BB962C8B-B14F-4D97-AF65-F5344CB8AC3E}">
        <p14:creationId xmlns:p14="http://schemas.microsoft.com/office/powerpoint/2010/main" val="2897545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James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143671" cy="4397860"/>
          </a:xfrm>
        </p:spPr>
        <p:txBody>
          <a:bodyPr>
            <a:noAutofit/>
          </a:bodyPr>
          <a:lstStyle/>
          <a:p>
            <a:r>
              <a:rPr lang="en-US" sz="2400" dirty="0"/>
              <a:t>James leaves his house and walks towards the train station on his way to work. Police stop James and demand his name and address.</a:t>
            </a:r>
          </a:p>
          <a:p>
            <a:endParaRPr lang="en-US" sz="2400" dirty="0"/>
          </a:p>
          <a:p>
            <a:r>
              <a:rPr lang="en-US" sz="2400" dirty="0"/>
              <a:t>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Does James need to give his name and address?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Did the police do anything wrong in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2926837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Julia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143671" cy="4397860"/>
          </a:xfrm>
        </p:spPr>
        <p:txBody>
          <a:bodyPr>
            <a:noAutofit/>
          </a:bodyPr>
          <a:lstStyle/>
          <a:p>
            <a:r>
              <a:rPr lang="en-US" sz="2400" dirty="0"/>
              <a:t>Julia leaves home and walks towards the train station, on her way to work. Police stop her and tell her that there was a violent incident outside her home 5 minutes earlier, which she may have witnessed. Police ask her for her name and address.</a:t>
            </a:r>
          </a:p>
          <a:p>
            <a:r>
              <a:rPr lang="en-US" sz="2400" dirty="0"/>
              <a:t>Questions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Does Julia have to give her name and address?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/>
              <a:t>Why?</a:t>
            </a:r>
          </a:p>
        </p:txBody>
      </p:sp>
    </p:spTree>
    <p:extLst>
      <p:ext uri="{BB962C8B-B14F-4D97-AF65-F5344CB8AC3E}">
        <p14:creationId xmlns:p14="http://schemas.microsoft.com/office/powerpoint/2010/main" val="3261913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Directions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 dirty="0"/>
              <a:t>Orders to stop doing things or to leave a certain place for a period of time. Can only be made in “public places”:</a:t>
            </a:r>
          </a:p>
          <a:p>
            <a:pPr marL="914400" lvl="1">
              <a:lnSpc>
                <a:spcPct val="110000"/>
              </a:lnSpc>
            </a:pPr>
            <a:r>
              <a:rPr lang="en-US" sz="2400" dirty="0"/>
              <a:t>Places that are open to everyone (eg. streets, parks, beaches)</a:t>
            </a:r>
          </a:p>
          <a:p>
            <a:pPr marL="914400" lvl="1">
              <a:lnSpc>
                <a:spcPct val="110000"/>
              </a:lnSpc>
            </a:pPr>
            <a:r>
              <a:rPr lang="en-US" sz="2400" dirty="0"/>
              <a:t>Places with some entry restriction (eg. pubs, entertainment venues, railway platforms)</a:t>
            </a:r>
          </a:p>
          <a:p>
            <a:pPr marL="914400" lvl="1">
              <a:lnSpc>
                <a:spcPct val="110000"/>
              </a:lnSpc>
            </a:pPr>
            <a:r>
              <a:rPr lang="en-US" sz="2400" dirty="0"/>
              <a:t>Some places which are actually private property but do not belong exclusively to one person (eg. car parks, common areas in blocks of flats)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US" sz="2400" dirty="0"/>
              <a:t>Most common direction: move-on direction.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08107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Move-On Directions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400" y="1748940"/>
            <a:ext cx="10208986" cy="439786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</a:pPr>
            <a:r>
              <a:rPr lang="en-US" dirty="0"/>
              <a:t>A move on direction can be given if the police officer believes on reasonable grounds that your </a:t>
            </a:r>
            <a:r>
              <a:rPr lang="en-US" dirty="0" err="1"/>
              <a:t>behaviour</a:t>
            </a:r>
            <a:r>
              <a:rPr lang="en-US" dirty="0"/>
              <a:t> or presence in the place:</a:t>
            </a:r>
            <a:r>
              <a:rPr lang="en-AU" dirty="0"/>
              <a:t> </a:t>
            </a:r>
          </a:p>
          <a:p>
            <a:pPr marL="914400" lvl="1"/>
            <a:r>
              <a:rPr lang="en-US" dirty="0"/>
              <a:t>is obstructing another person(s) or traffic,</a:t>
            </a:r>
          </a:p>
          <a:p>
            <a:pPr marL="914400" lvl="1"/>
            <a:r>
              <a:rPr lang="en-US" dirty="0"/>
              <a:t>constitutes harassment or intimidation,</a:t>
            </a:r>
            <a:endParaRPr lang="en-GB" dirty="0"/>
          </a:p>
          <a:p>
            <a:pPr marL="914400" lvl="1"/>
            <a:r>
              <a:rPr lang="en-US" dirty="0"/>
              <a:t>is causing or likely to cause fear to another person(s),</a:t>
            </a:r>
          </a:p>
          <a:p>
            <a:pPr marL="914400" lvl="1"/>
            <a:r>
              <a:rPr lang="en-US" dirty="0"/>
              <a:t>is for the purpose of supplying a prohibited drug, or</a:t>
            </a:r>
            <a:endParaRPr lang="en-GB" dirty="0"/>
          </a:p>
          <a:p>
            <a:pPr marL="914400" lvl="1"/>
            <a:r>
              <a:rPr lang="en-US" dirty="0"/>
              <a:t>is for the purpose of obtaining a prohibited drug.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651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What Directions Can Police Give?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en-US" sz="2400" dirty="0"/>
              <a:t>No rules in legislation</a:t>
            </a:r>
            <a:br>
              <a:rPr lang="en-US" sz="2400" dirty="0"/>
            </a:br>
            <a:endParaRPr lang="en-US" sz="2400" dirty="0"/>
          </a:p>
          <a:p>
            <a:pPr marL="457200" indent="-457200">
              <a:spcAft>
                <a:spcPts val="1200"/>
              </a:spcAft>
              <a:buFont typeface="Arial" charset="0"/>
              <a:buChar char="•"/>
            </a:pPr>
            <a:r>
              <a:rPr lang="en-US" sz="2400" dirty="0"/>
              <a:t>It must be “reasonable” to reduce or eliminate the issue</a:t>
            </a:r>
          </a:p>
        </p:txBody>
      </p:sp>
    </p:spTree>
    <p:extLst>
      <p:ext uri="{BB962C8B-B14F-4D97-AF65-F5344CB8AC3E}">
        <p14:creationId xmlns:p14="http://schemas.microsoft.com/office/powerpoint/2010/main" val="3350254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Personal Searches under LEPRA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400" y="1748940"/>
            <a:ext cx="10160000" cy="439786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Stop, search and detain - s21 LEPRA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Search by consent - s34A LEPRA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Search on arrest - s27 LEPRA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Search in lawful custody - s28 A LEPRA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Search pursuant to a warrant - s50 LEPRA</a:t>
            </a:r>
          </a:p>
          <a:p>
            <a:r>
              <a:rPr lang="en-US" sz="2400" dirty="0"/>
              <a:t>LEPRA: Law Enforcement (Powers and Responsibilities) Act 2002 (NSW)</a:t>
            </a:r>
          </a:p>
        </p:txBody>
      </p:sp>
    </p:spTree>
    <p:extLst>
      <p:ext uri="{BB962C8B-B14F-4D97-AF65-F5344CB8AC3E}">
        <p14:creationId xmlns:p14="http://schemas.microsoft.com/office/powerpoint/2010/main" val="28006236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/>
              <a:t>Search by consent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400" y="1748940"/>
            <a:ext cx="10160000" cy="43978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Search by consent allows police to conduct a search even if the other conditions aren’t met, so long as you consent.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Problematic - “Would you mind emptying your pockets?” “Can you show us what’s in your bag?” – can be taken as consent to proceed with a search.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People are likely to comply with police demands without </a:t>
            </a:r>
            <a:r>
              <a:rPr lang="en-US" sz="2400" dirty="0" err="1"/>
              <a:t>realising</a:t>
            </a:r>
            <a:r>
              <a:rPr lang="en-US" sz="2400" dirty="0"/>
              <a:t> they are unknowingly giving consent to a search.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874932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Stop, Search &amp; Detain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400" y="1647340"/>
            <a:ext cx="9976220" cy="4601060"/>
          </a:xfrm>
        </p:spPr>
        <p:txBody>
          <a:bodyPr>
            <a:noAutofit/>
          </a:bodyPr>
          <a:lstStyle/>
          <a:p>
            <a:r>
              <a:rPr lang="en-US" sz="2800" dirty="0"/>
              <a:t>Police may stop, search and detain you, if they </a:t>
            </a:r>
            <a:r>
              <a:rPr lang="en-US" sz="2800" b="1" dirty="0"/>
              <a:t>suspect on reasonable grounds, </a:t>
            </a:r>
            <a:r>
              <a:rPr lang="en-US" sz="2800" dirty="0"/>
              <a:t>that you have:</a:t>
            </a:r>
          </a:p>
          <a:p>
            <a:pPr marL="914400" lvl="1"/>
            <a:r>
              <a:rPr lang="en-US" sz="2700" dirty="0"/>
              <a:t>Stolen goods</a:t>
            </a:r>
          </a:p>
          <a:p>
            <a:pPr marL="914400" lvl="1"/>
            <a:r>
              <a:rPr lang="en-US" sz="2700" dirty="0"/>
              <a:t>Weapons</a:t>
            </a:r>
          </a:p>
          <a:p>
            <a:pPr marL="914400" lvl="1"/>
            <a:r>
              <a:rPr lang="en-US" sz="2700" dirty="0"/>
              <a:t>Something used in connection with an offence</a:t>
            </a:r>
          </a:p>
          <a:p>
            <a:pPr marL="914400" lvl="1"/>
            <a:r>
              <a:rPr lang="en-US" sz="2700" dirty="0"/>
              <a:t>A prohibited drug</a:t>
            </a:r>
          </a:p>
          <a:p>
            <a:pPr lvl="1" indent="0">
              <a:buNone/>
            </a:pPr>
            <a:r>
              <a:rPr lang="en-US" sz="2400" dirty="0"/>
              <a:t>S21 LEPRA</a:t>
            </a:r>
          </a:p>
        </p:txBody>
      </p:sp>
    </p:spTree>
    <p:extLst>
      <p:ext uri="{BB962C8B-B14F-4D97-AF65-F5344CB8AC3E}">
        <p14:creationId xmlns:p14="http://schemas.microsoft.com/office/powerpoint/2010/main" val="1508446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647340"/>
            <a:ext cx="10683365" cy="4601060"/>
          </a:xfrm>
        </p:spPr>
        <p:txBody>
          <a:bodyPr>
            <a:noAutofit/>
          </a:bodyPr>
          <a:lstStyle/>
          <a:p>
            <a:r>
              <a:rPr lang="en-US" sz="2400" dirty="0"/>
              <a:t>Whenever police exercise a power to search a person, they must: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Hold the state of mind required by LEPRA (reasonable suspicion)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Comply with the rules for searching set out in s32 and s33 LEPRA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Comply with the safeguard requirements in s15 LEPRA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Make a contemporaneous record of the search.</a:t>
            </a:r>
          </a:p>
        </p:txBody>
      </p:sp>
    </p:spTree>
    <p:extLst>
      <p:ext uri="{BB962C8B-B14F-4D97-AF65-F5344CB8AC3E}">
        <p14:creationId xmlns:p14="http://schemas.microsoft.com/office/powerpoint/2010/main" val="24074944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of Mind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647340"/>
            <a:ext cx="10683365" cy="46010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 ‘reasonable suspicion’ involves less than a reasonable belief but more than a possibility.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Some factual basis for the suspicion must be shown.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What is important is the information in the mind of the searching officer at the time of the search.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 form a reasonable suspicion, officers may rely on their observations of the person, and any information they have access to (eg. recent COPS entries).</a:t>
            </a:r>
          </a:p>
        </p:txBody>
      </p:sp>
    </p:spTree>
    <p:extLst>
      <p:ext uri="{BB962C8B-B14F-4D97-AF65-F5344CB8AC3E}">
        <p14:creationId xmlns:p14="http://schemas.microsoft.com/office/powerpoint/2010/main" val="2434837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20" y="4299284"/>
            <a:ext cx="10360132" cy="665126"/>
          </a:xfrm>
        </p:spPr>
        <p:txBody>
          <a:bodyPr/>
          <a:lstStyle/>
          <a:p>
            <a:r>
              <a:rPr lang="en-US"/>
              <a:t>Sophie Leaver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/>
              <a:t>Police and Administrative Law Solicitor</a:t>
            </a:r>
          </a:p>
          <a:p>
            <a:r>
              <a:rPr lang="en-US"/>
              <a:t>Redfern Legal Centre</a:t>
            </a:r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79C4A78-C42B-4547-82E9-831931566E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108185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dealing with police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lvl="1">
              <a:lnSpc>
                <a:spcPct val="150000"/>
              </a:lnSpc>
            </a:pPr>
            <a:r>
              <a:rPr lang="en-US" sz="2400" dirty="0"/>
              <a:t>Ask if it is voluntary or whether police are requiring it.</a:t>
            </a:r>
            <a:br>
              <a:rPr lang="en-US" sz="2400" dirty="0"/>
            </a:b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/>
              <a:t>If they are requiring it, ask why.</a:t>
            </a:r>
            <a:br>
              <a:rPr lang="en-US" sz="2400" dirty="0"/>
            </a:b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/>
              <a:t>Sometimes it can be better to comply.</a:t>
            </a:r>
            <a:br>
              <a:rPr lang="en-US" sz="2400" dirty="0"/>
            </a:br>
            <a:endParaRPr lang="en-US" sz="2400" dirty="0"/>
          </a:p>
          <a:p>
            <a:pPr lvl="1">
              <a:lnSpc>
                <a:spcPct val="150000"/>
              </a:lnSpc>
            </a:pPr>
            <a:r>
              <a:rPr lang="en-US" sz="2400" dirty="0"/>
              <a:t>Make it clear that you do not consent to a search.</a:t>
            </a:r>
          </a:p>
        </p:txBody>
      </p:sp>
    </p:spTree>
    <p:extLst>
      <p:ext uri="{BB962C8B-B14F-4D97-AF65-F5344CB8AC3E}">
        <p14:creationId xmlns:p14="http://schemas.microsoft.com/office/powerpoint/2010/main" val="1893613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 Search #1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Body search, frisk search, pat-down search</a:t>
            </a:r>
          </a:p>
          <a:p>
            <a:r>
              <a:rPr lang="en-US" dirty="0"/>
              <a:t>Police can:</a:t>
            </a:r>
          </a:p>
          <a:p>
            <a:pPr marL="914400" lvl="1">
              <a:lnSpc>
                <a:spcPct val="110000"/>
              </a:lnSpc>
            </a:pPr>
            <a:r>
              <a:rPr lang="en-US" dirty="0"/>
              <a:t>pat you down</a:t>
            </a:r>
          </a:p>
          <a:p>
            <a:pPr marL="914400" lvl="1">
              <a:lnSpc>
                <a:spcPct val="110000"/>
              </a:lnSpc>
            </a:pPr>
            <a:r>
              <a:rPr lang="en-AU" dirty="0"/>
              <a:t>ask you to remove outer clothing (coat, hat, shoes etc);</a:t>
            </a:r>
          </a:p>
          <a:p>
            <a:pPr marL="914400" lvl="1">
              <a:lnSpc>
                <a:spcPct val="110000"/>
              </a:lnSpc>
            </a:pPr>
            <a:r>
              <a:rPr lang="en-AU" dirty="0"/>
              <a:t>ask you to shake your hair</a:t>
            </a:r>
          </a:p>
          <a:p>
            <a:pPr marL="914400" lvl="1">
              <a:lnSpc>
                <a:spcPct val="110000"/>
              </a:lnSpc>
            </a:pPr>
            <a:r>
              <a:rPr lang="en-AU" dirty="0"/>
              <a:t>ask you to open your mouth</a:t>
            </a:r>
          </a:p>
          <a:p>
            <a:pPr marL="914400" lvl="1">
              <a:lnSpc>
                <a:spcPct val="110000"/>
              </a:lnSpc>
            </a:pPr>
            <a:r>
              <a:rPr lang="en-AU" dirty="0"/>
              <a:t>look in your pockets and examine your possessions</a:t>
            </a:r>
          </a:p>
          <a:p>
            <a:pPr marL="914400" lvl="1">
              <a:lnSpc>
                <a:spcPct val="110000"/>
              </a:lnSpc>
            </a:pPr>
            <a:r>
              <a:rPr lang="en-AU" dirty="0"/>
              <a:t>run a metal detector over your body</a:t>
            </a:r>
          </a:p>
        </p:txBody>
      </p:sp>
    </p:spTree>
    <p:extLst>
      <p:ext uri="{BB962C8B-B14F-4D97-AF65-F5344CB8AC3E}">
        <p14:creationId xmlns:p14="http://schemas.microsoft.com/office/powerpoint/2010/main" val="3422298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Personal Search #2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Police can’t: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Ask you to remove inner clothing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Pull or lift your clothes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Examine your body</a:t>
            </a:r>
          </a:p>
        </p:txBody>
      </p:sp>
    </p:spTree>
    <p:extLst>
      <p:ext uri="{BB962C8B-B14F-4D97-AF65-F5344CB8AC3E}">
        <p14:creationId xmlns:p14="http://schemas.microsoft.com/office/powerpoint/2010/main" val="9309606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sz="2400" dirty="0"/>
              <a:t>Police must provide you with the following information:</a:t>
            </a:r>
          </a:p>
          <a:p>
            <a:pPr marL="514350" indent="-51435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2400" dirty="0"/>
              <a:t>Evidence that they are a police officer (unless in uniform)</a:t>
            </a:r>
          </a:p>
          <a:p>
            <a:pPr marL="514350" indent="-51435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2400" dirty="0"/>
              <a:t>Their name and place of duty</a:t>
            </a:r>
          </a:p>
          <a:p>
            <a:pPr marL="514350" indent="-514350">
              <a:lnSpc>
                <a:spcPct val="10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sz="2400" dirty="0"/>
              <a:t>The reason for the use of this power</a:t>
            </a:r>
          </a:p>
          <a:p>
            <a:r>
              <a:rPr lang="en-US" sz="2400" dirty="0"/>
              <a:t>This information must be provided as soon as reasonably practicable, or if there is a requirement, </a:t>
            </a:r>
            <a:r>
              <a:rPr lang="en-US" sz="2400" i="1" dirty="0"/>
              <a:t>before </a:t>
            </a:r>
            <a:r>
              <a:rPr lang="en-US" sz="2400" dirty="0"/>
              <a:t>that requirement.</a:t>
            </a:r>
            <a:br>
              <a:rPr lang="en-US" sz="2400" dirty="0"/>
            </a:br>
            <a:r>
              <a:rPr lang="en-US" sz="2400" dirty="0"/>
              <a:t>Part 15 LEPRA</a:t>
            </a:r>
          </a:p>
        </p:txBody>
      </p:sp>
    </p:spTree>
    <p:extLst>
      <p:ext uri="{BB962C8B-B14F-4D97-AF65-F5344CB8AC3E}">
        <p14:creationId xmlns:p14="http://schemas.microsoft.com/office/powerpoint/2010/main" val="6668153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Strip 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Police can conduct a strip search if: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2400" dirty="0"/>
              <a:t>The officer suspects on reasonable grounds that the strip search is necessary for the purposes of the search. </a:t>
            </a:r>
          </a:p>
          <a:p>
            <a:r>
              <a:rPr lang="en-US" sz="2400" b="1" dirty="0"/>
              <a:t>and</a:t>
            </a:r>
            <a:endParaRPr lang="en-US" sz="2400" dirty="0"/>
          </a:p>
          <a:p>
            <a:pPr marL="742950" indent="-742950">
              <a:buFont typeface="+mj-lt"/>
              <a:buAutoNum type="arabicPeriod" startAt="2"/>
            </a:pPr>
            <a:r>
              <a:rPr lang="en-US" sz="2400" dirty="0"/>
              <a:t>The </a:t>
            </a:r>
            <a:r>
              <a:rPr lang="en-US" sz="2400" b="1" dirty="0"/>
              <a:t>seriousness and urgency</a:t>
            </a:r>
            <a:r>
              <a:rPr lang="en-US" sz="2400" dirty="0"/>
              <a:t> of the circumstances make it necessary.</a:t>
            </a:r>
          </a:p>
        </p:txBody>
      </p:sp>
    </p:spTree>
    <p:extLst>
      <p:ext uri="{BB962C8B-B14F-4D97-AF65-F5344CB8AC3E}">
        <p14:creationId xmlns:p14="http://schemas.microsoft.com/office/powerpoint/2010/main" val="1800901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Strip 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Something that goes beyond a personal search. It can include: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Asking a person to remove clothing to allow a visual examination of the body.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Asking a person to pull out their waistband to allow visual inspection.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Asking a person to move their body for visual inspection (lift testicles, spread fingers and toes, lift their breasts, turn their body).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5939406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Preservation of dignity and privacy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290629" cy="4397860"/>
          </a:xfrm>
        </p:spPr>
        <p:txBody>
          <a:bodyPr>
            <a:noAutofit/>
          </a:bodyPr>
          <a:lstStyle/>
          <a:p>
            <a:r>
              <a:rPr lang="en-US" sz="2400" dirty="0"/>
              <a:t>S32 LEPRA: Police officers conducting a search must:</a:t>
            </a:r>
          </a:p>
          <a:p>
            <a:pPr lvl="1"/>
            <a:r>
              <a:rPr lang="en-US" sz="2400" dirty="0"/>
              <a:t>Inform you if and why removing clothing is necessary</a:t>
            </a:r>
          </a:p>
          <a:p>
            <a:pPr lvl="1"/>
            <a:r>
              <a:rPr lang="en-US" sz="2400" dirty="0"/>
              <a:t>Ask for co-operation</a:t>
            </a:r>
          </a:p>
          <a:p>
            <a:pPr lvl="1"/>
            <a:r>
              <a:rPr lang="en-US" sz="2400" dirty="0"/>
              <a:t>Conduct search quickly and provide reasonable privacy</a:t>
            </a:r>
          </a:p>
          <a:p>
            <a:pPr lvl="1"/>
            <a:r>
              <a:rPr lang="en-US" sz="2400" dirty="0"/>
              <a:t>Conduct least invasive search practicable</a:t>
            </a:r>
          </a:p>
          <a:p>
            <a:pPr lvl="1"/>
            <a:r>
              <a:rPr lang="en-US" sz="2400" dirty="0"/>
              <a:t>Must not search genital area or breasts (unless reasonably necessary)</a:t>
            </a:r>
          </a:p>
          <a:p>
            <a:pPr lvl="1"/>
            <a:r>
              <a:rPr lang="en-US" sz="2400" dirty="0"/>
              <a:t>Police officer of the same sex to conduct search</a:t>
            </a:r>
          </a:p>
          <a:p>
            <a:pPr lvl="1"/>
            <a:r>
              <a:rPr lang="en-US" sz="2400" dirty="0"/>
              <a:t>Search not to be conducted while person is being questioned</a:t>
            </a:r>
          </a:p>
        </p:txBody>
      </p:sp>
    </p:spTree>
    <p:extLst>
      <p:ext uri="{BB962C8B-B14F-4D97-AF65-F5344CB8AC3E}">
        <p14:creationId xmlns:p14="http://schemas.microsoft.com/office/powerpoint/2010/main" val="5540914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Strip search additional safeguards #1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49086" y="1748940"/>
            <a:ext cx="11026557" cy="43978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Must be in a private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Must not be in presence or view of member of opposite sex or a person who is not necessary for the search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Must NOT involve search of body cavities OR examination by touching the body.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Must NOT involve removal of more clothes than reasonably necessary.</a:t>
            </a:r>
          </a:p>
          <a:p>
            <a:r>
              <a:rPr lang="en-US" sz="2400" dirty="0"/>
              <a:t>Section 33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1623683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Strip search additional safeguards #2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849086" y="1748940"/>
            <a:ext cx="11026557" cy="43978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Parent, guardian or representative may be present</a:t>
            </a:r>
            <a:br>
              <a:rPr lang="en-US" sz="2400" dirty="0"/>
            </a:b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Children aged 10 – 18 and people of impaired intellectual functioning must have parent, guardian or representative. 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Section 33</a:t>
            </a:r>
          </a:p>
        </p:txBody>
      </p:sp>
    </p:spTree>
    <p:extLst>
      <p:ext uri="{BB962C8B-B14F-4D97-AF65-F5344CB8AC3E}">
        <p14:creationId xmlns:p14="http://schemas.microsoft.com/office/powerpoint/2010/main" val="3464009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20000"/>
          </a:bodyPr>
          <a:lstStyle/>
          <a:p>
            <a:pPr lvl="1">
              <a:lnSpc>
                <a:spcPct val="150000"/>
              </a:lnSpc>
            </a:pPr>
            <a:r>
              <a:rPr lang="en-US" dirty="0"/>
              <a:t>Ask the officer for their name and station 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Tell the officers that you </a:t>
            </a:r>
            <a:r>
              <a:rPr lang="en-US" b="1" dirty="0"/>
              <a:t>do not consent </a:t>
            </a:r>
            <a:r>
              <a:rPr lang="en-US" dirty="0"/>
              <a:t>to the search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Ask the officers to turn their BWV (video camera) on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Try to remember the details - the officers present and conditions of the search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Call a lawyer</a:t>
            </a:r>
          </a:p>
        </p:txBody>
      </p:sp>
    </p:spTree>
    <p:extLst>
      <p:ext uri="{BB962C8B-B14F-4D97-AF65-F5344CB8AC3E}">
        <p14:creationId xmlns:p14="http://schemas.microsoft.com/office/powerpoint/2010/main" val="9894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50128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with strip searches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421258" cy="439786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Increasing use of strip searches in recent years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First Nations people and young people disproportionately strip-searched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Not being used as a last resort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Police officers not understanding the special requirements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Lack of clear record keeping about the reasons for a strip search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Used for intimidation or humiliation</a:t>
            </a:r>
          </a:p>
        </p:txBody>
      </p:sp>
    </p:spTree>
    <p:extLst>
      <p:ext uri="{BB962C8B-B14F-4D97-AF65-F5344CB8AC3E}">
        <p14:creationId xmlns:p14="http://schemas.microsoft.com/office/powerpoint/2010/main" val="16041685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Implications of an unlawful search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421258" cy="4397860"/>
          </a:xfrm>
        </p:spPr>
        <p:txBody>
          <a:bodyPr>
            <a:noAutofit/>
          </a:bodyPr>
          <a:lstStyle/>
          <a:p>
            <a:r>
              <a:rPr lang="en-US" sz="2400" dirty="0"/>
              <a:t>CRIMINAL: Important in a </a:t>
            </a:r>
            <a:r>
              <a:rPr lang="en-US" sz="2400" dirty="0" err="1"/>
              <a:t>defence</a:t>
            </a:r>
            <a:r>
              <a:rPr lang="en-US" sz="2400" dirty="0"/>
              <a:t> if evidence found in an unlawful search leads to charges.</a:t>
            </a:r>
          </a:p>
          <a:p>
            <a:endParaRPr lang="en-US" sz="2400" dirty="0"/>
          </a:p>
          <a:p>
            <a:r>
              <a:rPr lang="en-US" sz="2400" dirty="0"/>
              <a:t>CIVIL: Tort claims where unlawful search amounts to false imprisonment, assault, and/or battery.</a:t>
            </a:r>
          </a:p>
        </p:txBody>
      </p:sp>
    </p:spTree>
    <p:extLst>
      <p:ext uri="{BB962C8B-B14F-4D97-AF65-F5344CB8AC3E}">
        <p14:creationId xmlns:p14="http://schemas.microsoft.com/office/powerpoint/2010/main" val="303751878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Power to seize property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421258" cy="4397860"/>
          </a:xfrm>
        </p:spPr>
        <p:txBody>
          <a:bodyPr>
            <a:noAutofit/>
          </a:bodyPr>
          <a:lstStyle/>
          <a:p>
            <a:r>
              <a:rPr lang="en-US" sz="2400" dirty="0"/>
              <a:t>Sections 21, 27 and 28</a:t>
            </a:r>
            <a:r>
              <a:rPr lang="en-AU" sz="2400" dirty="0"/>
              <a:t>A  empower police to seize property found as a result of a search.</a:t>
            </a:r>
          </a:p>
          <a:p>
            <a:r>
              <a:rPr lang="en-US" sz="2400" dirty="0"/>
              <a:t>V</a:t>
            </a:r>
            <a:r>
              <a:rPr lang="en-AU" sz="2400" dirty="0" err="1"/>
              <a:t>ery</a:t>
            </a:r>
            <a:r>
              <a:rPr lang="en-AU" sz="2400" dirty="0"/>
              <a:t> broad powers - may seize “anything found in that search”.</a:t>
            </a:r>
          </a:p>
          <a:p>
            <a:r>
              <a:rPr lang="en-US" sz="2400" dirty="0"/>
              <a:t>P</a:t>
            </a:r>
            <a:r>
              <a:rPr lang="en-AU" sz="2400" dirty="0" err="1"/>
              <a:t>olice</a:t>
            </a:r>
            <a:r>
              <a:rPr lang="en-AU" sz="2400" dirty="0"/>
              <a:t> can ‘examine’ property during a search but cannot compel you to unlock a phone or provide the password.</a:t>
            </a:r>
          </a:p>
          <a:p>
            <a:r>
              <a:rPr lang="en-US" sz="2400" dirty="0"/>
              <a:t>Do not consent to police examining the contents of your phone.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527541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can you do about </a:t>
            </a:r>
            <a:br>
              <a:rPr lang="en-US" dirty="0"/>
            </a:br>
            <a:r>
              <a:rPr lang="en-US" dirty="0"/>
              <a:t>police misconduct?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421258" cy="43978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Police complaint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LECC complaint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Compensation/tort claim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Learn about your rights</a:t>
            </a:r>
          </a:p>
        </p:txBody>
      </p:sp>
    </p:spTree>
    <p:extLst>
      <p:ext uri="{BB962C8B-B14F-4D97-AF65-F5344CB8AC3E}">
        <p14:creationId xmlns:p14="http://schemas.microsoft.com/office/powerpoint/2010/main" val="11995398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Police complaints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421258" cy="4397860"/>
          </a:xfrm>
        </p:spPr>
        <p:txBody>
          <a:bodyPr>
            <a:noAutofit/>
          </a:bodyPr>
          <a:lstStyle/>
          <a:p>
            <a:r>
              <a:rPr lang="en-US" sz="2400" dirty="0"/>
              <a:t>What conduct can you complain about?</a:t>
            </a:r>
          </a:p>
          <a:p>
            <a:pPr lvl="1"/>
            <a:r>
              <a:rPr lang="en-US" sz="2400" dirty="0"/>
              <a:t>Verbal abuse or inappropriate language</a:t>
            </a:r>
          </a:p>
          <a:p>
            <a:pPr lvl="1"/>
            <a:r>
              <a:rPr lang="en-US" sz="2400" dirty="0"/>
              <a:t>Discriminatory behavior</a:t>
            </a:r>
          </a:p>
          <a:p>
            <a:pPr lvl="1"/>
            <a:r>
              <a:rPr lang="en-US" sz="2400" dirty="0"/>
              <a:t>Failure to investigate (particularly in DV matters)</a:t>
            </a:r>
          </a:p>
          <a:p>
            <a:pPr lvl="1"/>
            <a:r>
              <a:rPr lang="en-US" sz="2400" dirty="0"/>
              <a:t>Improper use of force</a:t>
            </a:r>
          </a:p>
          <a:p>
            <a:pPr lvl="1"/>
            <a:r>
              <a:rPr lang="en-US" sz="2400" dirty="0"/>
              <a:t>Unlawful searches or arrests</a:t>
            </a:r>
          </a:p>
          <a:p>
            <a:pPr lvl="1"/>
            <a:r>
              <a:rPr lang="en-US" sz="2400" dirty="0"/>
              <a:t>Lack of proper record keeping</a:t>
            </a:r>
          </a:p>
          <a:p>
            <a:pPr lvl="1"/>
            <a:r>
              <a:rPr lang="en-US" sz="2400" dirty="0"/>
              <a:t>Failing to give appropriate information and/or warnings when exercising their powers</a:t>
            </a:r>
          </a:p>
        </p:txBody>
      </p:sp>
    </p:spTree>
    <p:extLst>
      <p:ext uri="{BB962C8B-B14F-4D97-AF65-F5344CB8AC3E}">
        <p14:creationId xmlns:p14="http://schemas.microsoft.com/office/powerpoint/2010/main" val="191194765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Complaints process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421258" cy="4397860"/>
          </a:xfrm>
        </p:spPr>
        <p:txBody>
          <a:bodyPr>
            <a:noAutofit/>
          </a:bodyPr>
          <a:lstStyle/>
          <a:p>
            <a:r>
              <a:rPr lang="en-US" sz="2400" dirty="0"/>
              <a:t>Who can I complain to?</a:t>
            </a:r>
          </a:p>
          <a:p>
            <a:pPr lvl="1"/>
            <a:r>
              <a:rPr lang="en-US" sz="2400" dirty="0"/>
              <a:t>Directly to the NSW Police Force; or</a:t>
            </a:r>
          </a:p>
          <a:p>
            <a:pPr lvl="1"/>
            <a:r>
              <a:rPr lang="en-US" sz="2400" dirty="0"/>
              <a:t>To the Law Enforcement Conduct Commission (LECC) - the independent oversight body</a:t>
            </a:r>
          </a:p>
          <a:p>
            <a:r>
              <a:rPr lang="en-US" sz="2400" dirty="0"/>
              <a:t>LECC only investigates the most serious misconduct. Most matters are referred back to the police for investigation, but LECC may decide to monitor the investigation. </a:t>
            </a:r>
          </a:p>
          <a:p>
            <a:r>
              <a:rPr lang="en-US" sz="2400" dirty="0"/>
              <a:t>Formal complaints must be in writing. Best to seek legal advice before making a complaint. </a:t>
            </a:r>
          </a:p>
        </p:txBody>
      </p:sp>
    </p:spTree>
    <p:extLst>
      <p:ext uri="{BB962C8B-B14F-4D97-AF65-F5344CB8AC3E}">
        <p14:creationId xmlns:p14="http://schemas.microsoft.com/office/powerpoint/2010/main" val="22355399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Police Complaint outcomes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683366" cy="4397860"/>
          </a:xfrm>
        </p:spPr>
        <p:txBody>
          <a:bodyPr>
            <a:noAutofit/>
          </a:bodyPr>
          <a:lstStyle/>
          <a:p>
            <a:r>
              <a:rPr lang="en-US" sz="2400" dirty="0"/>
              <a:t>NSWPF can decline to investigate a complaint for many reasons, e.g. too much time has passed or action has already been taken.</a:t>
            </a:r>
          </a:p>
          <a:p>
            <a:r>
              <a:rPr lang="en-US" sz="2400" dirty="0"/>
              <a:t>If NSWPF decide to investigate, an independent officer will take on the case.</a:t>
            </a:r>
          </a:p>
          <a:p>
            <a:r>
              <a:rPr lang="en-US" sz="2400" dirty="0"/>
              <a:t>At the end (usually within 90 days), you will be notified about whether your complaint was ‘sustained’ or ‘not sustained’, and whether any disciplinary action was taken. </a:t>
            </a:r>
          </a:p>
          <a:p>
            <a:r>
              <a:rPr lang="en-US" sz="2400" dirty="0"/>
              <a:t>Action can include training, dismissal, apology, dismissal, criminal charges. </a:t>
            </a:r>
          </a:p>
        </p:txBody>
      </p:sp>
    </p:spTree>
    <p:extLst>
      <p:ext uri="{BB962C8B-B14F-4D97-AF65-F5344CB8AC3E}">
        <p14:creationId xmlns:p14="http://schemas.microsoft.com/office/powerpoint/2010/main" val="146154349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LECC Complaint outcomes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683366" cy="4397860"/>
          </a:xfrm>
        </p:spPr>
        <p:txBody>
          <a:bodyPr>
            <a:noAutofit/>
          </a:bodyPr>
          <a:lstStyle/>
          <a:p>
            <a:r>
              <a:rPr lang="en-AU" sz="2400" dirty="0"/>
              <a:t>The LECC may decide to:</a:t>
            </a:r>
          </a:p>
          <a:p>
            <a:pPr lvl="1"/>
            <a:r>
              <a:rPr lang="en-AU" sz="2400" dirty="0"/>
              <a:t>Refer the matter to another agency or the NSW Police Force or NSW Crime Commission</a:t>
            </a:r>
          </a:p>
          <a:p>
            <a:pPr lvl="1"/>
            <a:r>
              <a:rPr lang="en-AU" sz="2400" dirty="0"/>
              <a:t>Request an investigation by the NSW Police Force or NSW Crime Commission and conduct an oversight of the agency’s final investigation report</a:t>
            </a:r>
          </a:p>
          <a:p>
            <a:pPr lvl="1"/>
            <a:r>
              <a:rPr lang="en-AU" sz="2400" dirty="0"/>
              <a:t>Conduct further assessment enquiries</a:t>
            </a:r>
          </a:p>
          <a:p>
            <a:pPr lvl="1"/>
            <a:r>
              <a:rPr lang="en-AU" sz="2400" dirty="0"/>
              <a:t>Take no further action</a:t>
            </a:r>
          </a:p>
          <a:p>
            <a:pPr lvl="1"/>
            <a:r>
              <a:rPr lang="en-US" sz="2400" dirty="0"/>
              <a:t>U</a:t>
            </a:r>
            <a:r>
              <a:rPr lang="en-AU" sz="2400" dirty="0" err="1"/>
              <a:t>ndertake</a:t>
            </a:r>
            <a:r>
              <a:rPr lang="en-AU" sz="2400" dirty="0"/>
              <a:t> an investigation and provide an outcome. </a:t>
            </a:r>
          </a:p>
        </p:txBody>
      </p:sp>
    </p:spTree>
    <p:extLst>
      <p:ext uri="{BB962C8B-B14F-4D97-AF65-F5344CB8AC3E}">
        <p14:creationId xmlns:p14="http://schemas.microsoft.com/office/powerpoint/2010/main" val="25730843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Civil claims for compensation #1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683366" cy="43978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TORTS - Assault, battery, false imprisonment, malicious prosecution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Generally brought in the District Court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Limitation periods - 3 years for personal injury, 6 years for general tort.</a:t>
            </a:r>
          </a:p>
        </p:txBody>
      </p:sp>
    </p:spTree>
    <p:extLst>
      <p:ext uri="{BB962C8B-B14F-4D97-AF65-F5344CB8AC3E}">
        <p14:creationId xmlns:p14="http://schemas.microsoft.com/office/powerpoint/2010/main" val="7831878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Civil claims for compensation #2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399" y="1748940"/>
            <a:ext cx="10683366" cy="4397860"/>
          </a:xfrm>
        </p:spPr>
        <p:txBody>
          <a:bodyPr>
            <a:noAutofit/>
          </a:bodyPr>
          <a:lstStyle/>
          <a:p>
            <a:r>
              <a:rPr lang="en-US" sz="2400" dirty="0"/>
              <a:t>Best to seek legal advice about the merits of the claim and the risks of going to court. Try to provide:</a:t>
            </a:r>
          </a:p>
          <a:p>
            <a:pPr lvl="1"/>
            <a:r>
              <a:rPr lang="en-US" sz="2400" dirty="0"/>
              <a:t>Detailed description of events</a:t>
            </a:r>
          </a:p>
          <a:p>
            <a:pPr lvl="1"/>
            <a:r>
              <a:rPr lang="en-US" sz="2400" dirty="0"/>
              <a:t>Copy of all relevant police records (obtained through a Government Information (Public Access) Act 2009 (GIPAA) application</a:t>
            </a:r>
          </a:p>
          <a:p>
            <a:pPr lvl="1"/>
            <a:r>
              <a:rPr lang="en-US" sz="2400" dirty="0"/>
              <a:t>CCTV or relevant footage</a:t>
            </a:r>
          </a:p>
          <a:p>
            <a:pPr lvl="1"/>
            <a:r>
              <a:rPr lang="en-US" sz="2400" dirty="0"/>
              <a:t>Witness statements</a:t>
            </a:r>
          </a:p>
        </p:txBody>
      </p:sp>
    </p:spTree>
    <p:extLst>
      <p:ext uri="{BB962C8B-B14F-4D97-AF65-F5344CB8AC3E}">
        <p14:creationId xmlns:p14="http://schemas.microsoft.com/office/powerpoint/2010/main" val="289035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00063" y="2292534"/>
            <a:ext cx="8659979" cy="2406466"/>
          </a:xfrm>
        </p:spPr>
        <p:txBody>
          <a:bodyPr/>
          <a:lstStyle/>
          <a:p>
            <a:pPr algn="ctr"/>
            <a:r>
              <a:rPr lang="en-US" sz="5400" dirty="0"/>
              <a:t>2 quick polls</a:t>
            </a:r>
          </a:p>
        </p:txBody>
      </p:sp>
    </p:spTree>
    <p:extLst>
      <p:ext uri="{BB962C8B-B14F-4D97-AF65-F5344CB8AC3E}">
        <p14:creationId xmlns:p14="http://schemas.microsoft.com/office/powerpoint/2010/main" val="35684206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00063" y="2292534"/>
            <a:ext cx="10167937" cy="2406466"/>
          </a:xfrm>
        </p:spPr>
        <p:txBody>
          <a:bodyPr/>
          <a:lstStyle/>
          <a:p>
            <a:r>
              <a:rPr lang="en-US" sz="5400" dirty="0"/>
              <a:t>Questions and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48098618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Where to get free confidential legal advice on police powers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041400" y="2261936"/>
            <a:ext cx="9976220" cy="3884863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Redfern Legal Centre runs a statewide police complaints practice</a:t>
            </a:r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Most community legal </a:t>
            </a:r>
            <a:r>
              <a:rPr lang="en-US" dirty="0" err="1"/>
              <a:t>centres</a:t>
            </a:r>
            <a:br>
              <a:rPr lang="en-US" dirty="0"/>
            </a:br>
            <a:r>
              <a:rPr lang="en-US" sz="2600" dirty="0">
                <a:hlinkClick r:id="rId3"/>
              </a:rPr>
              <a:t>www.legalanswers.sl.nsw.gov.au/advice/about_clcs.html</a:t>
            </a:r>
            <a:endParaRPr lang="en-US" sz="2600" dirty="0"/>
          </a:p>
          <a:p>
            <a:pPr marL="457200" indent="-457200">
              <a:lnSpc>
                <a:spcPct val="110000"/>
              </a:lnSpc>
              <a:spcAft>
                <a:spcPts val="1200"/>
              </a:spcAft>
              <a:buFont typeface="Arial" charset="0"/>
              <a:buChar char="•"/>
            </a:pPr>
            <a:r>
              <a:rPr lang="en-US" dirty="0"/>
              <a:t>Legal Aid</a:t>
            </a:r>
            <a:br>
              <a:rPr lang="en-US" dirty="0"/>
            </a:br>
            <a:r>
              <a:rPr lang="en-US" sz="2400" dirty="0">
                <a:hlinkClick r:id="rId4"/>
              </a:rPr>
              <a:t>www.legalaid.nsw.gov.au/contact-us/legal-aid-nsw-offices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77803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Sophie Leaver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Police and Administrative Law Solicitor</a:t>
            </a:r>
          </a:p>
          <a:p>
            <a:r>
              <a:rPr lang="en-US" dirty="0"/>
              <a:t>Redfern Legal Centre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/>
              <a:t>Resources and recording of this webinar: </a:t>
            </a:r>
            <a:r>
              <a:rPr lang="en-US">
                <a:hlinkClick r:id="rId2"/>
              </a:rPr>
              <a:t>www.rlc.org.au/training/resources/police </a:t>
            </a:r>
            <a:endParaRPr lang="en-US" dirty="0"/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66BE58A-DE96-3547-907E-47331E8BE22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96431109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74" b="4874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Before You Go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57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3862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Where do police get their powers?</a:t>
            </a:r>
          </a:p>
          <a:p>
            <a:r>
              <a:rPr lang="en-US" dirty="0"/>
              <a:t>Identity requests</a:t>
            </a:r>
          </a:p>
          <a:p>
            <a:r>
              <a:rPr lang="en-US" dirty="0"/>
              <a:t>Directions</a:t>
            </a:r>
          </a:p>
          <a:p>
            <a:r>
              <a:rPr lang="en-US" dirty="0"/>
              <a:t>Personal searches</a:t>
            </a:r>
          </a:p>
          <a:p>
            <a:r>
              <a:rPr lang="en-US" dirty="0"/>
              <a:t>Strip searches</a:t>
            </a:r>
          </a:p>
          <a:p>
            <a:r>
              <a:rPr lang="en-US" dirty="0"/>
              <a:t>Seizing property</a:t>
            </a:r>
          </a:p>
          <a:p>
            <a:r>
              <a:rPr lang="en-US" dirty="0"/>
              <a:t>Police complaints</a:t>
            </a:r>
          </a:p>
          <a:p>
            <a:r>
              <a:rPr lang="en-US" dirty="0"/>
              <a:t>LECC complaints</a:t>
            </a:r>
          </a:p>
          <a:p>
            <a:r>
              <a:rPr lang="en-US" dirty="0"/>
              <a:t>Compensation claims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219200" y="5746750"/>
            <a:ext cx="9717088" cy="874713"/>
          </a:xfrm>
        </p:spPr>
        <p:txBody>
          <a:bodyPr/>
          <a:lstStyle/>
          <a:p>
            <a:pPr lvl="0" algn="l"/>
            <a:r>
              <a:rPr lang="en-US" sz="2800" dirty="0"/>
              <a:t>Resources &amp; recording: </a:t>
            </a:r>
            <a:r>
              <a:rPr lang="en-US" sz="2800" dirty="0" err="1"/>
              <a:t>www.rlc.org.au</a:t>
            </a:r>
            <a:r>
              <a:rPr lang="en-US" sz="2800" dirty="0"/>
              <a:t>/training/resources/police</a:t>
            </a:r>
          </a:p>
        </p:txBody>
      </p:sp>
    </p:spTree>
    <p:extLst>
      <p:ext uri="{BB962C8B-B14F-4D97-AF65-F5344CB8AC3E}">
        <p14:creationId xmlns:p14="http://schemas.microsoft.com/office/powerpoint/2010/main" val="1331099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00063" y="2292534"/>
            <a:ext cx="8659979" cy="2406466"/>
          </a:xfrm>
        </p:spPr>
        <p:txBody>
          <a:bodyPr/>
          <a:lstStyle/>
          <a:p>
            <a:r>
              <a:rPr lang="en-US" sz="5400" dirty="0"/>
              <a:t>1. Where do police get their powers?</a:t>
            </a:r>
          </a:p>
        </p:txBody>
      </p:sp>
    </p:spTree>
    <p:extLst>
      <p:ext uri="{BB962C8B-B14F-4D97-AF65-F5344CB8AC3E}">
        <p14:creationId xmlns:p14="http://schemas.microsoft.com/office/powerpoint/2010/main" val="43987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Sources of Police Powers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Law Enforcement (Powers and Responsibilities) Act 2002 (NSW)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Road Transport Act 2013 (NSW)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Bail Act 2013 (NSW)</a:t>
            </a:r>
            <a:br>
              <a:rPr lang="en-US" sz="2400" dirty="0"/>
            </a:br>
            <a:endParaRPr lang="en-US" sz="2400" dirty="0"/>
          </a:p>
          <a:p>
            <a:r>
              <a:rPr lang="en-US" sz="2400" dirty="0"/>
              <a:t>Crimes (Domestic and Family Violence) Act 2007 (NSW)</a:t>
            </a:r>
          </a:p>
        </p:txBody>
      </p:sp>
    </p:spTree>
    <p:extLst>
      <p:ext uri="{BB962C8B-B14F-4D97-AF65-F5344CB8AC3E}">
        <p14:creationId xmlns:p14="http://schemas.microsoft.com/office/powerpoint/2010/main" val="292439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Identity Requests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/>
              <a:t>Police DO have a right to ask for your name and address, but most of the time you don’t have to answer.</a:t>
            </a:r>
          </a:p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dirty="0"/>
              <a:t>You must answer when:</a:t>
            </a:r>
          </a:p>
          <a:p>
            <a:pPr marL="914400" lvl="1">
              <a:lnSpc>
                <a:spcPct val="120000"/>
              </a:lnSpc>
            </a:pPr>
            <a:r>
              <a:rPr lang="en-US" dirty="0"/>
              <a:t>Police want to give a fine or a court attendance notice</a:t>
            </a:r>
          </a:p>
          <a:p>
            <a:pPr marL="914400" lvl="1">
              <a:lnSpc>
                <a:spcPct val="120000"/>
              </a:lnSpc>
            </a:pPr>
            <a:r>
              <a:rPr lang="en-US" dirty="0"/>
              <a:t>Police want to give you a direction to leave a place</a:t>
            </a:r>
          </a:p>
          <a:p>
            <a:pPr marL="914400" lvl="1">
              <a:lnSpc>
                <a:spcPct val="120000"/>
              </a:lnSpc>
            </a:pPr>
            <a:r>
              <a:rPr lang="en-US" dirty="0"/>
              <a:t>If Police reasonably suspect that you may have information about an indictable offence because you were at or near a place where an indictable offence occurred</a:t>
            </a:r>
          </a:p>
          <a:p>
            <a:pPr marL="914400" lvl="1">
              <a:lnSpc>
                <a:spcPct val="120000"/>
              </a:lnSpc>
            </a:pPr>
            <a:r>
              <a:rPr lang="en-US" dirty="0"/>
              <a:t>If you are driving</a:t>
            </a:r>
          </a:p>
          <a:p>
            <a:pPr marL="914400" lvl="1">
              <a:lnSpc>
                <a:spcPct val="120000"/>
              </a:lnSpc>
            </a:pPr>
            <a:r>
              <a:rPr lang="en-US" dirty="0"/>
              <a:t>In certain other situations</a:t>
            </a:r>
          </a:p>
        </p:txBody>
      </p:sp>
    </p:spTree>
    <p:extLst>
      <p:ext uri="{BB962C8B-B14F-4D97-AF65-F5344CB8AC3E}">
        <p14:creationId xmlns:p14="http://schemas.microsoft.com/office/powerpoint/2010/main" val="10117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Safeguards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Whenever police stop you and ask for your name and address, they must:</a:t>
            </a:r>
          </a:p>
          <a:p>
            <a:pPr marL="914400" lvl="1"/>
            <a:r>
              <a:rPr lang="en-US" sz="2400" dirty="0"/>
              <a:t>Show evidence they are police (unless in uniform)</a:t>
            </a:r>
          </a:p>
          <a:p>
            <a:pPr marL="914400" lvl="1"/>
            <a:r>
              <a:rPr lang="en-US" sz="2400" dirty="0"/>
              <a:t>Give their name and place of duty</a:t>
            </a:r>
          </a:p>
          <a:p>
            <a:pPr marL="914400" lvl="1"/>
            <a:r>
              <a:rPr lang="en-US" sz="2400" dirty="0"/>
              <a:t>Explain why they are asking</a:t>
            </a:r>
          </a:p>
          <a:p>
            <a:pPr marL="914400" lvl="1"/>
            <a:r>
              <a:rPr lang="en-US" sz="2400" dirty="0"/>
              <a:t>Give a warning that it is an offence not to comply</a:t>
            </a:r>
          </a:p>
          <a:p>
            <a:r>
              <a:rPr lang="en-US" sz="2400" dirty="0"/>
              <a:t>They must do so </a:t>
            </a:r>
            <a:r>
              <a:rPr lang="en-US" sz="2400" i="1" dirty="0"/>
              <a:t>before</a:t>
            </a:r>
            <a:r>
              <a:rPr lang="en-US" sz="2400" dirty="0"/>
              <a:t> exercising the power.</a:t>
            </a:r>
          </a:p>
        </p:txBody>
      </p:sp>
    </p:spTree>
    <p:extLst>
      <p:ext uri="{BB962C8B-B14F-4D97-AF65-F5344CB8AC3E}">
        <p14:creationId xmlns:p14="http://schemas.microsoft.com/office/powerpoint/2010/main" val="26223529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of Melbourne">
  <a:themeElements>
    <a:clrScheme name="Custom 1">
      <a:dk1>
        <a:srgbClr val="303030"/>
      </a:dk1>
      <a:lt1>
        <a:srgbClr val="FFFFFF"/>
      </a:lt1>
      <a:dk2>
        <a:srgbClr val="229CD0"/>
      </a:dk2>
      <a:lt2>
        <a:srgbClr val="FFFFFF"/>
      </a:lt2>
      <a:accent1>
        <a:srgbClr val="094183"/>
      </a:accent1>
      <a:accent2>
        <a:srgbClr val="4597AD"/>
      </a:accent2>
      <a:accent3>
        <a:srgbClr val="FF9200"/>
      </a:accent3>
      <a:accent4>
        <a:srgbClr val="5D7FBE"/>
      </a:accent4>
      <a:accent5>
        <a:srgbClr val="DDAD6A"/>
      </a:accent5>
      <a:accent6>
        <a:srgbClr val="D1694C"/>
      </a:accent6>
      <a:hlink>
        <a:srgbClr val="229CD0"/>
      </a:hlink>
      <a:folHlink>
        <a:srgbClr val="229CD0"/>
      </a:folHlink>
    </a:clrScheme>
    <a:fontScheme name="University of Melbourn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oM PowerPoint template 16x9" id="{E4E72F1A-F900-4F24-AF10-CEAA15258909}" vid="{98FA2EAE-BBE2-4046-9DB6-4706523E009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 of Melbourne</Template>
  <TotalTime>3004</TotalTime>
  <Words>2100</Words>
  <Application>Microsoft Macintosh PowerPoint</Application>
  <PresentationFormat>Widescreen</PresentationFormat>
  <Paragraphs>262</Paragraphs>
  <Slides>44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8" baseType="lpstr">
      <vt:lpstr>Arial</vt:lpstr>
      <vt:lpstr>Calibri</vt:lpstr>
      <vt:lpstr>Helvetica</vt:lpstr>
      <vt:lpstr>University of Melbourne</vt:lpstr>
      <vt:lpstr>PowerPoint Presentation</vt:lpstr>
      <vt:lpstr>Sophie Leaver</vt:lpstr>
      <vt:lpstr>PowerPoint Presentation</vt:lpstr>
      <vt:lpstr>PowerPoint Presentation</vt:lpstr>
      <vt:lpstr>Outline</vt:lpstr>
      <vt:lpstr>PowerPoint Presentation</vt:lpstr>
      <vt:lpstr>Sources of Police Powers</vt:lpstr>
      <vt:lpstr>Identity Requests</vt:lpstr>
      <vt:lpstr>Safeguards</vt:lpstr>
      <vt:lpstr>Example 1: James</vt:lpstr>
      <vt:lpstr>Example 2: Julia</vt:lpstr>
      <vt:lpstr>Directions</vt:lpstr>
      <vt:lpstr>Move-On Directions</vt:lpstr>
      <vt:lpstr>What Directions Can Police Give?</vt:lpstr>
      <vt:lpstr>Personal Searches under LEPRA</vt:lpstr>
      <vt:lpstr>Search by consent</vt:lpstr>
      <vt:lpstr>Stop, Search &amp; Detain</vt:lpstr>
      <vt:lpstr>Requirements</vt:lpstr>
      <vt:lpstr>State of Mind</vt:lpstr>
      <vt:lpstr>Tips for dealing with police</vt:lpstr>
      <vt:lpstr>Personal Search #1</vt:lpstr>
      <vt:lpstr>Personal Search #2</vt:lpstr>
      <vt:lpstr>Safeguards</vt:lpstr>
      <vt:lpstr>Strip search</vt:lpstr>
      <vt:lpstr>What is a Strip Search</vt:lpstr>
      <vt:lpstr>Preservation of dignity and privacy</vt:lpstr>
      <vt:lpstr>Strip search additional safeguards #1</vt:lpstr>
      <vt:lpstr>Strip search additional safeguards #2</vt:lpstr>
      <vt:lpstr>Tips</vt:lpstr>
      <vt:lpstr>Issues with strip searches</vt:lpstr>
      <vt:lpstr>Implications of an unlawful search</vt:lpstr>
      <vt:lpstr>Power to seize property</vt:lpstr>
      <vt:lpstr>What can you do about  police misconduct?</vt:lpstr>
      <vt:lpstr>Police complaints</vt:lpstr>
      <vt:lpstr>Complaints process</vt:lpstr>
      <vt:lpstr>Police Complaint outcomes</vt:lpstr>
      <vt:lpstr>LECC Complaint outcomes</vt:lpstr>
      <vt:lpstr>Civil claims for compensation #1</vt:lpstr>
      <vt:lpstr>Civil claims for compensation #2</vt:lpstr>
      <vt:lpstr>PowerPoint Presentation</vt:lpstr>
      <vt:lpstr>Where to get free confidential legal advice on police powers</vt:lpstr>
      <vt:lpstr>Sophie Leaver</vt:lpstr>
      <vt:lpstr>Before You Go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Stefanou</dc:creator>
  <cp:lastModifiedBy>Nick Manning</cp:lastModifiedBy>
  <cp:revision>74</cp:revision>
  <dcterms:created xsi:type="dcterms:W3CDTF">2018-04-17T12:20:22Z</dcterms:created>
  <dcterms:modified xsi:type="dcterms:W3CDTF">2021-09-15T07:30:19Z</dcterms:modified>
</cp:coreProperties>
</file>