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56"/>
  </p:notesMasterIdLst>
  <p:sldIdLst>
    <p:sldId id="650" r:id="rId5"/>
    <p:sldId id="651" r:id="rId6"/>
    <p:sldId id="419" r:id="rId7"/>
    <p:sldId id="306" r:id="rId8"/>
    <p:sldId id="266" r:id="rId9"/>
    <p:sldId id="268" r:id="rId10"/>
    <p:sldId id="269" r:id="rId11"/>
    <p:sldId id="270" r:id="rId12"/>
    <p:sldId id="357" r:id="rId13"/>
    <p:sldId id="271" r:id="rId14"/>
    <p:sldId id="274" r:id="rId15"/>
    <p:sldId id="655" r:id="rId16"/>
    <p:sldId id="272" r:id="rId17"/>
    <p:sldId id="273" r:id="rId18"/>
    <p:sldId id="278" r:id="rId19"/>
    <p:sldId id="279" r:id="rId20"/>
    <p:sldId id="280" r:id="rId21"/>
    <p:sldId id="288" r:id="rId22"/>
    <p:sldId id="282" r:id="rId23"/>
    <p:sldId id="283" r:id="rId24"/>
    <p:sldId id="285" r:id="rId25"/>
    <p:sldId id="359" r:id="rId26"/>
    <p:sldId id="358" r:id="rId27"/>
    <p:sldId id="287" r:id="rId28"/>
    <p:sldId id="275" r:id="rId29"/>
    <p:sldId id="289" r:id="rId30"/>
    <p:sldId id="291" r:id="rId31"/>
    <p:sldId id="292" r:id="rId32"/>
    <p:sldId id="657" r:id="rId33"/>
    <p:sldId id="290" r:id="rId34"/>
    <p:sldId id="295" r:id="rId35"/>
    <p:sldId id="297" r:id="rId36"/>
    <p:sldId id="293" r:id="rId37"/>
    <p:sldId id="346" r:id="rId38"/>
    <p:sldId id="344" r:id="rId39"/>
    <p:sldId id="294" r:id="rId40"/>
    <p:sldId id="347" r:id="rId41"/>
    <p:sldId id="348" r:id="rId42"/>
    <p:sldId id="351" r:id="rId43"/>
    <p:sldId id="349" r:id="rId44"/>
    <p:sldId id="350" r:id="rId45"/>
    <p:sldId id="352" r:id="rId46"/>
    <p:sldId id="659" r:id="rId47"/>
    <p:sldId id="353" r:id="rId48"/>
    <p:sldId id="354" r:id="rId49"/>
    <p:sldId id="355" r:id="rId50"/>
    <p:sldId id="356" r:id="rId51"/>
    <p:sldId id="415" r:id="rId52"/>
    <p:sldId id="653" r:id="rId53"/>
    <p:sldId id="362" r:id="rId54"/>
    <p:sldId id="36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9" autoAdjust="0"/>
    <p:restoredTop sz="84286"/>
  </p:normalViewPr>
  <p:slideViewPr>
    <p:cSldViewPr snapToGrid="0">
      <p:cViewPr varScale="1">
        <p:scale>
          <a:sx n="107" d="100"/>
          <a:sy n="107" d="100"/>
        </p:scale>
        <p:origin x="200"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AFBC9-5B2B-486D-87E6-F178C8D8ADAF}" type="datetimeFigureOut">
              <a:rPr lang="en-AU" smtClean="0"/>
              <a:t>6/10/21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33FD1-7109-475E-9B3D-6B4BE82AF532}" type="slidenum">
              <a:rPr lang="en-AU" smtClean="0"/>
              <a:t>‹#›</a:t>
            </a:fld>
            <a:endParaRPr lang="en-AU"/>
          </a:p>
        </p:txBody>
      </p:sp>
    </p:spTree>
    <p:extLst>
      <p:ext uri="{BB962C8B-B14F-4D97-AF65-F5344CB8AC3E}">
        <p14:creationId xmlns:p14="http://schemas.microsoft.com/office/powerpoint/2010/main" val="22249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a:p>
        </p:txBody>
      </p:sp>
    </p:spTree>
    <p:extLst>
      <p:ext uri="{BB962C8B-B14F-4D97-AF65-F5344CB8AC3E}">
        <p14:creationId xmlns:p14="http://schemas.microsoft.com/office/powerpoint/2010/main" val="95513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80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33FD1-7109-475E-9B3D-6B4BE82AF532}" type="slidenum">
              <a:rPr lang="en-AU" smtClean="0"/>
              <a:t>43</a:t>
            </a:fld>
            <a:endParaRPr lang="en-AU"/>
          </a:p>
        </p:txBody>
      </p:sp>
    </p:spTree>
    <p:extLst>
      <p:ext uri="{BB962C8B-B14F-4D97-AF65-F5344CB8AC3E}">
        <p14:creationId xmlns:p14="http://schemas.microsoft.com/office/powerpoint/2010/main" val="48276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48</a:t>
            </a:fld>
            <a:endParaRPr lang="en-AU"/>
          </a:p>
        </p:txBody>
      </p:sp>
    </p:spTree>
    <p:extLst>
      <p:ext uri="{BB962C8B-B14F-4D97-AF65-F5344CB8AC3E}">
        <p14:creationId xmlns:p14="http://schemas.microsoft.com/office/powerpoint/2010/main" val="271875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49</a:t>
            </a:fld>
            <a:endParaRPr lang="en-AU"/>
          </a:p>
        </p:txBody>
      </p:sp>
    </p:spTree>
    <p:extLst>
      <p:ext uri="{BB962C8B-B14F-4D97-AF65-F5344CB8AC3E}">
        <p14:creationId xmlns:p14="http://schemas.microsoft.com/office/powerpoint/2010/main" val="195470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340230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33FD1-7109-475E-9B3D-6B4BE82AF532}" type="slidenum">
              <a:rPr lang="en-AU" smtClean="0"/>
              <a:t>3</a:t>
            </a:fld>
            <a:endParaRPr lang="en-AU"/>
          </a:p>
        </p:txBody>
      </p:sp>
    </p:spTree>
    <p:extLst>
      <p:ext uri="{BB962C8B-B14F-4D97-AF65-F5344CB8AC3E}">
        <p14:creationId xmlns:p14="http://schemas.microsoft.com/office/powerpoint/2010/main" val="126492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33FD1-7109-475E-9B3D-6B4BE82AF532}" type="slidenum">
              <a:rPr lang="en-AU" smtClean="0"/>
              <a:t>4</a:t>
            </a:fld>
            <a:endParaRPr lang="en-AU"/>
          </a:p>
        </p:txBody>
      </p:sp>
    </p:spTree>
    <p:extLst>
      <p:ext uri="{BB962C8B-B14F-4D97-AF65-F5344CB8AC3E}">
        <p14:creationId xmlns:p14="http://schemas.microsoft.com/office/powerpoint/2010/main" val="20681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33FD1-7109-475E-9B3D-6B4BE82AF532}" type="slidenum">
              <a:rPr lang="en-AU" smtClean="0"/>
              <a:t>12</a:t>
            </a:fld>
            <a:endParaRPr lang="en-AU"/>
          </a:p>
        </p:txBody>
      </p:sp>
    </p:spTree>
    <p:extLst>
      <p:ext uri="{BB962C8B-B14F-4D97-AF65-F5344CB8AC3E}">
        <p14:creationId xmlns:p14="http://schemas.microsoft.com/office/powerpoint/2010/main" val="94634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33FD1-7109-475E-9B3D-6B4BE82AF532}" type="slidenum">
              <a:rPr lang="en-AU" smtClean="0"/>
              <a:t>17</a:t>
            </a:fld>
            <a:endParaRPr lang="en-AU"/>
          </a:p>
        </p:txBody>
      </p:sp>
    </p:spTree>
    <p:extLst>
      <p:ext uri="{BB962C8B-B14F-4D97-AF65-F5344CB8AC3E}">
        <p14:creationId xmlns:p14="http://schemas.microsoft.com/office/powerpoint/2010/main" val="399179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33FD1-7109-475E-9B3D-6B4BE82AF532}" type="slidenum">
              <a:rPr lang="en-AU" smtClean="0"/>
              <a:t>29</a:t>
            </a:fld>
            <a:endParaRPr lang="en-AU"/>
          </a:p>
        </p:txBody>
      </p:sp>
    </p:spTree>
    <p:extLst>
      <p:ext uri="{BB962C8B-B14F-4D97-AF65-F5344CB8AC3E}">
        <p14:creationId xmlns:p14="http://schemas.microsoft.com/office/powerpoint/2010/main" val="14194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defTabSz="474142">
              <a:defRPr/>
            </a:pPr>
            <a:endParaRPr lang="en-US" sz="1200" dirty="0"/>
          </a:p>
        </p:txBody>
      </p:sp>
    </p:spTree>
    <p:extLst>
      <p:ext uri="{BB962C8B-B14F-4D97-AF65-F5344CB8AC3E}">
        <p14:creationId xmlns:p14="http://schemas.microsoft.com/office/powerpoint/2010/main" val="170274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155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34B3-D16B-4771-8541-FC1E8E2FE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2E7164A-6397-4390-97A8-56C581F04B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211A96C-125A-4967-8A98-54078342BD5E}"/>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5" name="Footer Placeholder 4">
            <a:extLst>
              <a:ext uri="{FF2B5EF4-FFF2-40B4-BE49-F238E27FC236}">
                <a16:creationId xmlns:a16="http://schemas.microsoft.com/office/drawing/2014/main" id="{9BB88C7F-0A54-47A8-BFF3-994D35A43F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8C4240-3CF6-408F-9FC3-A9EFE0A0F16F}"/>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353835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DCA4-CF18-42D1-8E7E-01F2B6EE2D5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D826E92-60BA-4F05-BC4E-1801C415D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2CE2FB-6D6E-4E4E-AF7F-105CE1C868E5}"/>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5" name="Footer Placeholder 4">
            <a:extLst>
              <a:ext uri="{FF2B5EF4-FFF2-40B4-BE49-F238E27FC236}">
                <a16:creationId xmlns:a16="http://schemas.microsoft.com/office/drawing/2014/main" id="{5DA2F301-2C3A-41E6-9E56-2E7F732090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C6C0A1-B345-41CA-BD40-38FCDB42DC69}"/>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428777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3F71B5-D848-451B-83B0-0ABD0BE491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5CF4984-EB57-4C47-859D-E4EDA34F2F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B1A6B8-79C8-43CE-AE7A-712BB3A24C87}"/>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5" name="Footer Placeholder 4">
            <a:extLst>
              <a:ext uri="{FF2B5EF4-FFF2-40B4-BE49-F238E27FC236}">
                <a16:creationId xmlns:a16="http://schemas.microsoft.com/office/drawing/2014/main" id="{07C3A96E-A186-4D5E-926D-BBF28CF88C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579721-6FEE-421E-8301-8EAA6E83C42C}"/>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2698390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One image">
    <p:spTree>
      <p:nvGrpSpPr>
        <p:cNvPr id="1" name=""/>
        <p:cNvGrpSpPr/>
        <p:nvPr/>
      </p:nvGrpSpPr>
      <p:grpSpPr>
        <a:xfrm>
          <a:off x="0" y="0"/>
          <a:ext cx="0" cy="0"/>
          <a:chOff x="0" y="0"/>
          <a:chExt cx="0" cy="0"/>
        </a:xfrm>
      </p:grpSpPr>
      <p:sp>
        <p:nvSpPr>
          <p:cNvPr id="337" name="Rectangle 2"/>
          <p:cNvSpPr/>
          <p:nvPr/>
        </p:nvSpPr>
        <p:spPr>
          <a:xfrm>
            <a:off x="10839547" y="101089"/>
            <a:ext cx="1245239" cy="1364708"/>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338" name="Picture Placeholder 8"/>
          <p:cNvSpPr>
            <a:spLocks noGrp="1"/>
          </p:cNvSpPr>
          <p:nvPr>
            <p:ph type="pic" idx="13"/>
          </p:nvPr>
        </p:nvSpPr>
        <p:spPr>
          <a:xfrm>
            <a:off x="433471" y="433470"/>
            <a:ext cx="11325063" cy="5991062"/>
          </a:xfrm>
          <a:prstGeom prst="rect">
            <a:avLst/>
          </a:prstGeom>
        </p:spPr>
        <p:txBody>
          <a:bodyPr lIns="91439" rIns="91439"/>
          <a:lstStyle/>
          <a:p>
            <a:endParaRPr/>
          </a:p>
        </p:txBody>
      </p:sp>
      <p:sp>
        <p:nvSpPr>
          <p:cNvPr id="339" name="Body Level One…"/>
          <p:cNvSpPr txBox="1">
            <a:spLocks noGrp="1"/>
          </p:cNvSpPr>
          <p:nvPr>
            <p:ph type="body" sz="quarter" idx="1"/>
          </p:nvPr>
        </p:nvSpPr>
        <p:spPr>
          <a:xfrm>
            <a:off x="2313783" y="2007046"/>
            <a:ext cx="2965788" cy="826467"/>
          </a:xfrm>
          <a:prstGeom prst="rect">
            <a:avLst/>
          </a:prstGeom>
        </p:spPr>
        <p:txBody>
          <a:bodyPr>
            <a:normAutofit/>
          </a:bodyPr>
          <a:lstStyle>
            <a:lvl1pPr>
              <a:defRPr b="1">
                <a:solidFill>
                  <a:srgbClr val="FFFFFF"/>
                </a:solidFill>
              </a:defRPr>
            </a:lvl1pPr>
            <a:lvl2pPr marL="0" indent="0">
              <a:buSzTx/>
              <a:buNone/>
              <a:defRPr b="1">
                <a:solidFill>
                  <a:srgbClr val="FFFFFF"/>
                </a:solidFill>
              </a:defRPr>
            </a:lvl2pPr>
            <a:lvl3pPr marL="0" indent="0">
              <a:buSzTx/>
              <a:buNone/>
              <a:defRPr b="1">
                <a:solidFill>
                  <a:srgbClr val="FFFFFF"/>
                </a:solidFill>
              </a:defRPr>
            </a:lvl3pPr>
            <a:lvl4pPr>
              <a:defRPr b="1">
                <a:solidFill>
                  <a:srgbClr val="FFFFFF"/>
                </a:solidFill>
              </a:defRPr>
            </a:lvl4pPr>
            <a:lvl5pPr>
              <a:defRPr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40" name="Text Placeholder 140"/>
          <p:cNvSpPr>
            <a:spLocks noGrp="1"/>
          </p:cNvSpPr>
          <p:nvPr>
            <p:ph type="body" sz="quarter" idx="14"/>
          </p:nvPr>
        </p:nvSpPr>
        <p:spPr>
          <a:xfrm>
            <a:off x="6945655" y="2007046"/>
            <a:ext cx="2965788" cy="826467"/>
          </a:xfrm>
          <a:prstGeom prst="rect">
            <a:avLst/>
          </a:prstGeom>
        </p:spPr>
        <p:txBody>
          <a:bodyPr>
            <a:normAutofit/>
          </a:bodyPr>
          <a:lstStyle/>
          <a:p>
            <a:pPr>
              <a:defRPr b="1">
                <a:solidFill>
                  <a:srgbClr val="229CD0"/>
                </a:solidFill>
              </a:defRPr>
            </a:pPr>
            <a:endParaRPr/>
          </a:p>
        </p:txBody>
      </p:sp>
      <p:sp>
        <p:nvSpPr>
          <p:cNvPr id="3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78871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asic Slide - ligh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316356" y="631032"/>
            <a:ext cx="11408410" cy="1117908"/>
          </a:xfrm>
          <a:prstGeom prst="rect">
            <a:avLst/>
          </a:prstGeom>
        </p:spPr>
        <p:txBody>
          <a:bodyPr/>
          <a:lstStyle/>
          <a:p>
            <a:r>
              <a:t>Title Text</a:t>
            </a:r>
          </a:p>
        </p:txBody>
      </p:sp>
      <p:sp>
        <p:nvSpPr>
          <p:cNvPr id="93" name="Body Level One…"/>
          <p:cNvSpPr txBox="1">
            <a:spLocks noGrp="1"/>
          </p:cNvSpPr>
          <p:nvPr>
            <p:ph type="body" idx="1"/>
          </p:nvPr>
        </p:nvSpPr>
        <p:spPr>
          <a:xfrm>
            <a:off x="1041400" y="1748939"/>
            <a:ext cx="9976220" cy="4397861"/>
          </a:xfrm>
          <a:prstGeom prst="rect">
            <a:avLst/>
          </a:prstGeom>
        </p:spPr>
        <p:txBody>
          <a:bodyPr anchor="ctr">
            <a:normAutofit/>
          </a:bodyPr>
          <a:lstStyle>
            <a:lvl1pPr>
              <a:lnSpc>
                <a:spcPct val="150000"/>
              </a:lnSpc>
              <a:spcBef>
                <a:spcPts val="1800"/>
              </a:spcBef>
              <a:defRPr sz="3200">
                <a:solidFill>
                  <a:srgbClr val="3A3A3A"/>
                </a:solidFill>
              </a:defRPr>
            </a:lvl1pPr>
            <a:lvl2pPr marL="457200" indent="-457200">
              <a:lnSpc>
                <a:spcPct val="150000"/>
              </a:lnSpc>
              <a:spcBef>
                <a:spcPts val="1800"/>
              </a:spcBef>
              <a:defRPr sz="3200">
                <a:solidFill>
                  <a:srgbClr val="3A3A3A"/>
                </a:solidFill>
              </a:defRPr>
            </a:lvl2pPr>
            <a:lvl3pPr marL="703680" indent="-487680">
              <a:lnSpc>
                <a:spcPct val="150000"/>
              </a:lnSpc>
              <a:spcBef>
                <a:spcPts val="1800"/>
              </a:spcBef>
              <a:defRPr sz="3200">
                <a:solidFill>
                  <a:srgbClr val="3A3A3A"/>
                </a:solidFill>
              </a:defRPr>
            </a:lvl3pPr>
            <a:lvl4pPr>
              <a:lnSpc>
                <a:spcPct val="150000"/>
              </a:lnSpc>
              <a:spcBef>
                <a:spcPts val="1800"/>
              </a:spcBef>
              <a:defRPr sz="3200">
                <a:solidFill>
                  <a:srgbClr val="3A3A3A"/>
                </a:solidFill>
              </a:defRPr>
            </a:lvl4pPr>
            <a:lvl5pPr>
              <a:lnSpc>
                <a:spcPct val="150000"/>
              </a:lnSpc>
              <a:spcBef>
                <a:spcPts val="1800"/>
              </a:spcBef>
              <a:defRPr sz="3200">
                <a:solidFill>
                  <a:srgbClr val="3A3A3A"/>
                </a:solidFill>
              </a:defRPr>
            </a:lvl5pPr>
          </a:lstStyle>
          <a:p>
            <a:r>
              <a:t>Body Level One</a:t>
            </a:r>
          </a:p>
          <a:p>
            <a:pPr lvl="1"/>
            <a:r>
              <a:t>Body Level Two</a:t>
            </a:r>
          </a:p>
          <a:p>
            <a:pPr lvl="2"/>
            <a:r>
              <a:t>Body Level Three</a:t>
            </a:r>
          </a:p>
          <a:p>
            <a:pPr lvl="3"/>
            <a:r>
              <a:t>Body Level Four</a:t>
            </a:r>
          </a:p>
          <a:p>
            <a:pPr lvl="4"/>
            <a:r>
              <a:t>Body Level Five</a:t>
            </a:r>
          </a:p>
        </p:txBody>
      </p:sp>
      <p:sp>
        <p:nvSpPr>
          <p:cNvPr id="94" name="Oval 8"/>
          <p:cNvSpPr/>
          <p:nvPr/>
        </p:nvSpPr>
        <p:spPr>
          <a:xfrm>
            <a:off x="6530275"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5" name="Oval 9"/>
          <p:cNvSpPr/>
          <p:nvPr/>
        </p:nvSpPr>
        <p:spPr>
          <a:xfrm>
            <a:off x="8521369" y="-410060"/>
            <a:ext cx="16478251" cy="16478251"/>
          </a:xfrm>
          <a:prstGeom prst="ellipse">
            <a:avLst/>
          </a:prstGeom>
          <a:solidFill>
            <a:srgbClr val="229CD0">
              <a:alpha val="5000"/>
            </a:srgbClr>
          </a:solidFill>
          <a:ln w="12700">
            <a:miter lim="400000"/>
          </a:ln>
        </p:spPr>
        <p:txBody>
          <a:bodyPr lIns="45719" rIns="45719" anchor="ctr"/>
          <a:lstStyle/>
          <a:p>
            <a:pPr algn="ctr">
              <a:defRPr>
                <a:solidFill>
                  <a:srgbClr val="FFFFFF"/>
                </a:solidFill>
              </a:defRPr>
            </a:pPr>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761504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0" i="0">
                <a:solidFill>
                  <a:schemeClr val="bg1"/>
                </a:solidFill>
                <a:latin typeface="Avenir Book" panose="02000503020000020003"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dirty="0"/>
              <a:t>Click To Add Title</a:t>
            </a:r>
          </a:p>
          <a:p>
            <a:r>
              <a:rPr lang="en-AU" noProof="0" dirty="0"/>
              <a:t>You Can Have Up To </a:t>
            </a:r>
          </a:p>
          <a:p>
            <a:r>
              <a:rPr lang="en-AU" noProof="0" dirty="0"/>
              <a:t>Three Lines Of Text</a:t>
            </a:r>
          </a:p>
        </p:txBody>
      </p:sp>
    </p:spTree>
    <p:extLst>
      <p:ext uri="{BB962C8B-B14F-4D97-AF65-F5344CB8AC3E}">
        <p14:creationId xmlns:p14="http://schemas.microsoft.com/office/powerpoint/2010/main" val="12110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b="0" i="0" dirty="0">
                <a:latin typeface="Avenir Book" panose="02000503020000020003" pitchFamily="2" charset="0"/>
              </a:rPr>
              <a:t>Acknowledgement</a:t>
            </a:r>
          </a:p>
          <a:p>
            <a:r>
              <a:rPr lang="en-AU" b="0" i="0" dirty="0">
                <a:latin typeface="Avenir Book" panose="02000503020000020003" pitchFamily="2" charset="0"/>
              </a:rPr>
              <a:t>Of Country </a:t>
            </a:r>
          </a:p>
        </p:txBody>
      </p:sp>
    </p:spTree>
    <p:extLst>
      <p:ext uri="{BB962C8B-B14F-4D97-AF65-F5344CB8AC3E}">
        <p14:creationId xmlns:p14="http://schemas.microsoft.com/office/powerpoint/2010/main" val="142909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baseline="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15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0" i="0">
                <a:solidFill>
                  <a:schemeClr val="bg1"/>
                </a:solidFill>
                <a:latin typeface="Avenir Book" panose="02000503020000020003"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dirty="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346735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b="0" i="0">
                <a:solidFill>
                  <a:schemeClr val="tx1">
                    <a:lumMod val="50000"/>
                    <a:lumOff val="50000"/>
                  </a:schemeClr>
                </a:solidFill>
                <a:latin typeface="Avenir Book" panose="02000503020000020003" pitchFamily="2" charset="0"/>
              </a:defRPr>
            </a:lvl1pPr>
          </a:lstStyle>
          <a:p>
            <a:r>
              <a:rPr lang="en-AU" dirty="0"/>
              <a:t>Click icon to add image of </a:t>
            </a:r>
            <a:r>
              <a:rPr lang="en-AU" dirty="0" err="1"/>
              <a:t>spresentere</a:t>
            </a:r>
            <a:endParaRPr lang="en-AU" dirty="0"/>
          </a:p>
        </p:txBody>
      </p:sp>
      <p:sp>
        <p:nvSpPr>
          <p:cNvPr id="3" name="Title 2"/>
          <p:cNvSpPr>
            <a:spLocks noGrp="1"/>
          </p:cNvSpPr>
          <p:nvPr>
            <p:ph type="title" hasCustomPrompt="1"/>
          </p:nvPr>
        </p:nvSpPr>
        <p:spPr>
          <a:xfrm>
            <a:off x="935301" y="814835"/>
            <a:ext cx="10296000" cy="887360"/>
          </a:xfrm>
        </p:spPr>
        <p:txBody>
          <a:bodyPr/>
          <a:lstStyle/>
          <a:p>
            <a:r>
              <a:rPr lang="en-US"/>
              <a:t>Before You Go</a:t>
            </a:r>
          </a:p>
        </p:txBody>
      </p:sp>
    </p:spTree>
    <p:extLst>
      <p:ext uri="{BB962C8B-B14F-4D97-AF65-F5344CB8AC3E}">
        <p14:creationId xmlns:p14="http://schemas.microsoft.com/office/powerpoint/2010/main" val="487308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0" i="0" kern="1200" dirty="0">
                <a:solidFill>
                  <a:schemeClr val="bg1"/>
                </a:solidFill>
                <a:latin typeface="Avenir Book" panose="02000503020000020003" pitchFamily="2"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extLst>
      <p:ext uri="{BB962C8B-B14F-4D97-AF65-F5344CB8AC3E}">
        <p14:creationId xmlns:p14="http://schemas.microsoft.com/office/powerpoint/2010/main" val="175327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66B0-9237-4BCC-92B2-2C0660D6D33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FBB8247-65CC-40B3-8FA8-E339AAE1DA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564E08-CDD4-4294-9C04-4BCDFF411ED6}"/>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5" name="Footer Placeholder 4">
            <a:extLst>
              <a:ext uri="{FF2B5EF4-FFF2-40B4-BE49-F238E27FC236}">
                <a16:creationId xmlns:a16="http://schemas.microsoft.com/office/drawing/2014/main" id="{0114442C-C377-4497-9FFD-DAC5777A5F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5519FC-2ED2-4150-A00F-10A0635FDA8C}"/>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69624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dirty="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dirty="0"/>
              <a:t>First level bullet </a:t>
            </a:r>
          </a:p>
          <a:p>
            <a:pPr lvl="2"/>
            <a:r>
              <a:rPr lang="en-AU" noProof="0" dirty="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57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60EE-BAB7-4724-A7E1-5FB307F21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4668AC7-AE82-4205-8AC0-EE9DEF2F5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8A5B7E-238C-4D0B-BF0E-EF6C51FDCED8}"/>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5" name="Footer Placeholder 4">
            <a:extLst>
              <a:ext uri="{FF2B5EF4-FFF2-40B4-BE49-F238E27FC236}">
                <a16:creationId xmlns:a16="http://schemas.microsoft.com/office/drawing/2014/main" id="{6F2F05A8-AC3D-45DE-97C6-9ACA6D018AD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113303-ED29-4494-A52F-3F2E939A3656}"/>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271648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6D6D-2651-42A2-B495-2422F15F189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8E75D16-D7F1-4F99-92C3-0149B27B84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23CF3B3-3700-4465-A7D1-4B11E9BD5C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DD557D4-0008-4780-B55E-4F5DA27DA4EF}"/>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6" name="Footer Placeholder 5">
            <a:extLst>
              <a:ext uri="{FF2B5EF4-FFF2-40B4-BE49-F238E27FC236}">
                <a16:creationId xmlns:a16="http://schemas.microsoft.com/office/drawing/2014/main" id="{0C965767-E651-4F20-ADC7-D570D557D94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0E67BFA-6D62-4BE6-95EF-6947FE359DB4}"/>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354236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EE0C-90AC-4917-807E-CB054E9530D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CD0779-464E-49F2-9094-5E6431B6F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DF4FD-04B6-45A5-80B5-D3ADB93777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8B02712-9CBF-4617-8ADB-2C6A5ACF2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9BEBD6-0565-4FC7-ADF5-69BE26F727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F4F9868-F786-4C25-8D29-F897CA363C56}"/>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8" name="Footer Placeholder 7">
            <a:extLst>
              <a:ext uri="{FF2B5EF4-FFF2-40B4-BE49-F238E27FC236}">
                <a16:creationId xmlns:a16="http://schemas.microsoft.com/office/drawing/2014/main" id="{204A3B50-5E6A-46EB-AB52-BC1CFCCF943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08754A1-00A4-4A57-84ED-A7F9CE6C5560}"/>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42622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C6A6-92F9-4BA2-B1C2-44E403BF231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25582A7-39B6-4ED9-A863-CE913890DA92}"/>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4" name="Footer Placeholder 3">
            <a:extLst>
              <a:ext uri="{FF2B5EF4-FFF2-40B4-BE49-F238E27FC236}">
                <a16:creationId xmlns:a16="http://schemas.microsoft.com/office/drawing/2014/main" id="{3C396B99-9289-4DD8-BD1E-F8554509B6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D0F69E1-6C9F-4085-8049-37FEC69F1EE5}"/>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392949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BF261-D4C6-49FB-88DB-60B2499094D4}"/>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3" name="Footer Placeholder 2">
            <a:extLst>
              <a:ext uri="{FF2B5EF4-FFF2-40B4-BE49-F238E27FC236}">
                <a16:creationId xmlns:a16="http://schemas.microsoft.com/office/drawing/2014/main" id="{321D42C7-8D13-4CEC-AB52-2E51443726A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BCEF3DF-FE95-4E05-AC39-82EA14383BA7}"/>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105097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7FB3-AA5E-472B-96E0-CE87FD0E8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6A74559-6DDE-406D-8E41-977FC5282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572FDE5-C064-467F-9EFA-B783E3598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0BB14C-D257-41B3-9022-9B666A722106}"/>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6" name="Footer Placeholder 5">
            <a:extLst>
              <a:ext uri="{FF2B5EF4-FFF2-40B4-BE49-F238E27FC236}">
                <a16:creationId xmlns:a16="http://schemas.microsoft.com/office/drawing/2014/main" id="{C0005DED-8E1A-4816-91EE-6D5045A411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80EF8FC-0071-4A83-AC00-60B47084FFA1}"/>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19414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A745-FEE9-4396-93AF-0F83F819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3A3A9DB-D05C-4DB6-BC04-CA023232B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2C2988E-FD9B-4F00-B490-C5038EA8E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844409-A5A2-4A01-9E31-1ECC9E45FD75}"/>
              </a:ext>
            </a:extLst>
          </p:cNvPr>
          <p:cNvSpPr>
            <a:spLocks noGrp="1"/>
          </p:cNvSpPr>
          <p:nvPr>
            <p:ph type="dt" sz="half" idx="10"/>
          </p:nvPr>
        </p:nvSpPr>
        <p:spPr/>
        <p:txBody>
          <a:bodyPr/>
          <a:lstStyle/>
          <a:p>
            <a:fld id="{AAF9E8A9-D914-4F11-813D-205303F3D1FE}" type="datetimeFigureOut">
              <a:rPr lang="en-AU" smtClean="0"/>
              <a:t>6/10/21</a:t>
            </a:fld>
            <a:endParaRPr lang="en-AU"/>
          </a:p>
        </p:txBody>
      </p:sp>
      <p:sp>
        <p:nvSpPr>
          <p:cNvPr id="6" name="Footer Placeholder 5">
            <a:extLst>
              <a:ext uri="{FF2B5EF4-FFF2-40B4-BE49-F238E27FC236}">
                <a16:creationId xmlns:a16="http://schemas.microsoft.com/office/drawing/2014/main" id="{D8B138D4-767D-4E5E-A316-1B868674839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B038DBB-C17A-4585-87D6-4D5A2C2204AB}"/>
              </a:ext>
            </a:extLst>
          </p:cNvPr>
          <p:cNvSpPr>
            <a:spLocks noGrp="1"/>
          </p:cNvSpPr>
          <p:nvPr>
            <p:ph type="sldNum" sz="quarter" idx="12"/>
          </p:nvPr>
        </p:nvSpPr>
        <p:spPr/>
        <p:txBody>
          <a:bodyPr/>
          <a:lstStyle/>
          <a:p>
            <a:fld id="{4B65697A-F1C2-4483-9541-E71A9282AF1E}" type="slidenum">
              <a:rPr lang="en-AU" smtClean="0"/>
              <a:t>‹#›</a:t>
            </a:fld>
            <a:endParaRPr lang="en-AU"/>
          </a:p>
        </p:txBody>
      </p:sp>
    </p:spTree>
    <p:extLst>
      <p:ext uri="{BB962C8B-B14F-4D97-AF65-F5344CB8AC3E}">
        <p14:creationId xmlns:p14="http://schemas.microsoft.com/office/powerpoint/2010/main" val="29119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704360-51FC-4497-831B-F0B7DA6BD5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6F70029-8788-4D51-8A87-D64BD79EC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87926D-19F3-4F36-8688-79DDAD5B2A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9E8A9-D914-4F11-813D-205303F3D1FE}" type="datetimeFigureOut">
              <a:rPr lang="en-AU" smtClean="0"/>
              <a:t>6/10/21</a:t>
            </a:fld>
            <a:endParaRPr lang="en-AU"/>
          </a:p>
        </p:txBody>
      </p:sp>
      <p:sp>
        <p:nvSpPr>
          <p:cNvPr id="5" name="Footer Placeholder 4">
            <a:extLst>
              <a:ext uri="{FF2B5EF4-FFF2-40B4-BE49-F238E27FC236}">
                <a16:creationId xmlns:a16="http://schemas.microsoft.com/office/drawing/2014/main" id="{7B4DC404-3896-47F6-9E7C-89BE8FF05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9D86EC5-B531-4D85-8075-415131D2D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5697A-F1C2-4483-9541-E71A9282AF1E}" type="slidenum">
              <a:rPr lang="en-AU" smtClean="0"/>
              <a:t>‹#›</a:t>
            </a:fld>
            <a:endParaRPr lang="en-AU"/>
          </a:p>
        </p:txBody>
      </p:sp>
    </p:spTree>
    <p:extLst>
      <p:ext uri="{BB962C8B-B14F-4D97-AF65-F5344CB8AC3E}">
        <p14:creationId xmlns:p14="http://schemas.microsoft.com/office/powerpoint/2010/main" val="39743029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nsw.gov.au/covid-19/rules/changes#sport-recreation-and-entertainment"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www.rlc.org.au/training/resources/covid"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rlc.org.au/training/resources/covid"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www.legalanswers.sl.nsw.gov.au/advice/about_clcs.html" TargetMode="External"/><Relationship Id="rId7" Type="http://schemas.openxmlformats.org/officeDocument/2006/relationships/hyperlink" Target="https://redfernlegal.wufoo.com/forms/contact-redfern-legal-centre/"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www.piac.asn.au/legal-help/hpls-clinic-times-locations" TargetMode="External"/><Relationship Id="rId5" Type="http://schemas.openxmlformats.org/officeDocument/2006/relationships/hyperlink" Target="http://www.legalaid.nsw.gov.au/contact-us/legal-aid-nsw-offices" TargetMode="External"/><Relationship Id="rId4" Type="http://schemas.openxmlformats.org/officeDocument/2006/relationships/hyperlink" Target="https://www.alsnswact.org.au/covid-1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rlc.org.au/training" TargetMode="External"/><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hyperlink" Target="mailto:education@rlc.org.a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DBEED-DD08-EF44-8C8D-81F1056BBFC2}"/>
              </a:ext>
            </a:extLst>
          </p:cNvPr>
          <p:cNvSpPr>
            <a:spLocks noGrp="1"/>
          </p:cNvSpPr>
          <p:nvPr>
            <p:ph type="subTitle" idx="1"/>
          </p:nvPr>
        </p:nvSpPr>
        <p:spPr/>
        <p:txBody>
          <a:bodyPr/>
          <a:lstStyle/>
          <a:p>
            <a:pPr algn="ctr"/>
            <a:r>
              <a:rPr lang="en-AU" sz="4800" b="1" dirty="0">
                <a:cs typeface="Arial"/>
              </a:rPr>
              <a:t>How to Appeal a COVID-19 Fine </a:t>
            </a:r>
          </a:p>
          <a:p>
            <a:pPr algn="ctr"/>
            <a:r>
              <a:rPr lang="en-AU" sz="4800" b="1" dirty="0">
                <a:cs typeface="Arial"/>
              </a:rPr>
              <a:t>in NSW</a:t>
            </a:r>
          </a:p>
        </p:txBody>
      </p:sp>
    </p:spTree>
    <p:extLst>
      <p:ext uri="{BB962C8B-B14F-4D97-AF65-F5344CB8AC3E}">
        <p14:creationId xmlns:p14="http://schemas.microsoft.com/office/powerpoint/2010/main" val="372264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136" y="248208"/>
            <a:ext cx="1426291" cy="2488062"/>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959893" y="949489"/>
            <a:ext cx="8455206" cy="4585871"/>
          </a:xfrm>
          <a:prstGeom prst="rect">
            <a:avLst/>
          </a:prstGeom>
        </p:spPr>
        <p:txBody>
          <a:bodyPr wrap="square">
            <a:spAutoFit/>
          </a:bodyPr>
          <a:lstStyle/>
          <a:p>
            <a:r>
              <a:rPr lang="en-AU" sz="4000" b="1" dirty="0"/>
              <a:t>Which public health order? </a:t>
            </a:r>
          </a:p>
          <a:p>
            <a:pPr marL="571500" indent="-571500">
              <a:buFont typeface="Arial" panose="020B0604020202020204" pitchFamily="34" charset="0"/>
              <a:buChar char="•"/>
            </a:pPr>
            <a:endParaRPr lang="en-US" sz="3600" b="1" dirty="0"/>
          </a:p>
          <a:p>
            <a:pPr marL="571500" indent="-571500">
              <a:buFont typeface="Arial" panose="020B0604020202020204" pitchFamily="34" charset="0"/>
              <a:buChar char="•"/>
            </a:pPr>
            <a:r>
              <a:rPr lang="en-US" sz="3600" dirty="0"/>
              <a:t>T</a:t>
            </a:r>
            <a:r>
              <a:rPr lang="en-AU" sz="3600" dirty="0"/>
              <a:t>here are</a:t>
            </a:r>
            <a:r>
              <a:rPr lang="en-AU" sz="3600" b="1" dirty="0"/>
              <a:t> ten </a:t>
            </a:r>
            <a:r>
              <a:rPr lang="en-AU" sz="3600" dirty="0"/>
              <a:t>Public Health Orders in place. </a:t>
            </a:r>
          </a:p>
          <a:p>
            <a:pPr marL="571500" indent="-571500">
              <a:buFont typeface="Arial" panose="020B0604020202020204" pitchFamily="34" charset="0"/>
              <a:buChar char="•"/>
            </a:pPr>
            <a:endParaRPr lang="en-AU" sz="3600" dirty="0"/>
          </a:p>
          <a:p>
            <a:pPr marL="571500" indent="-571500">
              <a:buFont typeface="Arial" panose="020B0604020202020204" pitchFamily="34" charset="0"/>
              <a:buChar char="•"/>
            </a:pPr>
            <a:r>
              <a:rPr lang="en-US" sz="3600" dirty="0"/>
              <a:t>The two main ones:</a:t>
            </a:r>
          </a:p>
          <a:p>
            <a:pPr marL="1028700" lvl="1" indent="-571500">
              <a:buFont typeface="Courier New" panose="02070309020205020404" pitchFamily="49" charset="0"/>
              <a:buChar char="o"/>
            </a:pPr>
            <a:r>
              <a:rPr lang="en-US" sz="3600" dirty="0" err="1"/>
              <a:t>Deltra</a:t>
            </a:r>
            <a:r>
              <a:rPr lang="en-US" sz="3600" dirty="0"/>
              <a:t> outbreak restrictions order </a:t>
            </a:r>
          </a:p>
          <a:p>
            <a:pPr marL="1028700" lvl="1" indent="-571500">
              <a:buFont typeface="Courier New" panose="02070309020205020404" pitchFamily="49" charset="0"/>
              <a:buChar char="o"/>
            </a:pPr>
            <a:r>
              <a:rPr lang="en-US" sz="3600" dirty="0"/>
              <a:t>S</a:t>
            </a:r>
            <a:r>
              <a:rPr lang="en-AU" sz="3600" dirty="0"/>
              <a:t>elf-isolation order</a:t>
            </a:r>
          </a:p>
        </p:txBody>
      </p:sp>
    </p:spTree>
    <p:extLst>
      <p:ext uri="{BB962C8B-B14F-4D97-AF65-F5344CB8AC3E}">
        <p14:creationId xmlns:p14="http://schemas.microsoft.com/office/powerpoint/2010/main" val="120071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4113" y="205345"/>
            <a:ext cx="1512016" cy="2637603"/>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635871" y="900113"/>
            <a:ext cx="8779228" cy="5386090"/>
          </a:xfrm>
          <a:prstGeom prst="rect">
            <a:avLst/>
          </a:prstGeom>
        </p:spPr>
        <p:txBody>
          <a:bodyPr wrap="square">
            <a:spAutoFit/>
          </a:bodyPr>
          <a:lstStyle/>
          <a:p>
            <a:r>
              <a:rPr lang="en-US" sz="4000" b="1" dirty="0"/>
              <a:t>Delta Outbreak Restrictions Order</a:t>
            </a:r>
          </a:p>
          <a:p>
            <a:endParaRPr lang="en-US" sz="2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Public Health (COVID-19 Additional Restrictions for Delta Outbreak) Order (No 2) 2021 under the </a:t>
            </a:r>
            <a:r>
              <a:rPr lang="en-US" sz="2400" i="1" dirty="0">
                <a:latin typeface="Arial" panose="020B0604020202020204" pitchFamily="34" charset="0"/>
                <a:cs typeface="Arial" panose="020B0604020202020204" pitchFamily="34" charset="0"/>
              </a:rPr>
              <a:t>Public Health Act 2010</a:t>
            </a:r>
          </a:p>
          <a:p>
            <a:endParaRPr lang="en-US" sz="3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Previously titled -Temporary Movement and Gathering Restrictions Order</a:t>
            </a:r>
          </a:p>
          <a:p>
            <a:pPr marL="342900" indent="-342900">
              <a:buFont typeface="Wingdings" panose="05000000000000000000" pitchFamily="2" charset="2"/>
              <a:buChar char="§"/>
            </a:pPr>
            <a:endParaRPr lang="en-US" sz="2400"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Order has been amended over 70 times</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Crucial you go to the correct order in place at the time alleged offence occurred!</a:t>
            </a:r>
            <a:endParaRPr lang="en-US" dirty="0"/>
          </a:p>
        </p:txBody>
      </p:sp>
    </p:spTree>
    <p:extLst>
      <p:ext uri="{BB962C8B-B14F-4D97-AF65-F5344CB8AC3E}">
        <p14:creationId xmlns:p14="http://schemas.microsoft.com/office/powerpoint/2010/main" val="254398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8659979" cy="2406466"/>
          </a:xfrm>
        </p:spPr>
        <p:txBody>
          <a:bodyPr/>
          <a:lstStyle/>
          <a:p>
            <a:r>
              <a:rPr lang="en-US" sz="5400" dirty="0"/>
              <a:t>2. The main rules and issues</a:t>
            </a:r>
          </a:p>
        </p:txBody>
      </p:sp>
    </p:spTree>
    <p:extLst>
      <p:ext uri="{BB962C8B-B14F-4D97-AF65-F5344CB8AC3E}">
        <p14:creationId xmlns:p14="http://schemas.microsoft.com/office/powerpoint/2010/main" val="279955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4125" y="397401"/>
            <a:ext cx="1583453" cy="2762220"/>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5878532"/>
          </a:xfrm>
          <a:prstGeom prst="rect">
            <a:avLst/>
          </a:prstGeom>
        </p:spPr>
        <p:txBody>
          <a:bodyPr wrap="square">
            <a:spAutoFit/>
          </a:bodyPr>
          <a:lstStyle/>
          <a:p>
            <a:r>
              <a:rPr lang="en-AU" sz="4000" b="1" dirty="0"/>
              <a:t>Main rules</a:t>
            </a:r>
          </a:p>
          <a:p>
            <a:endParaRPr lang="en-US" sz="2800" b="1" dirty="0"/>
          </a:p>
          <a:p>
            <a:pPr marL="457200" indent="-457200">
              <a:buFont typeface="Wingdings" panose="05000000000000000000" pitchFamily="2" charset="2"/>
              <a:buChar char="§"/>
            </a:pPr>
            <a:r>
              <a:rPr lang="en-US" sz="3200" dirty="0"/>
              <a:t>Breakdown of areas</a:t>
            </a:r>
          </a:p>
          <a:p>
            <a:pPr marL="914400" lvl="1" indent="-457200">
              <a:buFont typeface="Courier New" panose="02070309020205020404" pitchFamily="49" charset="0"/>
              <a:buChar char="o"/>
            </a:pPr>
            <a:r>
              <a:rPr lang="en-US" sz="2800" dirty="0"/>
              <a:t>s</a:t>
            </a:r>
            <a:r>
              <a:rPr lang="en-AU" sz="2800" dirty="0" err="1"/>
              <a:t>tay</a:t>
            </a:r>
            <a:r>
              <a:rPr lang="en-AU" sz="2800" dirty="0"/>
              <a:t> at home</a:t>
            </a:r>
          </a:p>
          <a:p>
            <a:pPr marL="914400" lvl="1" indent="-457200">
              <a:buFont typeface="Courier New" panose="02070309020205020404" pitchFamily="49" charset="0"/>
              <a:buChar char="o"/>
            </a:pPr>
            <a:r>
              <a:rPr lang="en-AU" sz="2800" dirty="0"/>
              <a:t>areas of concern </a:t>
            </a:r>
          </a:p>
          <a:p>
            <a:pPr marL="914400" lvl="1" indent="-457200">
              <a:buFont typeface="Courier New" panose="02070309020205020404" pitchFamily="49" charset="0"/>
              <a:buChar char="o"/>
            </a:pPr>
            <a:r>
              <a:rPr lang="en-AU" sz="2800" dirty="0"/>
              <a:t>general areas</a:t>
            </a:r>
          </a:p>
          <a:p>
            <a:pPr marL="457200" indent="-457200">
              <a:buFont typeface="Wingdings" panose="05000000000000000000" pitchFamily="2" charset="2"/>
              <a:buChar char="§"/>
            </a:pPr>
            <a:r>
              <a:rPr lang="en-US" sz="3200" dirty="0"/>
              <a:t>Leaving home – reasonable excuse</a:t>
            </a:r>
          </a:p>
          <a:p>
            <a:pPr marL="457200" indent="-457200">
              <a:buFont typeface="Wingdings" panose="05000000000000000000" pitchFamily="2" charset="2"/>
              <a:buChar char="§"/>
            </a:pPr>
            <a:r>
              <a:rPr lang="en-US" sz="3200" dirty="0"/>
              <a:t>Visitors to your home</a:t>
            </a:r>
          </a:p>
          <a:p>
            <a:pPr marL="457200" indent="-457200">
              <a:buFont typeface="Wingdings" panose="05000000000000000000" pitchFamily="2" charset="2"/>
              <a:buChar char="§"/>
            </a:pPr>
            <a:r>
              <a:rPr lang="en-US" sz="3200" dirty="0"/>
              <a:t>Outdoor gatherings </a:t>
            </a:r>
          </a:p>
          <a:p>
            <a:pPr marL="457200" indent="-457200">
              <a:buFont typeface="Wingdings" panose="05000000000000000000" pitchFamily="2" charset="2"/>
              <a:buChar char="§"/>
            </a:pPr>
            <a:r>
              <a:rPr lang="en-US" sz="3200" dirty="0"/>
              <a:t>Attending work </a:t>
            </a:r>
          </a:p>
          <a:p>
            <a:pPr marL="457200" indent="-457200">
              <a:buFont typeface="Wingdings" panose="05000000000000000000" pitchFamily="2" charset="2"/>
              <a:buChar char="§"/>
            </a:pPr>
            <a:r>
              <a:rPr lang="en-US" sz="3200" dirty="0"/>
              <a:t>Vehicles  </a:t>
            </a:r>
          </a:p>
          <a:p>
            <a:pPr marL="457200" indent="-457200">
              <a:buFont typeface="Wingdings" panose="05000000000000000000" pitchFamily="2" charset="2"/>
              <a:buChar char="§"/>
            </a:pPr>
            <a:r>
              <a:rPr lang="en-US" sz="3200" dirty="0"/>
              <a:t>Masks </a:t>
            </a:r>
          </a:p>
        </p:txBody>
      </p:sp>
    </p:spTree>
    <p:extLst>
      <p:ext uri="{BB962C8B-B14F-4D97-AF65-F5344CB8AC3E}">
        <p14:creationId xmlns:p14="http://schemas.microsoft.com/office/powerpoint/2010/main" val="1210912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1224" y="219633"/>
            <a:ext cx="1654891" cy="2886838"/>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35884" y="664963"/>
            <a:ext cx="8455206" cy="5627310"/>
          </a:xfrm>
          <a:prstGeom prst="rect">
            <a:avLst/>
          </a:prstGeom>
        </p:spPr>
        <p:txBody>
          <a:bodyPr wrap="square">
            <a:spAutoFit/>
          </a:bodyPr>
          <a:lstStyle/>
          <a:p>
            <a:pPr>
              <a:lnSpc>
                <a:spcPct val="107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Key issues clients present with</a:t>
            </a:r>
          </a:p>
          <a:p>
            <a:pPr>
              <a:lnSpc>
                <a:spcPct val="107000"/>
              </a:lnSpc>
            </a:pP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Exercise and outdoor recreation</a:t>
            </a:r>
          </a:p>
          <a:p>
            <a:pPr marL="342900" lvl="0" indent="-342900">
              <a:lnSpc>
                <a:spcPct val="150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Distance rule: 5km/LGA </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Areas of concern and stay at home areas</a:t>
            </a:r>
            <a:endParaRPr lang="en-A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Entering areas of concern</a:t>
            </a:r>
          </a:p>
          <a:p>
            <a:pPr marL="342900" lvl="0" indent="-342900">
              <a:lnSpc>
                <a:spcPct val="150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Gathering rule</a:t>
            </a:r>
          </a:p>
          <a:p>
            <a:pPr marL="342900" lvl="0" indent="-342900">
              <a:lnSpc>
                <a:spcPct val="150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Compassionate reason</a:t>
            </a:r>
          </a:p>
          <a:p>
            <a:pPr marL="342900" lvl="0" indent="-342900">
              <a:lnSpc>
                <a:spcPct val="150000"/>
              </a:lnSpc>
              <a:buFont typeface="Wingdings" panose="05000000000000000000" pitchFamily="2" charset="2"/>
              <a:buChar char=""/>
            </a:pPr>
            <a:r>
              <a:rPr lang="en-US" sz="2800" dirty="0">
                <a:latin typeface="Arial" panose="020B0604020202020204" pitchFamily="34" charset="0"/>
                <a:ea typeface="Calibri" panose="020F0502020204030204" pitchFamily="34" charset="0"/>
                <a:cs typeface="Times New Roman" panose="02020603050405020304" pitchFamily="18" charset="0"/>
              </a:rPr>
              <a:t>Shopping with others</a:t>
            </a:r>
          </a:p>
        </p:txBody>
      </p:sp>
    </p:spTree>
    <p:extLst>
      <p:ext uri="{BB962C8B-B14F-4D97-AF65-F5344CB8AC3E}">
        <p14:creationId xmlns:p14="http://schemas.microsoft.com/office/powerpoint/2010/main" val="141971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7077" y="276783"/>
            <a:ext cx="1412003" cy="2463138"/>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1016301" y="1714500"/>
            <a:ext cx="3378278" cy="5731890"/>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Buying food and goods</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Work</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Exercise and outdoor recreation</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Childcare</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School</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Medical </a:t>
            </a:r>
          </a:p>
          <a:p>
            <a:pPr marL="342900" indent="-342900">
              <a:lnSpc>
                <a:spcPct val="107000"/>
              </a:lnSpc>
              <a:spcAft>
                <a:spcPts val="800"/>
              </a:spcAft>
              <a:buFont typeface="Arial" panose="020B0604020202020204" pitchFamily="34" charset="0"/>
              <a:buChar char="•"/>
            </a:pPr>
            <a:r>
              <a:rPr lang="en-US" sz="2000" dirty="0" err="1">
                <a:latin typeface="Arial" panose="020B0604020202020204" pitchFamily="34" charset="0"/>
                <a:ea typeface="Calibri" panose="020F0502020204030204" pitchFamily="34" charset="0"/>
                <a:cs typeface="Times New Roman" panose="02020603050405020304" pitchFamily="18" charset="0"/>
              </a:rPr>
              <a:t>Carer’s</a:t>
            </a:r>
            <a:r>
              <a:rPr lang="en-US" sz="2000" dirty="0">
                <a:latin typeface="Arial" panose="020B0604020202020204" pitchFamily="34" charset="0"/>
                <a:ea typeface="Calibri" panose="020F0502020204030204" pitchFamily="34" charset="0"/>
                <a:cs typeface="Times New Roman" panose="02020603050405020304" pitchFamily="18" charset="0"/>
              </a:rPr>
              <a:t> responsibility</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Compassion</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Shared custody</a:t>
            </a: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359CBF8-5918-4B2D-A442-357BEA7CD767}"/>
              </a:ext>
            </a:extLst>
          </p:cNvPr>
          <p:cNvSpPr/>
          <p:nvPr/>
        </p:nvSpPr>
        <p:spPr>
          <a:xfrm>
            <a:off x="4449170" y="1714500"/>
            <a:ext cx="3677251" cy="5402633"/>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Emergencies</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Animal welfare</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Legal reason</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Access public service</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Move or inspect home</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Accommodation</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Relocate business</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Religious functions</a:t>
            </a:r>
          </a:p>
          <a:p>
            <a:pPr marL="342900" indent="-342900">
              <a:lnSpc>
                <a:spcPct val="107000"/>
              </a:lnSpc>
              <a:spcAft>
                <a:spcPts val="80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Nominated visitor</a:t>
            </a: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4564815-CB0B-49CF-BB43-9A29C4BC5187}"/>
              </a:ext>
            </a:extLst>
          </p:cNvPr>
          <p:cNvSpPr/>
          <p:nvPr/>
        </p:nvSpPr>
        <p:spPr>
          <a:xfrm>
            <a:off x="8235603" y="3429000"/>
            <a:ext cx="2994687" cy="2971904"/>
          </a:xfrm>
          <a:prstGeom prst="rect">
            <a:avLst/>
          </a:prstGeom>
        </p:spPr>
        <p:txBody>
          <a:bodyPr wrap="square">
            <a:spAutoFit/>
          </a:bodyPr>
          <a:lstStyle/>
          <a:p>
            <a:pPr>
              <a:lnSpc>
                <a:spcPct val="107000"/>
              </a:lnSpc>
              <a:spcAft>
                <a:spcPts val="800"/>
              </a:spcAft>
            </a:pPr>
            <a:r>
              <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rPr>
              <a:t>Came in on June 21.</a:t>
            </a:r>
          </a:p>
          <a:p>
            <a:pPr>
              <a:lnSpc>
                <a:spcPct val="107000"/>
              </a:lnSpc>
              <a:spcAft>
                <a:spcPts val="800"/>
              </a:spcAft>
            </a:pPr>
            <a:endPar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C00000"/>
                </a:solidFill>
                <a:latin typeface="Arial" panose="020B0604020202020204" pitchFamily="34" charset="0"/>
                <a:ea typeface="Calibri" panose="020F0502020204030204" pitchFamily="34" charset="0"/>
                <a:cs typeface="Times New Roman" panose="02020603050405020304" pitchFamily="18" charset="0"/>
              </a:rPr>
              <a:t>Applied to all of Greater Sydney – includes Blue Mountains, Central Coast and Wollongong</a:t>
            </a:r>
          </a:p>
          <a:p>
            <a:pPr>
              <a:lnSpc>
                <a:spcPct val="107000"/>
              </a:lnSpc>
              <a:spcAft>
                <a:spcPts val="800"/>
              </a:spcAft>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7263A2-7DD0-924F-9C70-D80D7C2667E2}"/>
              </a:ext>
            </a:extLst>
          </p:cNvPr>
          <p:cNvSpPr txBox="1"/>
          <p:nvPr/>
        </p:nvSpPr>
        <p:spPr>
          <a:xfrm>
            <a:off x="681918" y="522915"/>
            <a:ext cx="8792792" cy="703078"/>
          </a:xfrm>
          <a:prstGeom prst="rect">
            <a:avLst/>
          </a:prstGeom>
          <a:noFill/>
        </p:spPr>
        <p:txBody>
          <a:bodyPr wrap="none" rtlCol="0">
            <a:spAutoFit/>
          </a:bodyPr>
          <a:lstStyle/>
          <a:p>
            <a:pPr>
              <a:lnSpc>
                <a:spcPct val="107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Reasonable excuses to leave home</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15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8" y="397401"/>
            <a:ext cx="10231271" cy="5602175"/>
          </a:xfrm>
          <a:prstGeom prst="rect">
            <a:avLst/>
          </a:prstGeom>
        </p:spPr>
        <p:txBody>
          <a:bodyPr wrap="square">
            <a:spAutoFit/>
          </a:bodyPr>
          <a:lstStyle/>
          <a:p>
            <a:pPr>
              <a:lnSpc>
                <a:spcPct val="107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The distance rule</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Applied only to: Exercise and outdoor recreation, shopping and authorized workers</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23 June - 4 LGAs have movements restricted to stay within LGA.</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26 June – Affected </a:t>
            </a:r>
            <a:r>
              <a:rPr lang="en-US" sz="2000" dirty="0" err="1">
                <a:latin typeface="Arial" panose="020B0604020202020204" pitchFamily="34" charset="0"/>
                <a:ea typeface="Calibri" panose="020F0502020204030204" pitchFamily="34" charset="0"/>
                <a:cs typeface="Times New Roman" panose="02020603050405020304" pitchFamily="18" charset="0"/>
              </a:rPr>
              <a:t>areas</a:t>
            </a:r>
            <a:r>
              <a:rPr lang="en-US" sz="2000" dirty="0">
                <a:latin typeface="Arial" panose="020B060402020202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26 June – all of GS must not leave house without a reasonable excuse.</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In early July – all of GS  km rule came in but only applied to </a:t>
            </a:r>
            <a:r>
              <a:rPr lang="en-US" sz="2000" b="1" dirty="0">
                <a:latin typeface="Arial" panose="020B0604020202020204" pitchFamily="34" charset="0"/>
                <a:ea typeface="Calibri" panose="020F0502020204030204" pitchFamily="34" charset="0"/>
                <a:cs typeface="Times New Roman" panose="02020603050405020304" pitchFamily="18" charset="0"/>
              </a:rPr>
              <a:t>exercise</a:t>
            </a:r>
            <a:r>
              <a:rPr lang="en-US" sz="2000" dirty="0">
                <a:latin typeface="Arial" panose="020B0604020202020204" pitchFamily="34" charset="0"/>
                <a:ea typeface="Calibri" panose="020F0502020204030204" pitchFamily="34" charset="0"/>
                <a:cs typeface="Times New Roman" panose="02020603050405020304" pitchFamily="18" charset="0"/>
              </a:rPr>
              <a:t> and </a:t>
            </a:r>
            <a:r>
              <a:rPr lang="en-US" sz="2000" b="1" dirty="0">
                <a:latin typeface="Arial" panose="020B0604020202020204" pitchFamily="34" charset="0"/>
                <a:ea typeface="Calibri" panose="020F0502020204030204" pitchFamily="34" charset="0"/>
                <a:cs typeface="Times New Roman" panose="02020603050405020304" pitchFamily="18" charset="0"/>
              </a:rPr>
              <a:t>outdoor recreation </a:t>
            </a:r>
            <a:r>
              <a:rPr lang="en-US" sz="2000" dirty="0">
                <a:latin typeface="Arial" panose="020B0604020202020204" pitchFamily="34" charset="0"/>
                <a:ea typeface="Calibri" panose="020F0502020204030204" pitchFamily="34" charset="0"/>
                <a:cs typeface="Times New Roman" panose="02020603050405020304" pitchFamily="18" charset="0"/>
              </a:rPr>
              <a:t>– 10km – later the 10km for shopping.</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18 July – Workers in </a:t>
            </a:r>
            <a:r>
              <a:rPr lang="en-US" sz="2000" b="1" dirty="0">
                <a:latin typeface="Arial" panose="020B0604020202020204" pitchFamily="34" charset="0"/>
                <a:ea typeface="Calibri" panose="020F0502020204030204" pitchFamily="34" charset="0"/>
                <a:cs typeface="Times New Roman" panose="02020603050405020304" pitchFamily="18" charset="0"/>
              </a:rPr>
              <a:t>areas of concern </a:t>
            </a:r>
            <a:r>
              <a:rPr lang="en-US" sz="2000" dirty="0">
                <a:latin typeface="Arial" panose="020B0604020202020204" pitchFamily="34" charset="0"/>
                <a:ea typeface="Calibri" panose="020F0502020204030204" pitchFamily="34" charset="0"/>
                <a:cs typeface="Times New Roman" panose="02020603050405020304" pitchFamily="18" charset="0"/>
              </a:rPr>
              <a:t>could not leave LGA unless </a:t>
            </a:r>
            <a:r>
              <a:rPr lang="en-US" sz="2000" dirty="0" err="1">
                <a:latin typeface="Arial" panose="020B0604020202020204" pitchFamily="34" charset="0"/>
                <a:ea typeface="Calibri" panose="020F0502020204030204" pitchFamily="34" charset="0"/>
                <a:cs typeface="Times New Roman" panose="02020603050405020304" pitchFamily="18" charset="0"/>
              </a:rPr>
              <a:t>authorised</a:t>
            </a:r>
            <a:r>
              <a:rPr lang="en-US" sz="2000" dirty="0">
                <a:latin typeface="Arial" panose="020B0604020202020204" pitchFamily="34" charset="0"/>
                <a:ea typeface="Calibri" panose="020F0502020204030204" pitchFamily="34" charset="0"/>
                <a:cs typeface="Times New Roman" panose="02020603050405020304" pitchFamily="18" charset="0"/>
              </a:rPr>
              <a:t> worker</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31 July - </a:t>
            </a:r>
            <a:r>
              <a:rPr lang="en-US" sz="2000" b="1" dirty="0">
                <a:latin typeface="Arial" panose="020B0604020202020204" pitchFamily="34" charset="0"/>
                <a:ea typeface="Calibri" panose="020F0502020204030204" pitchFamily="34" charset="0"/>
                <a:cs typeface="Times New Roman" panose="02020603050405020304" pitchFamily="18" charset="0"/>
              </a:rPr>
              <a:t>Areas of concern </a:t>
            </a:r>
            <a:r>
              <a:rPr lang="en-US" sz="2000" dirty="0">
                <a:latin typeface="Arial" panose="020B0604020202020204" pitchFamily="34" charset="0"/>
                <a:ea typeface="Calibri" panose="020F0502020204030204" pitchFamily="34" charset="0"/>
                <a:cs typeface="Times New Roman" panose="02020603050405020304" pitchFamily="18" charset="0"/>
              </a:rPr>
              <a:t>to stay within 5km of home for </a:t>
            </a:r>
            <a:r>
              <a:rPr lang="en-US" sz="2000" b="1" dirty="0">
                <a:latin typeface="Arial" panose="020B0604020202020204" pitchFamily="34" charset="0"/>
                <a:ea typeface="Calibri" panose="020F0502020204030204" pitchFamily="34" charset="0"/>
                <a:cs typeface="Times New Roman" panose="02020603050405020304" pitchFamily="18" charset="0"/>
              </a:rPr>
              <a:t>shopping, exercise and outdoor recreation </a:t>
            </a:r>
            <a:r>
              <a:rPr lang="en-US" sz="2000" dirty="0">
                <a:latin typeface="Arial" panose="020B0604020202020204" pitchFamily="34" charset="0"/>
                <a:ea typeface="Calibri" panose="020F0502020204030204" pitchFamily="34" charset="0"/>
                <a:cs typeface="Times New Roman" panose="02020603050405020304" pitchFamily="18" charset="0"/>
              </a:rPr>
              <a:t>– unless not reasonably available from closest place within GS.</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16 August – stay at home area –within  5km came in for </a:t>
            </a:r>
            <a:r>
              <a:rPr lang="en-US" sz="2000" b="1" dirty="0">
                <a:latin typeface="Arial" panose="020B0604020202020204" pitchFamily="34" charset="0"/>
                <a:ea typeface="Calibri" panose="020F0502020204030204" pitchFamily="34" charset="0"/>
                <a:cs typeface="Times New Roman" panose="02020603050405020304" pitchFamily="18" charset="0"/>
              </a:rPr>
              <a:t>shopping, exercise and outdoor recreation </a:t>
            </a:r>
            <a:r>
              <a:rPr lang="en-US" sz="2000" dirty="0">
                <a:latin typeface="Arial" panose="020B0604020202020204" pitchFamily="34" charset="0"/>
                <a:ea typeface="Calibri" panose="020F0502020204030204" pitchFamily="34" charset="0"/>
                <a:cs typeface="Times New Roman" panose="02020603050405020304" pitchFamily="18" charset="0"/>
              </a:rPr>
              <a:t>–  shopping exempt, unless not reasonable available locally.</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13 Sept – curfew for areas of concern.</a:t>
            </a:r>
          </a:p>
        </p:txBody>
      </p:sp>
    </p:spTree>
    <p:extLst>
      <p:ext uri="{BB962C8B-B14F-4D97-AF65-F5344CB8AC3E}">
        <p14:creationId xmlns:p14="http://schemas.microsoft.com/office/powerpoint/2010/main" val="2660924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562753" y="305068"/>
            <a:ext cx="10778536" cy="6217087"/>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Exercise and outdoor recreation</a:t>
            </a:r>
          </a:p>
          <a:p>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First question: Which LGA? Is it an ‘area of concern’, ‘stay at home’ or ‘general area’?</a:t>
            </a:r>
          </a:p>
          <a:p>
            <a:endParaRPr lang="en-US" sz="2800" u="sng"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From 31 July: </a:t>
            </a:r>
          </a:p>
          <a:p>
            <a:pPr marL="800100" lvl="1" indent="-342900">
              <a:buFont typeface="Courier New" panose="02070309020205020404" pitchFamily="49" charset="0"/>
              <a:buChar char="o"/>
            </a:pPr>
            <a:r>
              <a:rPr lang="en-US" sz="2400" b="1" dirty="0">
                <a:latin typeface="Arial" panose="020B0604020202020204" pitchFamily="34" charset="0"/>
                <a:ea typeface="Calibri" panose="020F0502020204030204" pitchFamily="34" charset="0"/>
                <a:cs typeface="Times New Roman" panose="02020603050405020304" pitchFamily="18" charset="0"/>
              </a:rPr>
              <a:t>Areas of concern </a:t>
            </a:r>
            <a:r>
              <a:rPr lang="en-US" sz="2400" dirty="0">
                <a:latin typeface="Arial" panose="020B0604020202020204" pitchFamily="34" charset="0"/>
                <a:ea typeface="Calibri" panose="020F0502020204030204" pitchFamily="34" charset="0"/>
                <a:cs typeface="Times New Roman" panose="02020603050405020304" pitchFamily="18" charset="0"/>
              </a:rPr>
              <a:t>- could do exercise and outdoor recreation within 5km of home.</a:t>
            </a:r>
          </a:p>
          <a:p>
            <a:pPr marL="800100" lvl="1" indent="-342900">
              <a:buFont typeface="Courier New" panose="02070309020205020404" pitchFamily="49" charset="0"/>
              <a:buChar char="o"/>
            </a:pPr>
            <a:r>
              <a:rPr lang="en-US" sz="2400" b="1" dirty="0">
                <a:latin typeface="Arial" panose="020B0604020202020204" pitchFamily="34" charset="0"/>
                <a:ea typeface="Calibri" panose="020F0502020204030204" pitchFamily="34" charset="0"/>
                <a:cs typeface="Times New Roman" panose="02020603050405020304" pitchFamily="18" charset="0"/>
              </a:rPr>
              <a:t>Stay at home areas </a:t>
            </a:r>
            <a:r>
              <a:rPr lang="en-US" sz="2400" dirty="0">
                <a:latin typeface="Arial" panose="020B0604020202020204" pitchFamily="34" charset="0"/>
                <a:ea typeface="Calibri" panose="020F0502020204030204" pitchFamily="34" charset="0"/>
                <a:cs typeface="Times New Roman" panose="02020603050405020304" pitchFamily="18" charset="0"/>
              </a:rPr>
              <a:t>– could do exercise and outdoor recreation within LGA or </a:t>
            </a:r>
            <a:r>
              <a:rPr lang="en-US" sz="2400" b="1" dirty="0">
                <a:latin typeface="Arial" panose="020B0604020202020204" pitchFamily="34" charset="0"/>
                <a:ea typeface="Calibri" panose="020F0502020204030204" pitchFamily="34" charset="0"/>
                <a:cs typeface="Times New Roman" panose="02020603050405020304" pitchFamily="18" charset="0"/>
              </a:rPr>
              <a:t>10km</a:t>
            </a:r>
            <a:r>
              <a:rPr lang="en-US" sz="2400" dirty="0">
                <a:latin typeface="Arial" panose="020B0604020202020204" pitchFamily="34" charset="0"/>
                <a:ea typeface="Calibri" panose="020F0502020204030204" pitchFamily="34" charset="0"/>
                <a:cs typeface="Times New Roman" panose="02020603050405020304" pitchFamily="18" charset="0"/>
              </a:rPr>
              <a:t> of home.  This later changed to within LGA or </a:t>
            </a:r>
            <a:r>
              <a:rPr lang="en-US" sz="2400" b="1" dirty="0">
                <a:latin typeface="Arial" panose="020B0604020202020204" pitchFamily="34" charset="0"/>
                <a:ea typeface="Calibri" panose="020F0502020204030204" pitchFamily="34" charset="0"/>
                <a:cs typeface="Times New Roman" panose="02020603050405020304" pitchFamily="18" charset="0"/>
              </a:rPr>
              <a:t>5km</a:t>
            </a:r>
            <a:r>
              <a:rPr lang="en-US" sz="2400" dirty="0">
                <a:latin typeface="Arial" panose="020B0604020202020204" pitchFamily="34" charset="0"/>
                <a:ea typeface="Calibri" panose="020F0502020204030204" pitchFamily="34" charset="0"/>
                <a:cs typeface="Times New Roman" panose="02020603050405020304" pitchFamily="18" charset="0"/>
              </a:rPr>
              <a:t> of home.</a:t>
            </a:r>
          </a:p>
          <a:p>
            <a:pPr marL="342900" indent="-342900">
              <a:buFont typeface="Wingdings" panose="05000000000000000000" pitchFamily="2" charset="2"/>
              <a:buChar char="§"/>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From 14 August area of concern only exercise, not outdoor recreation.  This changed on 13 Sept to allow outdoor recreation for those fully vaccinated.</a:t>
            </a:r>
            <a:br>
              <a:rPr lang="en-US" sz="2400" dirty="0">
                <a:latin typeface="Arial" panose="020B0604020202020204" pitchFamily="34" charset="0"/>
                <a:ea typeface="Calibri" panose="020F0502020204030204" pitchFamily="34" charset="0"/>
                <a:cs typeface="Times New Roman" panose="02020603050405020304" pitchFamily="18" charset="0"/>
              </a:rPr>
            </a:b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n-US" sz="2400" dirty="0">
                <a:latin typeface="Arial" panose="020B0604020202020204" pitchFamily="34" charset="0"/>
                <a:ea typeface="Calibri" panose="020F0502020204030204" pitchFamily="34" charset="0"/>
                <a:cs typeface="Times New Roman" panose="02020603050405020304" pitchFamily="18" charset="0"/>
              </a:rPr>
              <a:t>13 Sept – areas of concern curfew (9pm-5am), one hour of exercise.</a:t>
            </a:r>
          </a:p>
        </p:txBody>
      </p:sp>
    </p:spTree>
    <p:extLst>
      <p:ext uri="{BB962C8B-B14F-4D97-AF65-F5344CB8AC3E}">
        <p14:creationId xmlns:p14="http://schemas.microsoft.com/office/powerpoint/2010/main" val="141669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894" y="296474"/>
            <a:ext cx="1583453" cy="2762220"/>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741529" y="674400"/>
            <a:ext cx="8143164" cy="5201424"/>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Exercise and outdoor recreation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ea typeface="Calibri" panose="020F0502020204030204" pitchFamily="34" charset="0"/>
                <a:cs typeface="Times New Roman" panose="02020603050405020304" pitchFamily="18" charset="0"/>
              </a:rPr>
              <a:t>The order does not define ‘exercise’ or ‘outdoor recreation’.</a:t>
            </a:r>
          </a:p>
          <a:p>
            <a:endParaRPr lang="en-US" sz="2000" dirty="0">
              <a:latin typeface="Arial" panose="020B0604020202020204" pitchFamily="34" charset="0"/>
              <a:ea typeface="Calibri" panose="020F0502020204030204" pitchFamily="34" charset="0"/>
              <a:cs typeface="Times New Roman" panose="02020603050405020304" pitchFamily="18" charset="0"/>
            </a:endParaRPr>
          </a:p>
          <a:p>
            <a:r>
              <a:rPr lang="en-US" sz="2000" dirty="0">
                <a:latin typeface="Arial" panose="020B0604020202020204" pitchFamily="34" charset="0"/>
                <a:ea typeface="Calibri" panose="020F0502020204030204" pitchFamily="34" charset="0"/>
                <a:cs typeface="Times New Roman" panose="02020603050405020304" pitchFamily="18" charset="0"/>
              </a:rPr>
              <a:t>NSW Government website states:</a:t>
            </a:r>
          </a:p>
          <a:p>
            <a:endParaRPr lang="en-US" sz="2000" u="sng" dirty="0"/>
          </a:p>
          <a:p>
            <a:pPr lvl="1"/>
            <a:r>
              <a:rPr lang="en-US" sz="2000" i="1" dirty="0">
                <a:latin typeface="Arial" panose="020B0604020202020204" pitchFamily="34" charset="0"/>
                <a:cs typeface="Arial" panose="020B0604020202020204" pitchFamily="34" charset="0"/>
              </a:rPr>
              <a:t>Exercise</a:t>
            </a:r>
            <a:r>
              <a:rPr lang="en-US" sz="2000" dirty="0">
                <a:latin typeface="Arial" panose="020B0604020202020204" pitchFamily="34" charset="0"/>
                <a:cs typeface="Arial" panose="020B0604020202020204" pitchFamily="34" charset="0"/>
              </a:rPr>
              <a:t> is an activity that requires physical effort and is designed to maintain or improve health. Examples include running, walking, cycling, water sports or swimming.</a:t>
            </a:r>
          </a:p>
          <a:p>
            <a:pPr lvl="1"/>
            <a:endParaRPr lang="en-US" sz="2000" dirty="0">
              <a:latin typeface="Arial" panose="020B0604020202020204" pitchFamily="34" charset="0"/>
              <a:cs typeface="Arial" panose="020B0604020202020204" pitchFamily="34" charset="0"/>
            </a:endParaRPr>
          </a:p>
          <a:p>
            <a:pPr lvl="1"/>
            <a:r>
              <a:rPr lang="en-US" sz="2000" i="1" dirty="0">
                <a:latin typeface="Arial" panose="020B0604020202020204" pitchFamily="34" charset="0"/>
                <a:cs typeface="Arial" panose="020B0604020202020204" pitchFamily="34" charset="0"/>
              </a:rPr>
              <a:t>Recreation</a:t>
            </a:r>
            <a:r>
              <a:rPr lang="en-US" sz="2000" dirty="0">
                <a:latin typeface="Arial" panose="020B0604020202020204" pitchFamily="34" charset="0"/>
                <a:cs typeface="Arial" panose="020B0604020202020204" pitchFamily="34" charset="0"/>
              </a:rPr>
              <a:t> includes outdoor leisure activities such as sitting for relaxation, or to eat, drink or read outdoors.</a:t>
            </a: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r>
              <a:rPr lang="en-US" sz="2400" dirty="0">
                <a:latin typeface="Arial" panose="020B0604020202020204" pitchFamily="34" charset="0"/>
                <a:ea typeface="Calibri" panose="020F0502020204030204" pitchFamily="34" charset="0"/>
                <a:cs typeface="Times New Roman" panose="02020603050405020304" pitchFamily="18" charset="0"/>
                <a:hlinkClick r:id="rId3"/>
              </a:rPr>
              <a:t>https://www.nsw.gov.au/covid-19/rules/changes#sport-recreation-and-entertainment</a:t>
            </a:r>
            <a:endParaRPr lang="en-US"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569827" y="397401"/>
            <a:ext cx="10880643" cy="5601533"/>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Shopping – Food, goods and services</a:t>
            </a:r>
          </a:p>
          <a:p>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First question: Which LGA? Is it an ‘area of concern’, ‘stay at home’ or ‘general area’?</a:t>
            </a:r>
          </a:p>
          <a:p>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From 26 June – could leave your house to shop for food, goods and services</a:t>
            </a:r>
          </a:p>
          <a:p>
            <a:pPr marL="342900" indent="-342900">
              <a:buFont typeface="Wingdings" panose="05000000000000000000" pitchFamily="2" charset="2"/>
              <a:buChar char="§"/>
            </a:pPr>
            <a:endParaRPr lang="en-US" sz="2000" u="sng"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From 9 July: only </a:t>
            </a:r>
            <a:r>
              <a:rPr lang="en-US" sz="2000" b="1" dirty="0">
                <a:latin typeface="Arial" panose="020B0604020202020204" pitchFamily="34" charset="0"/>
                <a:cs typeface="Arial" panose="020B0604020202020204" pitchFamily="34" charset="0"/>
              </a:rPr>
              <a:t>one person </a:t>
            </a:r>
            <a:r>
              <a:rPr lang="en-US" sz="2000" dirty="0">
                <a:latin typeface="Arial" panose="020B0604020202020204" pitchFamily="34" charset="0"/>
                <a:cs typeface="Arial" panose="020B0604020202020204" pitchFamily="34" charset="0"/>
              </a:rPr>
              <a:t>to leave household to shop, unless it is not reasonably practicable. Can be accompanied by a dependent if it is not reasonably practicable for the dependent to remain at home.</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From 31 July: Areas of concern – must shop within 5km of home. If not reasonably available in the 5km radius, can shop from another place in the LGA, or if not reasonably available in the LGA, from the closest place in Greater Sydney that they are available.</a:t>
            </a:r>
            <a:endParaRPr lang="en-US" sz="2000" dirty="0">
              <a:highlight>
                <a:srgbClr val="FFFF00"/>
              </a:highlight>
            </a:endParaRP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From 14 August: Stay at home areas – must shop locally, defined as within LGA or no more than 10 km from home – not area of concern. Mid-August changes to 5km. Locally exception - </a:t>
            </a:r>
            <a:r>
              <a:rPr lang="en-AU" sz="2000" dirty="0">
                <a:latin typeface="Arial" panose="020B0604020202020204" pitchFamily="34" charset="0"/>
                <a:cs typeface="Arial" panose="020B0604020202020204" pitchFamily="34" charset="0"/>
              </a:rPr>
              <a:t>not reasonably available locally.</a:t>
            </a:r>
          </a:p>
        </p:txBody>
      </p:sp>
    </p:spTree>
    <p:extLst>
      <p:ext uri="{BB962C8B-B14F-4D97-AF65-F5344CB8AC3E}">
        <p14:creationId xmlns:p14="http://schemas.microsoft.com/office/powerpoint/2010/main" val="417240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16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686" y="397401"/>
            <a:ext cx="1483441" cy="2587756"/>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850711" y="682994"/>
            <a:ext cx="7917048" cy="42165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Entering Areas of concern</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Can enter areas of concern if you have a reasonable excuse.</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If area of concern is within 5km from home for exercise/outdoor recreation.</a:t>
            </a:r>
          </a:p>
          <a:p>
            <a:pPr marL="457200" indent="-457200">
              <a:buFont typeface="Arial" panose="020B0604020202020204" pitchFamily="34" charset="0"/>
              <a:buChar char="•"/>
            </a:pPr>
            <a:endParaRPr lang="en-US" sz="2000" dirty="0">
              <a:highlight>
                <a:srgbClr val="FFFF00"/>
              </a:highligh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Can’t enter area of concern for shopping – exception – not reasonably available ‘locally’</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 late August cannot enter an area of concern for work unless you have a permit.</a:t>
            </a:r>
          </a:p>
        </p:txBody>
      </p:sp>
    </p:spTree>
    <p:extLst>
      <p:ext uri="{BB962C8B-B14F-4D97-AF65-F5344CB8AC3E}">
        <p14:creationId xmlns:p14="http://schemas.microsoft.com/office/powerpoint/2010/main" val="805082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137" y="423832"/>
            <a:ext cx="1426291" cy="2488062"/>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741529" y="532549"/>
            <a:ext cx="7917048" cy="4708981"/>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Outdoor gathering </a:t>
            </a: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26 June – limit of </a:t>
            </a:r>
            <a:r>
              <a:rPr lang="en-US" sz="2000" b="1" dirty="0">
                <a:latin typeface="Arial" panose="020B0604020202020204" pitchFamily="34" charset="0"/>
                <a:cs typeface="Arial" panose="020B0604020202020204" pitchFamily="34" charset="0"/>
              </a:rPr>
              <a:t>ten </a:t>
            </a:r>
            <a:r>
              <a:rPr lang="en-US" sz="2000" dirty="0">
                <a:latin typeface="Arial" panose="020B0604020202020204" pitchFamily="34" charset="0"/>
                <a:cs typeface="Arial" panose="020B0604020202020204" pitchFamily="34" charset="0"/>
              </a:rPr>
              <a:t>for GS</a:t>
            </a: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Early July – limit of </a:t>
            </a:r>
            <a:r>
              <a:rPr lang="en-US" sz="2000" b="1" dirty="0">
                <a:latin typeface="Arial" panose="020B0604020202020204" pitchFamily="34" charset="0"/>
                <a:cs typeface="Arial" panose="020B0604020202020204" pitchFamily="34" charset="0"/>
              </a:rPr>
              <a:t>two</a:t>
            </a:r>
            <a:r>
              <a:rPr lang="en-US" sz="2000" dirty="0">
                <a:latin typeface="Arial" panose="020B0604020202020204" pitchFamily="34" charset="0"/>
                <a:cs typeface="Arial" panose="020B0604020202020204" pitchFamily="34" charset="0"/>
              </a:rPr>
              <a:t> people - GS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Same for area for concern and stay at home area. Two people limit rule did not apply to:</a:t>
            </a:r>
          </a:p>
          <a:p>
            <a:pPr marL="914400" lvl="1" indent="-457200">
              <a:buFont typeface="Courier New" panose="02070309020205020404" pitchFamily="49" charset="0"/>
              <a:buChar char="o"/>
            </a:pPr>
            <a:r>
              <a:rPr lang="en-US" sz="2000" dirty="0">
                <a:latin typeface="Arial" panose="020B0604020202020204" pitchFamily="34" charset="0"/>
                <a:cs typeface="Arial" panose="020B0604020202020204" pitchFamily="34" charset="0"/>
              </a:rPr>
              <a:t>members of same household</a:t>
            </a:r>
          </a:p>
          <a:p>
            <a:pPr marL="914400" lvl="1" indent="-457200">
              <a:buFont typeface="Courier New" panose="02070309020205020404" pitchFamily="49" charset="0"/>
              <a:buChar char="o"/>
            </a:pPr>
            <a:r>
              <a:rPr lang="en-US" sz="2000" dirty="0">
                <a:latin typeface="Arial" panose="020B0604020202020204" pitchFamily="34" charset="0"/>
                <a:cs typeface="Arial" panose="020B0604020202020204" pitchFamily="34" charset="0"/>
              </a:rPr>
              <a:t>providing care to vulnerable people</a:t>
            </a:r>
          </a:p>
          <a:p>
            <a:pPr marL="914400" lvl="1" indent="-457200">
              <a:buFont typeface="Courier New" panose="02070309020205020404" pitchFamily="49" charset="0"/>
              <a:buChar char="o"/>
            </a:pPr>
            <a:r>
              <a:rPr lang="en-US" sz="2000" dirty="0">
                <a:latin typeface="Arial" panose="020B0604020202020204" pitchFamily="34" charset="0"/>
                <a:cs typeface="Arial" panose="020B0604020202020204" pitchFamily="34" charset="0"/>
              </a:rPr>
              <a:t>to fulfill legal obligations</a:t>
            </a:r>
          </a:p>
          <a:p>
            <a:pPr marL="914400" lvl="1" indent="-457200">
              <a:buFont typeface="Courier New" panose="02070309020205020404" pitchFamily="49" charset="0"/>
              <a:buChar char="o"/>
            </a:pPr>
            <a:r>
              <a:rPr lang="en-US" sz="2000" dirty="0">
                <a:latin typeface="Arial" panose="020B0604020202020204" pitchFamily="34" charset="0"/>
                <a:cs typeface="Arial" panose="020B0604020202020204" pitchFamily="34" charset="0"/>
              </a:rPr>
              <a:t>those exempt in Schedule 2</a:t>
            </a:r>
          </a:p>
          <a:p>
            <a:pPr marL="914400" lvl="1" indent="-457200">
              <a:buFont typeface="Courier New" panose="02070309020205020404" pitchFamily="49" charset="0"/>
              <a:buChar char="o"/>
            </a:pPr>
            <a:r>
              <a:rPr lang="en-US" sz="2000" dirty="0">
                <a:latin typeface="Arial" panose="020B0604020202020204" pitchFamily="34" charset="0"/>
                <a:cs typeface="Arial" panose="020B0604020202020204" pitchFamily="34" charset="0"/>
              </a:rPr>
              <a:t>workplaces</a:t>
            </a:r>
          </a:p>
          <a:p>
            <a:pPr marL="914400" lvl="1" indent="-457200">
              <a:buFont typeface="Courier New" panose="02070309020205020404" pitchFamily="49" charset="0"/>
              <a:buChar char="o"/>
            </a:pPr>
            <a:r>
              <a:rPr lang="en-US" sz="2000" dirty="0">
                <a:latin typeface="Arial" panose="020B0604020202020204" pitchFamily="34" charset="0"/>
                <a:cs typeface="Arial" panose="020B0604020202020204" pitchFamily="34" charset="0"/>
              </a:rPr>
              <a:t>hospitals etc. </a:t>
            </a:r>
          </a:p>
        </p:txBody>
      </p:sp>
    </p:spTree>
    <p:extLst>
      <p:ext uri="{BB962C8B-B14F-4D97-AF65-F5344CB8AC3E}">
        <p14:creationId xmlns:p14="http://schemas.microsoft.com/office/powerpoint/2010/main" val="372843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137" y="423832"/>
            <a:ext cx="1426291" cy="2488062"/>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741529" y="979358"/>
            <a:ext cx="10135737" cy="4093428"/>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Outdoor gathering – new rules</a:t>
            </a:r>
          </a:p>
          <a:p>
            <a:endParaRPr lang="en-US" sz="2000" dirty="0">
              <a:latin typeface="Arial" panose="020B0604020202020204" pitchFamily="34" charset="0"/>
              <a:cs typeface="Arial" panose="020B0604020202020204" pitchFamily="34" charset="0"/>
            </a:endParaRPr>
          </a:p>
          <a:p>
            <a:r>
              <a:rPr lang="en-US" sz="2000" dirty="0"/>
              <a:t>Stay at Home areas and Areas of Concern: </a:t>
            </a:r>
            <a:br>
              <a:rPr lang="en-US" sz="2000" dirty="0"/>
            </a:br>
            <a:endParaRPr lang="en-US" sz="2000" dirty="0"/>
          </a:p>
          <a:p>
            <a:pPr marL="457200" indent="-457200">
              <a:buFont typeface="Wingdings" panose="05000000000000000000" pitchFamily="2" charset="2"/>
              <a:buChar char="§"/>
            </a:pPr>
            <a:r>
              <a:rPr lang="en-US" sz="2000" dirty="0"/>
              <a:t>no more than 5 people if all people 16 years old and over are fully vaccinated. </a:t>
            </a:r>
            <a:br>
              <a:rPr lang="en-US" sz="2000" dirty="0"/>
            </a:br>
            <a:endParaRPr lang="en-US" sz="2000" dirty="0"/>
          </a:p>
          <a:p>
            <a:pPr marL="457200" indent="-457200">
              <a:buFont typeface="Wingdings" panose="05000000000000000000" pitchFamily="2" charset="2"/>
              <a:buChar char="§"/>
            </a:pPr>
            <a:r>
              <a:rPr lang="en-US" sz="2000" dirty="0"/>
              <a:t>Children12 years of age and under are not counted as part of the 5 people. </a:t>
            </a:r>
            <a:br>
              <a:rPr lang="en-US" sz="2000" dirty="0"/>
            </a:br>
            <a:endParaRPr lang="en-US" sz="2000" dirty="0"/>
          </a:p>
          <a:p>
            <a:pPr marL="457200" indent="-457200">
              <a:buFont typeface="Wingdings" panose="05000000000000000000" pitchFamily="2" charset="2"/>
              <a:buChar char="§"/>
            </a:pPr>
            <a:r>
              <a:rPr lang="en-US" sz="2000" dirty="0"/>
              <a:t>All people 16 years and above must carry evidence of their vaccination and produce the evidence if requested by a police officer. </a:t>
            </a:r>
            <a:br>
              <a:rPr lang="en-US" sz="2000" dirty="0"/>
            </a:br>
            <a:endParaRPr lang="en-US" sz="2000" dirty="0"/>
          </a:p>
          <a:p>
            <a:pPr marL="457200" indent="-457200">
              <a:buFont typeface="Wingdings" panose="05000000000000000000" pitchFamily="2" charset="2"/>
              <a:buChar char="§"/>
            </a:pPr>
            <a:r>
              <a:rPr lang="en-US" sz="2000" dirty="0"/>
              <a:t>For unvaccinated people – you can gather outdoors with no more than 2 people.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81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137" y="423832"/>
            <a:ext cx="1426291" cy="2488062"/>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850711" y="1156005"/>
            <a:ext cx="9890077" cy="4093428"/>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Visitors to home</a:t>
            </a: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8 July – GS no visitors, outside GS limit of 5 people</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GS exceptions: to engage in work, childcare, parenting arrangements,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moving residence, emergency, viewing of property.</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31 July singles bubble – nominated persons and only prescribed work to occur in homes.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Stay at home areas - for </a:t>
            </a:r>
            <a:r>
              <a:rPr lang="en-US" sz="2000" dirty="0" err="1">
                <a:latin typeface="Arial" panose="020B0604020202020204" pitchFamily="34" charset="0"/>
                <a:cs typeface="Arial" panose="020B0604020202020204" pitchFamily="34" charset="0"/>
              </a:rPr>
              <a:t>carer’s</a:t>
            </a:r>
            <a:r>
              <a:rPr lang="en-US" sz="2000" dirty="0">
                <a:latin typeface="Arial" panose="020B0604020202020204" pitchFamily="34" charset="0"/>
                <a:cs typeface="Arial" panose="020B0604020202020204" pitchFamily="34" charset="0"/>
              </a:rPr>
              <a:t> responsibilities, to provide care or assistance to a vulnerable person or for </a:t>
            </a:r>
            <a:r>
              <a:rPr lang="en-US" sz="2000">
                <a:latin typeface="Arial" panose="020B0604020202020204" pitchFamily="34" charset="0"/>
                <a:cs typeface="Arial" panose="020B0604020202020204" pitchFamily="34" charset="0"/>
              </a:rPr>
              <a:t>compassionate reasons.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0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411370"/>
            <a:ext cx="1412003" cy="2463138"/>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Rectangle 2">
            <a:extLst>
              <a:ext uri="{FF2B5EF4-FFF2-40B4-BE49-F238E27FC236}">
                <a16:creationId xmlns:a16="http://schemas.microsoft.com/office/drawing/2014/main" id="{B3A374D7-7489-4963-8FF6-F103C27763A6}"/>
              </a:ext>
            </a:extLst>
          </p:cNvPr>
          <p:cNvSpPr/>
          <p:nvPr/>
        </p:nvSpPr>
        <p:spPr>
          <a:xfrm>
            <a:off x="741529" y="296474"/>
            <a:ext cx="7378889" cy="1947328"/>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80BF37A-F417-4508-98EA-159C55D8F781}"/>
              </a:ext>
            </a:extLst>
          </p:cNvPr>
          <p:cNvSpPr txBox="1"/>
          <p:nvPr/>
        </p:nvSpPr>
        <p:spPr>
          <a:xfrm>
            <a:off x="808421" y="1351508"/>
            <a:ext cx="8497495" cy="372409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Compassionate reasons</a:t>
            </a:r>
          </a:p>
          <a:p>
            <a:pPr lvl="1"/>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26 June – reasonable excuse to leave home for emergencies or compassionate reasons, including where 2 persons are in a relationship but do not necessarily live together.</a:t>
            </a:r>
          </a:p>
          <a:p>
            <a:pPr lvl="1"/>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Order does not define ‘compassionate’.</a:t>
            </a:r>
          </a:p>
          <a:p>
            <a:pPr marL="800100" lvl="1"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You could visit another residence for compassionate reasons.</a:t>
            </a:r>
          </a:p>
          <a:p>
            <a:pPr lvl="1"/>
            <a:endParaRPr lang="en-US" sz="3600" b="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869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315" y="243512"/>
            <a:ext cx="1440578" cy="2512985"/>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TextBox 2">
            <a:extLst>
              <a:ext uri="{FF2B5EF4-FFF2-40B4-BE49-F238E27FC236}">
                <a16:creationId xmlns:a16="http://schemas.microsoft.com/office/drawing/2014/main" id="{91056B41-FDB1-4899-8CD4-CC0E79E66FCE}"/>
              </a:ext>
            </a:extLst>
          </p:cNvPr>
          <p:cNvSpPr txBox="1"/>
          <p:nvPr/>
        </p:nvSpPr>
        <p:spPr>
          <a:xfrm>
            <a:off x="1371599" y="857250"/>
            <a:ext cx="7632147" cy="5724644"/>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Masks</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Mid-June – mandatory indoor and public transport</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Exemptions for those 12 years and under, and persons with a physical or mental health illness or condition, or disability, that makes wearing a fitted face covering unsuitable</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Can take off masks for eating, drinking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 list of reasons in Order</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22 July – required to carry evidence that cannot wear a mask. </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31 July – must wear mask in areas of concern</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23 Aug – masks mandatory in all areas except home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82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194" y="397401"/>
            <a:ext cx="1183403" cy="2064361"/>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TextBox 2">
            <a:extLst>
              <a:ext uri="{FF2B5EF4-FFF2-40B4-BE49-F238E27FC236}">
                <a16:creationId xmlns:a16="http://schemas.microsoft.com/office/drawing/2014/main" id="{91056B41-FDB1-4899-8CD4-CC0E79E66FCE}"/>
              </a:ext>
            </a:extLst>
          </p:cNvPr>
          <p:cNvSpPr txBox="1"/>
          <p:nvPr/>
        </p:nvSpPr>
        <p:spPr>
          <a:xfrm>
            <a:off x="850711" y="957263"/>
            <a:ext cx="9079102" cy="5176610"/>
          </a:xfrm>
          <a:prstGeom prst="rect">
            <a:avLst/>
          </a:prstGeom>
          <a:noFill/>
        </p:spPr>
        <p:txBody>
          <a:bodyPr wrap="square" rtlCol="0">
            <a:spAutoFit/>
          </a:bodyPr>
          <a:lstStyle/>
          <a:p>
            <a:pPr>
              <a:lnSpc>
                <a:spcPct val="107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Penalties</a:t>
            </a:r>
          </a:p>
          <a:p>
            <a:pPr>
              <a:lnSpc>
                <a:spcPct val="107000"/>
              </a:lnSpc>
              <a:spcAft>
                <a:spcPts val="800"/>
              </a:spcAft>
            </a:pPr>
            <a:endParaRPr lang="en-US" sz="2000" b="1"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en-US" sz="2000" b="1" dirty="0">
                <a:latin typeface="Arial" panose="020B0604020202020204" pitchFamily="34" charset="0"/>
                <a:ea typeface="Calibri" panose="020F0502020204030204" pitchFamily="34" charset="0"/>
                <a:cs typeface="Times New Roman" panose="02020603050405020304" pitchFamily="18" charset="0"/>
              </a:rPr>
              <a:t>On-the-spot fines:</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800100" lvl="1" indent="-342900" fontAlgn="base">
              <a:buSzPts val="1000"/>
              <a:buFont typeface="Courier New" panose="02070309020205020404" pitchFamily="49" charset="0"/>
              <a:buChar char="o"/>
              <a:tabLst>
                <a:tab pos="685800" algn="l"/>
              </a:tabLst>
            </a:pPr>
            <a:r>
              <a:rPr lang="en-US" sz="2000" dirty="0">
                <a:latin typeface="Arial" panose="020B0604020202020204" pitchFamily="34" charset="0"/>
                <a:ea typeface="Calibri" panose="020F0502020204030204" pitchFamily="34" charset="0"/>
                <a:cs typeface="Times New Roman" panose="02020603050405020304" pitchFamily="18" charset="0"/>
              </a:rPr>
              <a:t>$1000 - breach of public health order</a:t>
            </a:r>
          </a:p>
          <a:p>
            <a:pPr marL="800100" lvl="1" indent="-342900" fontAlgn="base">
              <a:buSzPts val="1000"/>
              <a:buFont typeface="Courier New" panose="02070309020205020404" pitchFamily="49" charset="0"/>
              <a:buChar char="o"/>
              <a:tabLst>
                <a:tab pos="685800" algn="l"/>
              </a:tabLst>
            </a:pPr>
            <a:r>
              <a:rPr lang="en-US" sz="2000" dirty="0">
                <a:latin typeface="Arial" panose="020B0604020202020204" pitchFamily="34" charset="0"/>
                <a:ea typeface="Calibri" panose="020F0502020204030204" pitchFamily="34" charset="0"/>
                <a:cs typeface="Times New Roman" panose="02020603050405020304" pitchFamily="18" charset="0"/>
              </a:rPr>
              <a:t>$5000 - not provide information contract tracer </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fontAlgn="base">
              <a:buSzPts val="1000"/>
              <a:buFont typeface="Courier New" panose="02070309020205020404" pitchFamily="49" charset="0"/>
              <a:buChar char="o"/>
              <a:tabLst>
                <a:tab pos="685800" algn="l"/>
              </a:tabLst>
            </a:pPr>
            <a:r>
              <a:rPr lang="en-US" sz="2000" dirty="0">
                <a:latin typeface="Arial" panose="020B0604020202020204" pitchFamily="34" charset="0"/>
                <a:ea typeface="Calibri" panose="020F0502020204030204" pitchFamily="34" charset="0"/>
                <a:cs typeface="Times New Roman" panose="02020603050405020304" pitchFamily="18" charset="0"/>
              </a:rPr>
              <a:t>$3000 - participate in an outdoor gathering of more than 2 people </a:t>
            </a:r>
          </a:p>
          <a:p>
            <a:pPr marL="800100" lvl="1" indent="-342900" fontAlgn="base">
              <a:buSzPts val="1000"/>
              <a:buFont typeface="Courier New" panose="02070309020205020404" pitchFamily="49" charset="0"/>
              <a:buChar char="o"/>
              <a:tabLst>
                <a:tab pos="685800" algn="l"/>
              </a:tabLst>
            </a:pPr>
            <a:r>
              <a:rPr lang="en-US" sz="2000" dirty="0">
                <a:latin typeface="Arial" panose="020B0604020202020204" pitchFamily="34" charset="0"/>
                <a:ea typeface="Calibri" panose="020F0502020204030204" pitchFamily="34" charset="0"/>
                <a:cs typeface="Times New Roman" panose="02020603050405020304" pitchFamily="18" charset="0"/>
              </a:rPr>
              <a:t>Not wearing or carrying a mask:</a:t>
            </a:r>
          </a:p>
          <a:p>
            <a:pPr marL="1257300" lvl="2" indent="-342900" fontAlgn="base">
              <a:buSzPts val="1000"/>
              <a:buFont typeface="Courier New" panose="02070309020205020404" pitchFamily="49" charset="0"/>
              <a:buChar char="o"/>
              <a:tabLst>
                <a:tab pos="685800" algn="l"/>
              </a:tabLst>
            </a:pPr>
            <a:r>
              <a:rPr lang="en-US" sz="2000" dirty="0">
                <a:latin typeface="Arial" panose="020B0604020202020204" pitchFamily="34" charset="0"/>
                <a:ea typeface="Calibri" panose="020F0502020204030204" pitchFamily="34" charset="0"/>
                <a:cs typeface="Times New Roman" panose="02020603050405020304" pitchFamily="18" charset="0"/>
              </a:rPr>
              <a:t>Adults $500</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fontAlgn="base">
              <a:buSzPts val="1000"/>
              <a:buFont typeface="Courier New" panose="02070309020205020404" pitchFamily="49" charset="0"/>
              <a:buChar char="o"/>
              <a:tabLst>
                <a:tab pos="685800" algn="l"/>
              </a:tabLst>
            </a:pPr>
            <a:r>
              <a:rPr lang="en-US" sz="2000" dirty="0">
                <a:latin typeface="Arial" panose="020B0604020202020204" pitchFamily="34" charset="0"/>
                <a:ea typeface="Calibri" panose="020F0502020204030204" pitchFamily="34" charset="0"/>
                <a:cs typeface="Times New Roman" panose="02020603050405020304" pitchFamily="18" charset="0"/>
              </a:rPr>
              <a:t>persons aged 15 and under $40</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fontAlgn="base">
              <a:buSzPts val="1000"/>
              <a:buFont typeface="Courier New" panose="02070309020205020404" pitchFamily="49" charset="0"/>
              <a:buChar char="o"/>
              <a:tabLst>
                <a:tab pos="685800" algn="l"/>
              </a:tabLst>
            </a:pPr>
            <a:r>
              <a:rPr lang="en-US" sz="2000" dirty="0">
                <a:latin typeface="Arial" panose="020B0604020202020204" pitchFamily="34" charset="0"/>
                <a:ea typeface="Calibri" panose="020F0502020204030204" pitchFamily="34" charset="0"/>
                <a:cs typeface="Times New Roman" panose="02020603050405020304" pitchFamily="18" charset="0"/>
              </a:rPr>
              <a:t>persons aged 16-17 $80</a:t>
            </a:r>
          </a:p>
          <a:p>
            <a:pPr marL="457200" fontAlgn="base">
              <a:lnSpc>
                <a:spcPts val="1350"/>
              </a:lnSpc>
              <a:spcBef>
                <a:spcPts val="600"/>
              </a:spcBef>
              <a:spcAft>
                <a:spcPts val="6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000" b="1" dirty="0">
                <a:latin typeface="Arial" panose="020B0604020202020204" pitchFamily="34" charset="0"/>
                <a:ea typeface="Calibri" panose="020F0502020204030204" pitchFamily="34" charset="0"/>
                <a:cs typeface="Times New Roman" panose="02020603050405020304" pitchFamily="18" charset="0"/>
              </a:rPr>
              <a:t>Court</a:t>
            </a:r>
            <a:r>
              <a:rPr lang="en-AU"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Arial" panose="020B0604020202020204" pitchFamily="34" charset="0"/>
                <a:ea typeface="Calibri" panose="020F0502020204030204" pitchFamily="34" charset="0"/>
                <a:cs typeface="Times New Roman" panose="02020603050405020304" pitchFamily="18" charset="0"/>
              </a:rPr>
              <a:t>Individuals - a maximum penalty of imprisonment for 6 months and/or a penalty of up to $11,000, plus a further $5,500 fine each day the offence continues.</a:t>
            </a:r>
            <a:endParaRPr lang="en-A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8413" y="443180"/>
            <a:ext cx="1326278" cy="2313597"/>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TextBox 2">
            <a:extLst>
              <a:ext uri="{FF2B5EF4-FFF2-40B4-BE49-F238E27FC236}">
                <a16:creationId xmlns:a16="http://schemas.microsoft.com/office/drawing/2014/main" id="{91056B41-FDB1-4899-8CD4-CC0E79E66FCE}"/>
              </a:ext>
            </a:extLst>
          </p:cNvPr>
          <p:cNvSpPr txBox="1"/>
          <p:nvPr/>
        </p:nvSpPr>
        <p:spPr>
          <a:xfrm>
            <a:off x="1385888" y="1114426"/>
            <a:ext cx="7920029" cy="3896067"/>
          </a:xfrm>
          <a:prstGeom prst="rect">
            <a:avLst/>
          </a:prstGeom>
          <a:noFill/>
        </p:spPr>
        <p:txBody>
          <a:bodyPr wrap="square" rtlCol="0">
            <a:spAutoFit/>
          </a:bodyPr>
          <a:lstStyle/>
          <a:p>
            <a:pPr>
              <a:lnSpc>
                <a:spcPct val="107000"/>
              </a:lnSpc>
              <a:spcAft>
                <a:spcPts val="800"/>
              </a:spcAft>
            </a:pPr>
            <a:r>
              <a:rPr lang="en-US" sz="4000" b="1" dirty="0">
                <a:latin typeface="Arial" panose="020B0604020202020204" pitchFamily="34" charset="0"/>
                <a:cs typeface="Times New Roman" panose="02020603050405020304" pitchFamily="18" charset="0"/>
              </a:rPr>
              <a:t>How can police deal with a breach?</a:t>
            </a:r>
          </a:p>
          <a:p>
            <a:pPr>
              <a:lnSpc>
                <a:spcPct val="107000"/>
              </a:lnSpc>
              <a:spcAft>
                <a:spcPts val="800"/>
              </a:spcAft>
            </a:pPr>
            <a:endParaRPr lang="en-US" sz="2000" b="1" dirty="0">
              <a:latin typeface="Arial" panose="020B060402020202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Exercise discretion</a:t>
            </a: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Explain and warn</a:t>
            </a: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Issue a caution</a:t>
            </a: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Issue a penalty notice  </a:t>
            </a: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Issue a Court Attendance Notice</a:t>
            </a:r>
            <a:endParaRPr lang="en-US" sz="2000" dirty="0">
              <a:latin typeface="Arial" panose="020B060402020202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cs typeface="Times New Roman" panose="02020603050405020304" pitchFamily="18" charset="0"/>
              </a:rPr>
              <a:t>March 2020 - NSW Police COVID-19 guidelines.</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112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550" y="397401"/>
            <a:ext cx="1383428" cy="2413291"/>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TextBox 2">
            <a:extLst>
              <a:ext uri="{FF2B5EF4-FFF2-40B4-BE49-F238E27FC236}">
                <a16:creationId xmlns:a16="http://schemas.microsoft.com/office/drawing/2014/main" id="{91056B41-FDB1-4899-8CD4-CC0E79E66FCE}"/>
              </a:ext>
            </a:extLst>
          </p:cNvPr>
          <p:cNvSpPr txBox="1"/>
          <p:nvPr/>
        </p:nvSpPr>
        <p:spPr>
          <a:xfrm>
            <a:off x="1300163" y="828675"/>
            <a:ext cx="8005754" cy="4767267"/>
          </a:xfrm>
          <a:prstGeom prst="rect">
            <a:avLst/>
          </a:prstGeom>
          <a:noFill/>
        </p:spPr>
        <p:txBody>
          <a:bodyPr wrap="square" rtlCol="0">
            <a:spAutoFit/>
          </a:bodyPr>
          <a:lstStyle/>
          <a:p>
            <a:pPr>
              <a:lnSpc>
                <a:spcPct val="107000"/>
              </a:lnSpc>
            </a:pPr>
            <a:r>
              <a:rPr lang="en-US" sz="4000" b="1" dirty="0">
                <a:latin typeface="Arial" panose="020B0604020202020204" pitchFamily="34" charset="0"/>
                <a:cs typeface="Times New Roman" panose="02020603050405020304" pitchFamily="18" charset="0"/>
              </a:rPr>
              <a:t>What powers do police have under the public health orders?</a:t>
            </a:r>
          </a:p>
          <a:p>
            <a:pPr>
              <a:lnSpc>
                <a:spcPct val="107000"/>
              </a:lnSpc>
            </a:pPr>
            <a:endParaRPr lang="en-US" sz="2000" b="1" dirty="0">
              <a:latin typeface="Arial" panose="020B060402020202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a:latin typeface="Arial" panose="020B0604020202020204" pitchFamily="34" charset="0"/>
                <a:cs typeface="Arial" panose="020B0604020202020204" pitchFamily="34" charset="0"/>
              </a:rPr>
              <a:t>V</a:t>
            </a:r>
            <a:r>
              <a:rPr lang="en-AU" sz="2000" dirty="0" err="1">
                <a:latin typeface="Arial" panose="020B0604020202020204" pitchFamily="34" charset="0"/>
                <a:cs typeface="Arial" panose="020B0604020202020204" pitchFamily="34" charset="0"/>
              </a:rPr>
              <a:t>ery</a:t>
            </a:r>
            <a:r>
              <a:rPr lang="en-AU" sz="2000" dirty="0">
                <a:latin typeface="Arial" panose="020B0604020202020204" pitchFamily="34" charset="0"/>
                <a:cs typeface="Arial" panose="020B0604020202020204" pitchFamily="34" charset="0"/>
              </a:rPr>
              <a:t> limited powers</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a:t>
            </a:r>
            <a:r>
              <a:rPr lang="en-AU" sz="2000" dirty="0">
                <a:latin typeface="Arial" panose="020B0604020202020204" pitchFamily="34" charset="0"/>
                <a:cs typeface="Arial" panose="020B0604020202020204" pitchFamily="34" charset="0"/>
              </a:rPr>
              <a:t>an ask for proof of residence</a:t>
            </a:r>
            <a:r>
              <a:rPr lang="en-US" sz="2000" dirty="0">
                <a:latin typeface="Arial" panose="020B0604020202020204" pitchFamily="34" charset="0"/>
                <a:cs typeface="Times New Roman" panose="02020603050405020304" pitchFamily="18" charset="0"/>
              </a:rPr>
              <a:t> -16 years and above</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cs typeface="Times New Roman" panose="02020603050405020304" pitchFamily="18" charset="0"/>
              </a:rPr>
              <a:t>Can issue penalty notice</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cs typeface="Times New Roman" panose="02020603050405020304" pitchFamily="18" charset="0"/>
              </a:rPr>
              <a:t>Can issue Court Attendance Notice (CAN)</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There are no specific arrest powers</a:t>
            </a:r>
          </a:p>
          <a:p>
            <a:pPr marL="34290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Search, arrest, move-on powers are based in the </a:t>
            </a:r>
            <a:r>
              <a:rPr lang="en-US" sz="2000" i="1" dirty="0">
                <a:latin typeface="Arial" panose="020B0604020202020204" pitchFamily="34" charset="0"/>
                <a:ea typeface="Calibri" panose="020F0502020204030204" pitchFamily="34" charset="0"/>
                <a:cs typeface="Times New Roman" panose="02020603050405020304" pitchFamily="18" charset="0"/>
              </a:rPr>
              <a:t>Law Enforcement (Powers and Responsibilities) Act 2002 </a:t>
            </a:r>
            <a:r>
              <a:rPr lang="en-US" sz="2000" dirty="0">
                <a:latin typeface="Arial" panose="020B0604020202020204" pitchFamily="34" charset="0"/>
                <a:ea typeface="Calibri" panose="020F0502020204030204" pitchFamily="34" charset="0"/>
                <a:cs typeface="Times New Roman" panose="02020603050405020304" pitchFamily="18" charset="0"/>
              </a:rPr>
              <a:t>- must still adhere to legal thresholds.</a:t>
            </a:r>
            <a:endParaRPr lang="en-A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468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8659979" cy="2406466"/>
          </a:xfrm>
        </p:spPr>
        <p:txBody>
          <a:bodyPr/>
          <a:lstStyle/>
          <a:p>
            <a:r>
              <a:rPr lang="en-US" sz="5400" dirty="0"/>
              <a:t>3. Where to start</a:t>
            </a:r>
          </a:p>
        </p:txBody>
      </p:sp>
    </p:spTree>
    <p:extLst>
      <p:ext uri="{BB962C8B-B14F-4D97-AF65-F5344CB8AC3E}">
        <p14:creationId xmlns:p14="http://schemas.microsoft.com/office/powerpoint/2010/main" val="97315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10167937" cy="2406466"/>
          </a:xfrm>
        </p:spPr>
        <p:txBody>
          <a:bodyPr/>
          <a:lstStyle/>
          <a:p>
            <a:pPr algn="ctr"/>
            <a:r>
              <a:rPr lang="en-US" dirty="0"/>
              <a:t>Outline</a:t>
            </a:r>
          </a:p>
          <a:p>
            <a:pPr marL="457200" indent="-457200">
              <a:buAutoNum type="arabicPeriod"/>
            </a:pPr>
            <a:endParaRPr lang="en-US" sz="3200" dirty="0"/>
          </a:p>
          <a:p>
            <a:pPr marL="457200" indent="-457200">
              <a:buAutoNum type="arabicPeriod"/>
            </a:pPr>
            <a:r>
              <a:rPr lang="en-US" sz="3200" dirty="0"/>
              <a:t>Where to find the law</a:t>
            </a:r>
          </a:p>
          <a:p>
            <a:pPr marL="457200" indent="-457200">
              <a:buAutoNum type="arabicPeriod"/>
            </a:pPr>
            <a:r>
              <a:rPr lang="en-US" sz="3200" dirty="0"/>
              <a:t>The main rules and issues</a:t>
            </a:r>
          </a:p>
          <a:p>
            <a:pPr marL="457200" indent="-457200">
              <a:buAutoNum type="arabicPeriod"/>
            </a:pPr>
            <a:r>
              <a:rPr lang="en-US" sz="3200" dirty="0"/>
              <a:t>Where to start</a:t>
            </a:r>
          </a:p>
          <a:p>
            <a:pPr marL="457200" indent="-457200">
              <a:buAutoNum type="arabicPeriod"/>
            </a:pPr>
            <a:r>
              <a:rPr lang="en-US" sz="3200" dirty="0"/>
              <a:t>Going to court</a:t>
            </a:r>
          </a:p>
          <a:p>
            <a:pPr marL="457200" indent="-457200">
              <a:buAutoNum type="arabicPeriod"/>
            </a:pPr>
            <a:r>
              <a:rPr lang="en-US" sz="3200" dirty="0"/>
              <a:t>Questions and further resources</a:t>
            </a:r>
          </a:p>
          <a:p>
            <a:pPr marL="457200" indent="-457200">
              <a:buAutoNum type="arabicPeriod"/>
            </a:pPr>
            <a:endParaRPr lang="en-US" sz="2400" dirty="0"/>
          </a:p>
          <a:p>
            <a:pPr marL="457200" indent="-457200">
              <a:buAutoNum type="arabicPeriod"/>
            </a:pPr>
            <a:endParaRPr lang="en-US" sz="2400" dirty="0"/>
          </a:p>
        </p:txBody>
      </p:sp>
      <p:sp>
        <p:nvSpPr>
          <p:cNvPr id="4" name="Text Placeholder 4">
            <a:extLst>
              <a:ext uri="{FF2B5EF4-FFF2-40B4-BE49-F238E27FC236}">
                <a16:creationId xmlns:a16="http://schemas.microsoft.com/office/drawing/2014/main" id="{75027A03-EEB8-F74B-92E5-467C442E3576}"/>
              </a:ext>
            </a:extLst>
          </p:cNvPr>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http://www.rlc.org.au/training/resources/covid</a:t>
            </a:r>
            <a:endParaRPr lang="en-US" sz="3200" dirty="0">
              <a:latin typeface="Avenir Book" panose="02000503020000020003" pitchFamily="2" charset="0"/>
            </a:endParaRPr>
          </a:p>
        </p:txBody>
      </p:sp>
    </p:spTree>
    <p:extLst>
      <p:ext uri="{BB962C8B-B14F-4D97-AF65-F5344CB8AC3E}">
        <p14:creationId xmlns:p14="http://schemas.microsoft.com/office/powerpoint/2010/main" val="19431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825" y="448754"/>
            <a:ext cx="1454866" cy="2537909"/>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TextBox 2">
            <a:extLst>
              <a:ext uri="{FF2B5EF4-FFF2-40B4-BE49-F238E27FC236}">
                <a16:creationId xmlns:a16="http://schemas.microsoft.com/office/drawing/2014/main" id="{91056B41-FDB1-4899-8CD4-CC0E79E66FCE}"/>
              </a:ext>
            </a:extLst>
          </p:cNvPr>
          <p:cNvSpPr txBox="1"/>
          <p:nvPr/>
        </p:nvSpPr>
        <p:spPr>
          <a:xfrm>
            <a:off x="850711" y="755832"/>
            <a:ext cx="8689073" cy="5704767"/>
          </a:xfrm>
          <a:prstGeom prst="rect">
            <a:avLst/>
          </a:prstGeom>
          <a:noFill/>
        </p:spPr>
        <p:txBody>
          <a:bodyPr wrap="square" rtlCol="0">
            <a:spAutoFit/>
          </a:bodyPr>
          <a:lstStyle/>
          <a:p>
            <a:pPr>
              <a:lnSpc>
                <a:spcPct val="107000"/>
              </a:lnSpc>
            </a:pPr>
            <a:r>
              <a:rPr lang="en-US" sz="4000" b="1" dirty="0">
                <a:latin typeface="Arial" panose="020B0604020202020204" pitchFamily="34" charset="0"/>
                <a:ea typeface="Calibri" panose="020F0502020204030204" pitchFamily="34" charset="0"/>
                <a:cs typeface="Times New Roman" panose="02020603050405020304" pitchFamily="18" charset="0"/>
              </a:rPr>
              <a:t>Where to start with a fine?</a:t>
            </a:r>
          </a:p>
          <a:p>
            <a:pPr>
              <a:lnSpc>
                <a:spcPct val="107000"/>
              </a:lnSpc>
            </a:pPr>
            <a:endParaRPr lang="en-US" sz="2000" b="1"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Date of offence</a:t>
            </a:r>
          </a:p>
          <a:p>
            <a:pPr marL="457200" indent="-4572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Location</a:t>
            </a:r>
          </a:p>
          <a:p>
            <a:pPr marL="457200" indent="-4572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What happened?</a:t>
            </a:r>
          </a:p>
          <a:p>
            <a:pPr marL="457200" indent="-4572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What did police say?</a:t>
            </a:r>
          </a:p>
          <a:p>
            <a:pPr marL="457200" indent="-4572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How much?</a:t>
            </a:r>
          </a:p>
          <a:p>
            <a:pPr marL="457200" indent="-457200">
              <a:lnSpc>
                <a:spcPct val="107000"/>
              </a:lnSpc>
              <a:spcAft>
                <a:spcPts val="80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Where is the fine process up to?</a:t>
            </a:r>
          </a:p>
        </p:txBody>
      </p:sp>
    </p:spTree>
    <p:extLst>
      <p:ext uri="{BB962C8B-B14F-4D97-AF65-F5344CB8AC3E}">
        <p14:creationId xmlns:p14="http://schemas.microsoft.com/office/powerpoint/2010/main" val="344320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4150" y="349060"/>
            <a:ext cx="1340566" cy="2338521"/>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pic>
        <p:nvPicPr>
          <p:cNvPr id="5" name="Picture 4">
            <a:extLst>
              <a:ext uri="{FF2B5EF4-FFF2-40B4-BE49-F238E27FC236}">
                <a16:creationId xmlns:a16="http://schemas.microsoft.com/office/drawing/2014/main" id="{A49E8868-BF91-4A55-9AC0-7FAF6000D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59" y="272955"/>
            <a:ext cx="8977138" cy="6165114"/>
          </a:xfrm>
          <a:prstGeom prst="rect">
            <a:avLst/>
          </a:prstGeom>
        </p:spPr>
      </p:pic>
    </p:spTree>
    <p:extLst>
      <p:ext uri="{BB962C8B-B14F-4D97-AF65-F5344CB8AC3E}">
        <p14:creationId xmlns:p14="http://schemas.microsoft.com/office/powerpoint/2010/main" val="237882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505382"/>
            <a:ext cx="1340566" cy="2338521"/>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TextBox 2">
            <a:extLst>
              <a:ext uri="{FF2B5EF4-FFF2-40B4-BE49-F238E27FC236}">
                <a16:creationId xmlns:a16="http://schemas.microsoft.com/office/drawing/2014/main" id="{91056B41-FDB1-4899-8CD4-CC0E79E66FCE}"/>
              </a:ext>
            </a:extLst>
          </p:cNvPr>
          <p:cNvSpPr txBox="1"/>
          <p:nvPr/>
        </p:nvSpPr>
        <p:spPr>
          <a:xfrm>
            <a:off x="850711" y="505383"/>
            <a:ext cx="8764776" cy="4524315"/>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Problems with COVID-19 fines</a:t>
            </a:r>
          </a:p>
          <a:p>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No particulars as to which direction within public health order has been breached</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No information about how person failed to comply with direction</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Too complex to be an on-the-spot fine – not strict liability.</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Can submit a review with Revenue NSW seeking further particulars – seeking copy of PART A – Electronic Police General Penalty Notice. </a:t>
            </a: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68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4162" y="261827"/>
            <a:ext cx="1240553" cy="2164055"/>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0711" y="397401"/>
            <a:ext cx="8455206" cy="954107"/>
          </a:xfrm>
          <a:prstGeom prst="rect">
            <a:avLst/>
          </a:prstGeom>
        </p:spPr>
        <p:txBody>
          <a:bodyPr wrap="square">
            <a:spAutoFit/>
          </a:bodyPr>
          <a:lstStyle/>
          <a:p>
            <a:endParaRPr lang="en-AU" sz="3200" dirty="0"/>
          </a:p>
          <a:p>
            <a:endParaRPr lang="en-AU" sz="2400" dirty="0"/>
          </a:p>
        </p:txBody>
      </p:sp>
      <p:sp>
        <p:nvSpPr>
          <p:cNvPr id="3" name="TextBox 2">
            <a:extLst>
              <a:ext uri="{FF2B5EF4-FFF2-40B4-BE49-F238E27FC236}">
                <a16:creationId xmlns:a16="http://schemas.microsoft.com/office/drawing/2014/main" id="{91056B41-FDB1-4899-8CD4-CC0E79E66FCE}"/>
              </a:ext>
            </a:extLst>
          </p:cNvPr>
          <p:cNvSpPr txBox="1"/>
          <p:nvPr/>
        </p:nvSpPr>
        <p:spPr>
          <a:xfrm>
            <a:off x="1057275" y="785813"/>
            <a:ext cx="8248642" cy="48320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Advising clients</a:t>
            </a:r>
          </a:p>
          <a:p>
            <a:endParaRPr lang="en-US" sz="20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Identify which public health order was in place at the time of alleged offence</a:t>
            </a:r>
          </a:p>
          <a:p>
            <a:pPr marL="457200" indent="-4572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Have police applied the law correctly?</a:t>
            </a:r>
          </a:p>
          <a:p>
            <a:pPr marL="457200" indent="-4572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Advise client of timeframe for payment, election for review by Revenue NSW and court election</a:t>
            </a:r>
          </a:p>
          <a:p>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Advise client of payment options: pay by installment, WDO, write-off application</a:t>
            </a:r>
          </a:p>
          <a:p>
            <a:endParaRPr lang="en-US" sz="24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68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E169AE-9E76-214A-B8B4-F0F15E24ECA6}"/>
              </a:ext>
            </a:extLst>
          </p:cNvPr>
          <p:cNvSpPr txBox="1"/>
          <p:nvPr/>
        </p:nvSpPr>
        <p:spPr>
          <a:xfrm>
            <a:off x="3452486" y="2188346"/>
            <a:ext cx="651320" cy="46166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en-US" sz="2400" b="1" dirty="0">
              <a:solidFill>
                <a:srgbClr val="FF0000"/>
              </a:solidFill>
              <a:latin typeface="+mj-lt"/>
              <a:ea typeface="+mj-ea"/>
              <a:cs typeface="+mj-cs"/>
              <a:sym typeface="Calibri"/>
            </a:endParaRPr>
          </a:p>
        </p:txBody>
      </p:sp>
      <p:sp>
        <p:nvSpPr>
          <p:cNvPr id="8" name="TextBox 7">
            <a:extLst>
              <a:ext uri="{FF2B5EF4-FFF2-40B4-BE49-F238E27FC236}">
                <a16:creationId xmlns:a16="http://schemas.microsoft.com/office/drawing/2014/main" id="{57E169AE-9E76-214A-B8B4-F0F15E24ECA6}"/>
              </a:ext>
            </a:extLst>
          </p:cNvPr>
          <p:cNvSpPr txBox="1"/>
          <p:nvPr/>
        </p:nvSpPr>
        <p:spPr>
          <a:xfrm>
            <a:off x="3723998" y="2188345"/>
            <a:ext cx="65132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2400" b="1" dirty="0">
                <a:solidFill>
                  <a:srgbClr val="FF0000"/>
                </a:solidFill>
                <a:latin typeface="+mj-lt"/>
                <a:ea typeface="+mj-ea"/>
                <a:cs typeface="+mj-cs"/>
                <a:sym typeface="Calibri"/>
              </a:rPr>
              <a:t>21 </a:t>
            </a:r>
          </a:p>
        </p:txBody>
      </p:sp>
      <p:sp>
        <p:nvSpPr>
          <p:cNvPr id="9" name="TextBox 8">
            <a:extLst>
              <a:ext uri="{FF2B5EF4-FFF2-40B4-BE49-F238E27FC236}">
                <a16:creationId xmlns:a16="http://schemas.microsoft.com/office/drawing/2014/main" id="{57E169AE-9E76-214A-B8B4-F0F15E24ECA6}"/>
              </a:ext>
            </a:extLst>
          </p:cNvPr>
          <p:cNvSpPr txBox="1"/>
          <p:nvPr/>
        </p:nvSpPr>
        <p:spPr>
          <a:xfrm>
            <a:off x="3590377" y="5096942"/>
            <a:ext cx="321507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600" b="1" dirty="0">
                <a:solidFill>
                  <a:srgbClr val="FF0000"/>
                </a:solidFill>
                <a:latin typeface="+mj-lt"/>
                <a:ea typeface="+mj-ea"/>
                <a:cs typeface="+mj-cs"/>
                <a:sym typeface="Calibri"/>
              </a:rPr>
              <a:t>- $65 added to the fine </a:t>
            </a:r>
          </a:p>
        </p:txBody>
      </p:sp>
      <p:pic>
        <p:nvPicPr>
          <p:cNvPr id="10" name="Picture 9">
            <a:extLst>
              <a:ext uri="{FF2B5EF4-FFF2-40B4-BE49-F238E27FC236}">
                <a16:creationId xmlns:a16="http://schemas.microsoft.com/office/drawing/2014/main" id="{42C3024D-C227-414F-99A1-2F40689779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2750" y="742950"/>
            <a:ext cx="8960105" cy="4952947"/>
          </a:xfrm>
          <a:prstGeom prst="rect">
            <a:avLst/>
          </a:prstGeom>
        </p:spPr>
      </p:pic>
      <p:sp>
        <p:nvSpPr>
          <p:cNvPr id="11" name="TextBox 10">
            <a:extLst>
              <a:ext uri="{FF2B5EF4-FFF2-40B4-BE49-F238E27FC236}">
                <a16:creationId xmlns:a16="http://schemas.microsoft.com/office/drawing/2014/main" id="{0954C812-F2A2-4DDC-8E96-3916F009CE60}"/>
              </a:ext>
            </a:extLst>
          </p:cNvPr>
          <p:cNvSpPr txBox="1"/>
          <p:nvPr/>
        </p:nvSpPr>
        <p:spPr>
          <a:xfrm>
            <a:off x="2018676" y="5956300"/>
            <a:ext cx="502170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2000" b="1" dirty="0">
                <a:solidFill>
                  <a:srgbClr val="303030"/>
                </a:solidFill>
                <a:latin typeface="+mj-lt"/>
                <a:ea typeface="+mj-ea"/>
                <a:cs typeface="+mj-cs"/>
                <a:sym typeface="Calibri"/>
              </a:rPr>
              <a:t>Source: Inner City Legal Centre</a:t>
            </a:r>
          </a:p>
        </p:txBody>
      </p:sp>
      <p:sp>
        <p:nvSpPr>
          <p:cNvPr id="12" name="TextBox 11">
            <a:extLst>
              <a:ext uri="{FF2B5EF4-FFF2-40B4-BE49-F238E27FC236}">
                <a16:creationId xmlns:a16="http://schemas.microsoft.com/office/drawing/2014/main" id="{2FEB808C-3852-4058-803F-A9879F16CC21}"/>
              </a:ext>
            </a:extLst>
          </p:cNvPr>
          <p:cNvSpPr txBox="1"/>
          <p:nvPr/>
        </p:nvSpPr>
        <p:spPr>
          <a:xfrm>
            <a:off x="2624986" y="2286201"/>
            <a:ext cx="410822" cy="40010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2000" b="1" dirty="0">
                <a:solidFill>
                  <a:srgbClr val="FF0000"/>
                </a:solidFill>
                <a:latin typeface="+mj-lt"/>
                <a:ea typeface="+mj-ea"/>
                <a:cs typeface="+mj-cs"/>
                <a:sym typeface="Calibri"/>
              </a:rPr>
              <a:t>21</a:t>
            </a:r>
          </a:p>
        </p:txBody>
      </p:sp>
      <p:sp>
        <p:nvSpPr>
          <p:cNvPr id="2" name="TextBox 1">
            <a:extLst>
              <a:ext uri="{FF2B5EF4-FFF2-40B4-BE49-F238E27FC236}">
                <a16:creationId xmlns:a16="http://schemas.microsoft.com/office/drawing/2014/main" id="{EA1D51D8-C7E1-492B-9E13-4FA6F26253F3}"/>
              </a:ext>
            </a:extLst>
          </p:cNvPr>
          <p:cNvSpPr txBox="1"/>
          <p:nvPr/>
        </p:nvSpPr>
        <p:spPr>
          <a:xfrm>
            <a:off x="5775350" y="2286201"/>
            <a:ext cx="5354614"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Note: Can take up to 21 days from when police inform a person they will receive a fine before they get it in the post.</a:t>
            </a:r>
          </a:p>
        </p:txBody>
      </p:sp>
    </p:spTree>
    <p:extLst>
      <p:ext uri="{BB962C8B-B14F-4D97-AF65-F5344CB8AC3E}">
        <p14:creationId xmlns:p14="http://schemas.microsoft.com/office/powerpoint/2010/main" val="168539005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BE94F4-3EA5-D144-B324-664F2097E514}"/>
              </a:ext>
            </a:extLst>
          </p:cNvPr>
          <p:cNvSpPr>
            <a:spLocks noGrp="1"/>
          </p:cNvSpPr>
          <p:nvPr>
            <p:ph type="body" sz="quarter" idx="1"/>
          </p:nvPr>
        </p:nvSpPr>
        <p:spPr/>
        <p:txBody>
          <a:bodyPr/>
          <a:lstStyle/>
          <a:p>
            <a:endParaRPr lang="en-US"/>
          </a:p>
        </p:txBody>
      </p:sp>
      <p:sp>
        <p:nvSpPr>
          <p:cNvPr id="4" name="Text Placeholder 3">
            <a:extLst>
              <a:ext uri="{FF2B5EF4-FFF2-40B4-BE49-F238E27FC236}">
                <a16:creationId xmlns:a16="http://schemas.microsoft.com/office/drawing/2014/main" id="{8B6A429D-EA40-BA46-B0EF-E6725C59685C}"/>
              </a:ext>
            </a:extLst>
          </p:cNvPr>
          <p:cNvSpPr>
            <a:spLocks noGrp="1"/>
          </p:cNvSpPr>
          <p:nvPr>
            <p:ph type="body" sz="quarter" idx="14"/>
          </p:nvPr>
        </p:nvSpPr>
        <p:spPr/>
        <p:txBody>
          <a:bodyPr/>
          <a:lstStyle/>
          <a:p>
            <a:endParaRPr lang="en-US"/>
          </a:p>
        </p:txBody>
      </p:sp>
      <p:pic>
        <p:nvPicPr>
          <p:cNvPr id="10" name="Picture Placeholder 9">
            <a:extLst>
              <a:ext uri="{FF2B5EF4-FFF2-40B4-BE49-F238E27FC236}">
                <a16:creationId xmlns:a16="http://schemas.microsoft.com/office/drawing/2014/main" id="{CEDAADDE-63E8-0D42-BC5C-73F4BD49B59B}"/>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8435" r="8435"/>
          <a:stretch>
            <a:fillRect/>
          </a:stretch>
        </p:blipFill>
        <p:spPr>
          <a:xfrm>
            <a:off x="359764" y="433470"/>
            <a:ext cx="11398769" cy="5991062"/>
          </a:xfrm>
        </p:spPr>
      </p:pic>
    </p:spTree>
    <p:extLst>
      <p:ext uri="{BB962C8B-B14F-4D97-AF65-F5344CB8AC3E}">
        <p14:creationId xmlns:p14="http://schemas.microsoft.com/office/powerpoint/2010/main" val="363674155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275" y="419657"/>
            <a:ext cx="1397716" cy="2438215"/>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395785" y="1025198"/>
            <a:ext cx="8896484" cy="3785652"/>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Timeframes for requesting a review</a:t>
            </a:r>
          </a:p>
          <a:p>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Review to Revenue NSW</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If you have </a:t>
            </a:r>
            <a:r>
              <a:rPr lang="en-US" sz="2000" b="1" dirty="0">
                <a:latin typeface="Arial" panose="020B0604020202020204" pitchFamily="34" charset="0"/>
                <a:cs typeface="Arial" panose="020B0604020202020204" pitchFamily="34" charset="0"/>
              </a:rPr>
              <a:t>not paid </a:t>
            </a:r>
            <a:r>
              <a:rPr lang="en-US" sz="2000" dirty="0">
                <a:latin typeface="Arial" panose="020B0604020202020204" pitchFamily="34" charset="0"/>
                <a:cs typeface="Arial" panose="020B0604020202020204" pitchFamily="34" charset="0"/>
              </a:rPr>
              <a:t>the fine, by the due date on the </a:t>
            </a:r>
            <a:r>
              <a:rPr lang="en-US" sz="2000" b="1" dirty="0">
                <a:latin typeface="Arial" panose="020B0604020202020204" pitchFamily="34" charset="0"/>
                <a:cs typeface="Arial" panose="020B0604020202020204" pitchFamily="34" charset="0"/>
              </a:rPr>
              <a:t>penalty reminder notice</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If you have </a:t>
            </a:r>
            <a:r>
              <a:rPr lang="en-US" sz="2000" b="1" dirty="0">
                <a:latin typeface="Arial" panose="020B0604020202020204" pitchFamily="34" charset="0"/>
                <a:cs typeface="Arial" panose="020B0604020202020204" pitchFamily="34" charset="0"/>
              </a:rPr>
              <a:t>already paid </a:t>
            </a:r>
            <a:r>
              <a:rPr lang="en-US" sz="2000" dirty="0">
                <a:latin typeface="Arial" panose="020B0604020202020204" pitchFamily="34" charset="0"/>
                <a:cs typeface="Arial" panose="020B0604020202020204" pitchFamily="34" charset="0"/>
              </a:rPr>
              <a:t>the fine, within 60 days from the date the penalty notice was issued</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Fine </a:t>
            </a:r>
            <a:r>
              <a:rPr lang="en-US" sz="2000" b="1" dirty="0">
                <a:latin typeface="Arial" panose="020B0604020202020204" pitchFamily="34" charset="0"/>
                <a:cs typeface="Arial" panose="020B0604020202020204" pitchFamily="34" charset="0"/>
              </a:rPr>
              <a:t>put on hold </a:t>
            </a:r>
            <a:r>
              <a:rPr lang="en-US" sz="2000" dirty="0">
                <a:latin typeface="Arial" panose="020B0604020202020204" pitchFamily="34" charset="0"/>
                <a:cs typeface="Arial" panose="020B0604020202020204" pitchFamily="34" charset="0"/>
              </a:rPr>
              <a:t>when you request a review until outcome</a:t>
            </a:r>
          </a:p>
        </p:txBody>
      </p:sp>
    </p:spTree>
    <p:extLst>
      <p:ext uri="{BB962C8B-B14F-4D97-AF65-F5344CB8AC3E}">
        <p14:creationId xmlns:p14="http://schemas.microsoft.com/office/powerpoint/2010/main" val="766347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2700" y="448232"/>
            <a:ext cx="1440578" cy="2512985"/>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1000125" y="814388"/>
            <a:ext cx="8429624" cy="3785652"/>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Timeframes for court election</a:t>
            </a:r>
          </a:p>
          <a:p>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Have option to go straight to court and by-pass Revenue NSW </a:t>
            </a:r>
            <a:br>
              <a:rPr lang="en-US" sz="2000" dirty="0">
                <a:latin typeface="Arial" panose="020B0604020202020204" pitchFamily="34" charset="0"/>
                <a:cs typeface="Arial" panose="020B0604020202020204" pitchFamily="34" charset="0"/>
              </a:rPr>
            </a:br>
            <a:r>
              <a:rPr lang="en-US" sz="2000" b="1" u="sng" dirty="0">
                <a:latin typeface="Arial" panose="020B0604020202020204" pitchFamily="34" charset="0"/>
                <a:cs typeface="Arial" panose="020B0604020202020204" pitchFamily="34" charset="0"/>
              </a:rPr>
              <a:t>OR</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Revenue NSW first and then court.</a:t>
            </a:r>
          </a:p>
          <a:p>
            <a:pPr marL="457200" indent="-4572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You should apply to go to court before the </a:t>
            </a:r>
            <a:r>
              <a:rPr lang="en-US" sz="2000" b="1" dirty="0">
                <a:latin typeface="Arial" panose="020B0604020202020204" pitchFamily="34" charset="0"/>
                <a:cs typeface="Arial" panose="020B0604020202020204" pitchFamily="34" charset="0"/>
              </a:rPr>
              <a:t>due date </a:t>
            </a:r>
            <a:r>
              <a:rPr lang="en-US" sz="2000" dirty="0">
                <a:latin typeface="Arial" panose="020B0604020202020204" pitchFamily="34" charset="0"/>
                <a:cs typeface="Arial" panose="020B0604020202020204" pitchFamily="34" charset="0"/>
              </a:rPr>
              <a:t>on your </a:t>
            </a:r>
            <a:r>
              <a:rPr lang="en-US" sz="2000" b="1" dirty="0">
                <a:latin typeface="Arial" panose="020B0604020202020204" pitchFamily="34" charset="0"/>
                <a:cs typeface="Arial" panose="020B0604020202020204" pitchFamily="34" charset="0"/>
              </a:rPr>
              <a:t>penalty reminder notice</a:t>
            </a:r>
          </a:p>
          <a:p>
            <a:pPr marL="457200" indent="-4572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If you have </a:t>
            </a:r>
            <a:r>
              <a:rPr lang="en-US" sz="2000" b="1" dirty="0">
                <a:latin typeface="Arial" panose="020B0604020202020204" pitchFamily="34" charset="0"/>
                <a:cs typeface="Arial" panose="020B0604020202020204" pitchFamily="34" charset="0"/>
              </a:rPr>
              <a:t>already paid </a:t>
            </a:r>
            <a:r>
              <a:rPr lang="en-US" sz="2000" dirty="0">
                <a:latin typeface="Arial" panose="020B0604020202020204" pitchFamily="34" charset="0"/>
                <a:cs typeface="Arial" panose="020B0604020202020204" pitchFamily="34" charset="0"/>
              </a:rPr>
              <a:t>the fine, you have </a:t>
            </a:r>
            <a:r>
              <a:rPr lang="en-US" sz="2000" b="1" dirty="0">
                <a:latin typeface="Arial" panose="020B0604020202020204" pitchFamily="34" charset="0"/>
                <a:cs typeface="Arial" panose="020B0604020202020204" pitchFamily="34" charset="0"/>
              </a:rPr>
              <a:t>90 days </a:t>
            </a:r>
            <a:r>
              <a:rPr lang="en-US" sz="2000" dirty="0">
                <a:latin typeface="Arial" panose="020B0604020202020204" pitchFamily="34" charset="0"/>
                <a:cs typeface="Arial" panose="020B0604020202020204" pitchFamily="34" charset="0"/>
              </a:rPr>
              <a:t>from the date the penalty was issued</a:t>
            </a:r>
          </a:p>
        </p:txBody>
      </p:sp>
    </p:spTree>
    <p:extLst>
      <p:ext uri="{BB962C8B-B14F-4D97-AF65-F5344CB8AC3E}">
        <p14:creationId xmlns:p14="http://schemas.microsoft.com/office/powerpoint/2010/main" val="2051653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362507"/>
            <a:ext cx="1512016" cy="2637603"/>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1157287" y="906610"/>
            <a:ext cx="8136901" cy="4452116"/>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Why go to Revenue NSW first?</a:t>
            </a:r>
          </a:p>
          <a:p>
            <a:pPr lvl="0">
              <a:lnSpc>
                <a:spcPct val="107000"/>
              </a:lnSpc>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No cost</a:t>
            </a:r>
            <a:endParaRPr lang="en-AU"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No risk of criminal record</a:t>
            </a: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Not entering plea</a:t>
            </a: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Less time commitment</a:t>
            </a: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Easier to self-represent </a:t>
            </a: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Fine is put on hold</a:t>
            </a:r>
          </a:p>
          <a:p>
            <a:pPr marL="342900" lvl="0" indent="-342900">
              <a:lnSpc>
                <a:spcPct val="107000"/>
              </a:lnSpc>
              <a:spcAft>
                <a:spcPts val="0"/>
              </a:spcAft>
              <a:buFont typeface="Wingdings" panose="05000000000000000000" pitchFamily="2" charset="2"/>
              <a:buChar char=""/>
            </a:pP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AU" sz="2000" dirty="0">
                <a:latin typeface="Calibri" panose="020F0502020204030204" pitchFamily="34" charset="0"/>
                <a:ea typeface="Calibri" panose="020F0502020204030204" pitchFamily="34" charset="0"/>
                <a:cs typeface="Times New Roman" panose="02020603050405020304" pitchFamily="18" charset="0"/>
              </a:rPr>
              <a:t>Note:</a:t>
            </a:r>
          </a:p>
          <a:p>
            <a:pPr marL="342900" lvl="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If issued a CAN, then Revenue NSW is not an option</a:t>
            </a:r>
          </a:p>
          <a:p>
            <a:pPr marL="342900" lvl="0" indent="-342900">
              <a:lnSpc>
                <a:spcPct val="107000"/>
              </a:lnSpc>
              <a:spcAft>
                <a:spcPts val="80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If elected to go to court, you cannot go back to Revenue NSW</a:t>
            </a:r>
          </a:p>
        </p:txBody>
      </p:sp>
    </p:spTree>
    <p:extLst>
      <p:ext uri="{BB962C8B-B14F-4D97-AF65-F5344CB8AC3E}">
        <p14:creationId xmlns:p14="http://schemas.microsoft.com/office/powerpoint/2010/main" val="3213938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39079-9320-4D50-BE81-A7B1ACCA1E27}"/>
              </a:ext>
            </a:extLst>
          </p:cNvPr>
          <p:cNvSpPr/>
          <p:nvPr/>
        </p:nvSpPr>
        <p:spPr>
          <a:xfrm>
            <a:off x="685799" y="442913"/>
            <a:ext cx="10536383" cy="6718762"/>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How to set out your review application</a:t>
            </a:r>
          </a:p>
          <a:p>
            <a:pPr lvl="0" fontAlgn="base"/>
            <a:endParaRPr lang="en-AU" sz="2000" dirty="0">
              <a:latin typeface="Arial" panose="020B0604020202020204" pitchFamily="34" charset="0"/>
              <a:cs typeface="Arial" panose="020B0604020202020204" pitchFamily="34" charset="0"/>
            </a:endParaRPr>
          </a:p>
          <a:p>
            <a:pPr lvl="0" fontAlgn="base"/>
            <a:r>
              <a:rPr lang="en-AU" sz="2000" dirty="0">
                <a:latin typeface="Arial" panose="020B0604020202020204" pitchFamily="34" charset="0"/>
                <a:cs typeface="Arial" panose="020B0604020202020204" pitchFamily="34" charset="0"/>
              </a:rPr>
              <a:t>Penalty Notice No.: XXX	Offence: XXX</a:t>
            </a:r>
          </a:p>
          <a:p>
            <a:pPr fontAlgn="base"/>
            <a:r>
              <a:rPr lang="en-AU" sz="2000" dirty="0">
                <a:latin typeface="Arial" panose="020B0604020202020204" pitchFamily="34" charset="0"/>
                <a:cs typeface="Arial" panose="020B0604020202020204" pitchFamily="34" charset="0"/>
              </a:rPr>
              <a:t>Date of issue:  XXX		Cost: XXX</a:t>
            </a:r>
          </a:p>
          <a:p>
            <a:pPr fontAlgn="base"/>
            <a:endParaRPr lang="en-AU" sz="2000" dirty="0">
              <a:latin typeface="Arial" panose="020B0604020202020204" pitchFamily="34" charset="0"/>
              <a:cs typeface="Arial" panose="020B0604020202020204" pitchFamily="34" charset="0"/>
            </a:endParaRPr>
          </a:p>
          <a:p>
            <a:pPr fontAlgn="base"/>
            <a:r>
              <a:rPr lang="en-AU" sz="2000" dirty="0">
                <a:latin typeface="Arial" panose="020B0604020202020204" pitchFamily="34" charset="0"/>
                <a:cs typeface="Arial" panose="020B0604020202020204" pitchFamily="34" charset="0"/>
              </a:rPr>
              <a:t>I request the penalties be dismissed based on the following factors:</a:t>
            </a:r>
          </a:p>
          <a:p>
            <a:pPr fontAlgn="base"/>
            <a:r>
              <a:rPr lang="en-AU" sz="2000" dirty="0">
                <a:latin typeface="Arial" panose="020B0604020202020204" pitchFamily="34" charset="0"/>
                <a:cs typeface="Arial" panose="020B0604020202020204" pitchFamily="34" charset="0"/>
              </a:rPr>
              <a:t> </a:t>
            </a:r>
          </a:p>
          <a:p>
            <a:pPr marL="342900" indent="-342900" fontAlgn="base">
              <a:buFont typeface="Wingdings" panose="05000000000000000000" pitchFamily="2" charset="2"/>
              <a:buChar char="§"/>
            </a:pPr>
            <a:r>
              <a:rPr lang="en-AU" sz="2000" b="1" dirty="0">
                <a:latin typeface="Arial" panose="020B0604020202020204" pitchFamily="34" charset="0"/>
                <a:cs typeface="Arial" panose="020B0604020202020204" pitchFamily="34" charset="0"/>
              </a:rPr>
              <a:t>Details about incident: </a:t>
            </a:r>
            <a:r>
              <a:rPr lang="en-AU" sz="2000" dirty="0">
                <a:latin typeface="Arial" panose="020B0604020202020204" pitchFamily="34" charset="0"/>
                <a:cs typeface="Arial" panose="020B0604020202020204" pitchFamily="34" charset="0"/>
              </a:rPr>
              <a:t>On (insert date, time, location).</a:t>
            </a:r>
          </a:p>
          <a:p>
            <a:pPr fontAlgn="base"/>
            <a:endParaRPr lang="en-AU" sz="2000" u="sng" dirty="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n-AU" sz="2000" b="1" dirty="0">
                <a:latin typeface="Arial" panose="020B0604020202020204" pitchFamily="34" charset="0"/>
                <a:cs typeface="Arial" panose="020B0604020202020204" pitchFamily="34" charset="0"/>
              </a:rPr>
              <a:t>The law: </a:t>
            </a:r>
            <a:r>
              <a:rPr lang="en-AU" sz="2000" dirty="0">
                <a:latin typeface="Arial" panose="020B0604020202020204" pitchFamily="34" charset="0"/>
                <a:cs typeface="Arial" panose="020B0604020202020204" pitchFamily="34" charset="0"/>
              </a:rPr>
              <a:t>At the time of the offence the Public Health Order in place at the time was (provide link). Refer to clauses within the PH Order relevant to you case (i.e. reasonable excuse, adherence to gathering rules, adherence to 5/10km or LGA rule).</a:t>
            </a:r>
          </a:p>
          <a:p>
            <a:pPr fontAlgn="base"/>
            <a:endParaRPr lang="en-AU" sz="2000" u="sng" dirty="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n-AU" sz="2000" b="1" dirty="0">
                <a:latin typeface="Arial" panose="020B0604020202020204" pitchFamily="34" charset="0"/>
                <a:cs typeface="Arial" panose="020B0604020202020204" pitchFamily="34" charset="0"/>
              </a:rPr>
              <a:t>Application of fact to law: </a:t>
            </a:r>
            <a:r>
              <a:rPr lang="en-AU" sz="2000" dirty="0">
                <a:latin typeface="Arial" panose="020B0604020202020204" pitchFamily="34" charset="0"/>
                <a:cs typeface="Arial" panose="020B0604020202020204" pitchFamily="34" charset="0"/>
              </a:rPr>
              <a:t>Outline how you/ client was not in breach of the law based on the above PH clauses.</a:t>
            </a:r>
          </a:p>
          <a:p>
            <a:pPr lvl="0" fontAlgn="base"/>
            <a:endParaRPr lang="en-AU" sz="2000" dirty="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
            </a:pPr>
            <a:r>
              <a:rPr lang="en-AU" sz="2000" b="1" dirty="0">
                <a:latin typeface="Arial" panose="020B0604020202020204" pitchFamily="34" charset="0"/>
                <a:cs typeface="Arial" panose="020B0604020202020204" pitchFamily="34" charset="0"/>
              </a:rPr>
              <a:t>Attachments: </a:t>
            </a:r>
            <a:r>
              <a:rPr lang="en-AU" sz="2000" dirty="0">
                <a:latin typeface="Arial" panose="020B0604020202020204" pitchFamily="34" charset="0"/>
                <a:cs typeface="Arial" panose="020B0604020202020204" pitchFamily="34" charset="0"/>
              </a:rPr>
              <a:t>Copy of penalty notice and any evidence in support.</a:t>
            </a:r>
          </a:p>
          <a:p>
            <a:pPr lvl="0" fontAlgn="base"/>
            <a:endParaRPr lang="en-AU" dirty="0">
              <a:latin typeface="Arial" panose="020B0604020202020204" pitchFamily="34" charset="0"/>
              <a:cs typeface="Arial" panose="020B0604020202020204" pitchFamily="34" charset="0"/>
            </a:endParaRPr>
          </a:p>
          <a:p>
            <a:pPr lvl="0">
              <a:lnSpc>
                <a:spcPct val="107000"/>
              </a:lnSpc>
              <a:spcAft>
                <a:spcPts val="0"/>
              </a:spcAft>
            </a:pPr>
            <a:endParaRPr lang="en-US" sz="2800" b="1"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133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8659979" cy="2406466"/>
          </a:xfrm>
        </p:spPr>
        <p:txBody>
          <a:bodyPr/>
          <a:lstStyle/>
          <a:p>
            <a:r>
              <a:rPr lang="en-US" sz="5400" dirty="0"/>
              <a:t>1. Where to find the law</a:t>
            </a:r>
          </a:p>
        </p:txBody>
      </p:sp>
    </p:spTree>
    <p:extLst>
      <p:ext uri="{BB962C8B-B14F-4D97-AF65-F5344CB8AC3E}">
        <p14:creationId xmlns:p14="http://schemas.microsoft.com/office/powerpoint/2010/main" val="157013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39079-9320-4D50-BE81-A7B1ACCA1E27}"/>
              </a:ext>
            </a:extLst>
          </p:cNvPr>
          <p:cNvSpPr/>
          <p:nvPr/>
        </p:nvSpPr>
        <p:spPr>
          <a:xfrm>
            <a:off x="928687" y="814388"/>
            <a:ext cx="10269744" cy="5337487"/>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When should a fine be withdrawn?</a:t>
            </a:r>
          </a:p>
          <a:p>
            <a:pPr lvl="0">
              <a:lnSpc>
                <a:spcPct val="107000"/>
              </a:lnSpc>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en-US" sz="2000" dirty="0">
                <a:latin typeface="Arial" panose="020B0604020202020204" pitchFamily="34" charset="0"/>
                <a:cs typeface="Arial" panose="020B0604020202020204" pitchFamily="34" charset="0"/>
              </a:rPr>
              <a:t>s 24E of the Fines Act 1996 </a:t>
            </a:r>
            <a:r>
              <a:rPr lang="en-US" sz="2000" b="1" dirty="0">
                <a:latin typeface="Arial" panose="020B0604020202020204" pitchFamily="34" charset="0"/>
                <a:cs typeface="Arial" panose="020B0604020202020204" pitchFamily="34" charset="0"/>
              </a:rPr>
              <a:t>must withdraw </a:t>
            </a:r>
            <a:r>
              <a:rPr lang="en-US" sz="2000" dirty="0">
                <a:latin typeface="Arial" panose="020B0604020202020204" pitchFamily="34" charset="0"/>
                <a:cs typeface="Arial" panose="020B0604020202020204" pitchFamily="34" charset="0"/>
              </a:rPr>
              <a:t>a penalty notice if:</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457200" lvl="0" indent="-457200">
              <a:lnSpc>
                <a:spcPct val="107000"/>
              </a:lnSpc>
              <a:spcAft>
                <a:spcPts val="0"/>
              </a:spcAft>
              <a:buAutoNum type="alphaLcParenBoth"/>
            </a:pPr>
            <a:r>
              <a:rPr lang="en-US" sz="2000" dirty="0">
                <a:latin typeface="Arial" panose="020B0604020202020204" pitchFamily="34" charset="0"/>
                <a:cs typeface="Arial" panose="020B0604020202020204" pitchFamily="34" charset="0"/>
              </a:rPr>
              <a:t>issued contrary to law,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457200" lvl="0" indent="-457200">
              <a:lnSpc>
                <a:spcPct val="107000"/>
              </a:lnSpc>
              <a:spcAft>
                <a:spcPts val="0"/>
              </a:spcAft>
              <a:buAutoNum type="alphaLcParenBoth"/>
            </a:pPr>
            <a:r>
              <a:rPr lang="en-US" sz="2000" dirty="0">
                <a:latin typeface="Arial" panose="020B0604020202020204" pitchFamily="34" charset="0"/>
                <a:cs typeface="Arial" panose="020B0604020202020204" pitchFamily="34" charset="0"/>
              </a:rPr>
              <a:t>involved a mistake of identity,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457200" lvl="0" indent="-457200">
              <a:lnSpc>
                <a:spcPct val="107000"/>
              </a:lnSpc>
              <a:spcAft>
                <a:spcPts val="0"/>
              </a:spcAft>
              <a:buAutoNum type="alphaLcParenBoth"/>
            </a:pPr>
            <a:r>
              <a:rPr lang="en-US" sz="2000" dirty="0">
                <a:latin typeface="Arial" panose="020B0604020202020204" pitchFamily="34" charset="0"/>
                <a:cs typeface="Arial" panose="020B0604020202020204" pitchFamily="34" charset="0"/>
              </a:rPr>
              <a:t>should not have been issued, having regard to the exceptional circumstances,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457200" lvl="0" indent="-457200">
              <a:lnSpc>
                <a:spcPct val="107000"/>
              </a:lnSpc>
              <a:spcAft>
                <a:spcPts val="0"/>
              </a:spcAft>
              <a:buAutoNum type="alphaLcParenBoth"/>
            </a:pPr>
            <a:r>
              <a:rPr lang="en-US" sz="2000" dirty="0">
                <a:latin typeface="Arial" panose="020B0604020202020204" pitchFamily="34" charset="0"/>
                <a:cs typeface="Arial" panose="020B0604020202020204" pitchFamily="34" charset="0"/>
              </a:rPr>
              <a:t>the person to whom the penalty notice was issued is unable, because the person has an intellectual disability, a mental illness, a cognitive impairment or is homeless: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to understand that the person’s conduct constituted an offence, or (ii) to control such conduct, (e) an official caution should have been given instead of a penalty notice, (f) any other ground prescribed by the regulations.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075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0319F-F8F4-6248-9775-267A6B107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075" y="749509"/>
            <a:ext cx="9263922" cy="5231566"/>
          </a:xfrm>
          <a:prstGeom prst="rect">
            <a:avLst/>
          </a:prstGeom>
        </p:spPr>
      </p:pic>
    </p:spTree>
    <p:extLst>
      <p:ext uri="{BB962C8B-B14F-4D97-AF65-F5344CB8AC3E}">
        <p14:creationId xmlns:p14="http://schemas.microsoft.com/office/powerpoint/2010/main" val="124728976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851" y="370106"/>
            <a:ext cx="1326278" cy="2313597"/>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928687" y="842963"/>
            <a:ext cx="8254399" cy="5008166"/>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What to do if the fine still stands?</a:t>
            </a:r>
          </a:p>
          <a:p>
            <a:pPr lvl="0">
              <a:lnSpc>
                <a:spcPct val="107000"/>
              </a:lnSpc>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Elect to take to court</a:t>
            </a:r>
          </a:p>
          <a:p>
            <a:pPr lvl="0">
              <a:lnSpc>
                <a:spcPct val="107000"/>
              </a:lnSpc>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Other options:</a:t>
            </a:r>
          </a:p>
          <a:p>
            <a:pPr marL="800100" lvl="1" indent="-34290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Arial" panose="020B0604020202020204" pitchFamily="34" charset="0"/>
              </a:rPr>
              <a:t>WDO</a:t>
            </a:r>
          </a:p>
          <a:p>
            <a:pPr marL="800100" lvl="1" indent="-34290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Arial" panose="020B0604020202020204" pitchFamily="34" charset="0"/>
              </a:rPr>
              <a:t>Payment plan</a:t>
            </a:r>
          </a:p>
          <a:p>
            <a:pPr marL="800100" lvl="1" indent="-34290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Arial" panose="020B0604020202020204" pitchFamily="34" charset="0"/>
              </a:rPr>
              <a:t>Apply to have debt written-off</a:t>
            </a:r>
          </a:p>
          <a:p>
            <a:pPr marL="800100" lvl="1" indent="-34290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Arial" panose="020B0604020202020204" pitchFamily="34" charset="0"/>
              </a:rPr>
              <a:t>Hardship Review Board application</a:t>
            </a:r>
          </a:p>
          <a:p>
            <a:pPr marL="342900" indent="-342900">
              <a:lnSpc>
                <a:spcPct val="107000"/>
              </a:lnSpc>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COVID-19 fines are not included within Revenue NSW 50 per cent reduction scheme</a:t>
            </a:r>
          </a:p>
        </p:txBody>
      </p:sp>
    </p:spTree>
    <p:extLst>
      <p:ext uri="{BB962C8B-B14F-4D97-AF65-F5344CB8AC3E}">
        <p14:creationId xmlns:p14="http://schemas.microsoft.com/office/powerpoint/2010/main" val="3750649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8659979" cy="2406466"/>
          </a:xfrm>
        </p:spPr>
        <p:txBody>
          <a:bodyPr/>
          <a:lstStyle/>
          <a:p>
            <a:r>
              <a:rPr lang="en-US" sz="5400" dirty="0"/>
              <a:t>4. Going to court</a:t>
            </a:r>
          </a:p>
        </p:txBody>
      </p:sp>
    </p:spTree>
    <p:extLst>
      <p:ext uri="{BB962C8B-B14F-4D97-AF65-F5344CB8AC3E}">
        <p14:creationId xmlns:p14="http://schemas.microsoft.com/office/powerpoint/2010/main" val="3360005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394" y="376795"/>
            <a:ext cx="1311991" cy="2288674"/>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857249" y="800100"/>
            <a:ext cx="8772526" cy="5069273"/>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Going to court</a:t>
            </a:r>
          </a:p>
          <a:p>
            <a:pPr lvl="0">
              <a:lnSpc>
                <a:spcPct val="107000"/>
              </a:lnSpc>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If sought a review via Revenue NSW, that application will form part of court documents</a:t>
            </a:r>
          </a:p>
          <a:p>
            <a:pPr marL="342900" indent="-342900">
              <a:lnSpc>
                <a:spcPct val="107000"/>
              </a:lnSpc>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Once elect to court, the legal matter is no longer a fine and becomes a criminal law court process</a:t>
            </a:r>
          </a:p>
          <a:p>
            <a:pPr marL="342900" indent="-342900">
              <a:lnSpc>
                <a:spcPct val="107000"/>
              </a:lnSpc>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Must enter a plea</a:t>
            </a:r>
          </a:p>
          <a:p>
            <a:pPr marL="342900" indent="-342900">
              <a:lnSpc>
                <a:spcPct val="107000"/>
              </a:lnSpc>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If found guilty, offence goes on criminal record</a:t>
            </a:r>
          </a:p>
          <a:p>
            <a:pPr marL="342900" indent="-342900">
              <a:lnSpc>
                <a:spcPct val="107000"/>
              </a:lnSpc>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Cost: representation, court cost - levy</a:t>
            </a:r>
          </a:p>
          <a:p>
            <a:pPr lvl="0">
              <a:lnSpc>
                <a:spcPct val="107000"/>
              </a:lnSpc>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0505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257" y="319645"/>
            <a:ext cx="1269128" cy="2213902"/>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942975" y="785813"/>
            <a:ext cx="9158288" cy="5402248"/>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Why take a COVID-19 fine to court?</a:t>
            </a:r>
          </a:p>
          <a:p>
            <a:pPr lvl="0">
              <a:lnSpc>
                <a:spcPct val="107000"/>
              </a:lnSpc>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Fine issued contrary to law</a:t>
            </a:r>
          </a:p>
          <a:p>
            <a:pPr marL="342900" indent="-342900">
              <a:lnSpc>
                <a:spcPct val="150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To put prosecution to the test</a:t>
            </a:r>
          </a:p>
          <a:p>
            <a:pPr marL="342900" indent="-342900">
              <a:lnSpc>
                <a:spcPct val="150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Have time and energy to pursue</a:t>
            </a:r>
          </a:p>
          <a:p>
            <a:pPr marL="342900" indent="-342900">
              <a:lnSpc>
                <a:spcPct val="150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Have sought legal advice</a:t>
            </a:r>
          </a:p>
          <a:p>
            <a:pPr marL="342900" indent="-342900">
              <a:lnSpc>
                <a:spcPct val="150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Want to seek leniency - remember this is still entering a plea of guilty</a:t>
            </a:r>
          </a:p>
          <a:p>
            <a:pPr marL="342900" indent="-342900">
              <a:lnSpc>
                <a:spcPct val="150000"/>
              </a:lnSpc>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Can afford to take risk</a:t>
            </a:r>
          </a:p>
          <a:p>
            <a:pPr marL="342900" indent="-342900">
              <a:lnSpc>
                <a:spcPct val="107000"/>
              </a:lnSpc>
              <a:buFont typeface="Wingdings" panose="05000000000000000000"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0785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2737" y="256257"/>
            <a:ext cx="1226265" cy="2139131"/>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600075" y="457200"/>
            <a:ext cx="9386888" cy="7440370"/>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How to start case at court?</a:t>
            </a:r>
          </a:p>
          <a:p>
            <a:pPr lvl="0">
              <a:lnSpc>
                <a:spcPct val="107000"/>
              </a:lnSpc>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Enter plea and seek orders to obtain a copy of the brief orders – not obliged to provide in these matters.</a:t>
            </a:r>
          </a:p>
          <a:p>
            <a:pPr lvl="0">
              <a:lnSpc>
                <a:spcPct val="107000"/>
              </a:lnSpc>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Arial" panose="020B0604020202020204" pitchFamily="34" charset="0"/>
              </a:rPr>
              <a:t>Write to OIC:</a:t>
            </a:r>
            <a:br>
              <a:rPr lang="en-US" sz="2000" dirty="0">
                <a:latin typeface="Arial" panose="020B0604020202020204" pitchFamily="34" charset="0"/>
                <a:ea typeface="Calibri" panose="020F0502020204030204" pitchFamily="34" charset="0"/>
                <a:cs typeface="Arial" panose="020B0604020202020204" pitchFamily="34" charset="0"/>
              </a:rPr>
            </a:br>
            <a:endParaRPr lang="en-US" sz="20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Arial" panose="020B0604020202020204" pitchFamily="34" charset="0"/>
              </a:rPr>
              <a:t>Ask for particulars</a:t>
            </a:r>
          </a:p>
          <a:p>
            <a:pPr marL="1371600" lvl="2" indent="-457200">
              <a:lnSpc>
                <a:spcPct val="107000"/>
              </a:lnSpc>
              <a:buFont typeface="+mj-lt"/>
              <a:buAutoNum type="arabicPeriod"/>
            </a:pPr>
            <a:r>
              <a:rPr lang="en-US" sz="2000" dirty="0">
                <a:latin typeface="Arial" panose="020B0604020202020204" pitchFamily="34" charset="0"/>
                <a:cs typeface="Arial" panose="020B0604020202020204" pitchFamily="34" charset="0"/>
              </a:rPr>
              <a:t>What was the direction the defendant was subject to on the date of the alleged offence?</a:t>
            </a:r>
          </a:p>
          <a:p>
            <a:pPr marL="1371600" lvl="2" indent="-457200">
              <a:lnSpc>
                <a:spcPct val="107000"/>
              </a:lnSpc>
              <a:buFont typeface="+mj-lt"/>
              <a:buAutoNum type="arabicPeriod"/>
            </a:pPr>
            <a:r>
              <a:rPr lang="en-US" sz="2000" dirty="0">
                <a:latin typeface="Arial" panose="020B0604020202020204" pitchFamily="34" charset="0"/>
                <a:cs typeface="Arial" panose="020B0604020202020204" pitchFamily="34" charset="0"/>
              </a:rPr>
              <a:t>How was notice of the direction said to be given to the defendant? </a:t>
            </a:r>
          </a:p>
          <a:p>
            <a:pPr marL="1371600" lvl="2" indent="-457200">
              <a:lnSpc>
                <a:spcPct val="107000"/>
              </a:lnSpc>
              <a:buFont typeface="+mj-lt"/>
              <a:buAutoNum type="arabicPeriod"/>
            </a:pPr>
            <a:r>
              <a:rPr lang="en-US" sz="2000" dirty="0">
                <a:latin typeface="Arial" panose="020B0604020202020204" pitchFamily="34" charset="0"/>
                <a:cs typeface="Arial" panose="020B0604020202020204" pitchFamily="34" charset="0"/>
              </a:rPr>
              <a:t>What were the acts or omissions of the defendant that are alleged to have constituted failure to comply with the direction? </a:t>
            </a:r>
          </a:p>
          <a:p>
            <a:pPr marL="1371600" lvl="2" indent="-457200">
              <a:lnSpc>
                <a:spcPct val="107000"/>
              </a:lnSpc>
              <a:buFont typeface="+mj-lt"/>
              <a:buAutoNum type="arabicPeriod"/>
            </a:pPr>
            <a:r>
              <a:rPr lang="en-US" sz="2000" dirty="0">
                <a:latin typeface="Arial" panose="020B0604020202020204" pitchFamily="34" charset="0"/>
                <a:cs typeface="Arial" panose="020B0604020202020204" pitchFamily="34" charset="0"/>
              </a:rPr>
              <a:t>Please specify the manner in which it is said that the defendant failed to comply with the direction (i.e. where, when and how?)</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800100" lvl="1" indent="-34290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Arial" panose="020B0604020202020204" pitchFamily="34" charset="0"/>
              </a:rPr>
              <a:t>Seek for offence to be withdrawn</a:t>
            </a:r>
          </a:p>
          <a:p>
            <a:pPr marL="342900" indent="-342900">
              <a:lnSpc>
                <a:spcPct val="107000"/>
              </a:lnSpc>
              <a:buFont typeface="Wingdings" panose="05000000000000000000" pitchFamily="2" charset="2"/>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endParaRPr lang="en-US" sz="24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2987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025" y="305357"/>
            <a:ext cx="1226266" cy="2139133"/>
          </a:xfrm>
          <a:prstGeom prst="rect">
            <a:avLst/>
          </a:prstGeom>
        </p:spPr>
      </p:pic>
      <p:sp>
        <p:nvSpPr>
          <p:cNvPr id="2" name="Rectangle 1">
            <a:extLst>
              <a:ext uri="{FF2B5EF4-FFF2-40B4-BE49-F238E27FC236}">
                <a16:creationId xmlns:a16="http://schemas.microsoft.com/office/drawing/2014/main" id="{FA739079-9320-4D50-BE81-A7B1ACCA1E27}"/>
              </a:ext>
            </a:extLst>
          </p:cNvPr>
          <p:cNvSpPr/>
          <p:nvPr/>
        </p:nvSpPr>
        <p:spPr>
          <a:xfrm>
            <a:off x="942975" y="628650"/>
            <a:ext cx="9272588" cy="5140061"/>
          </a:xfrm>
          <a:prstGeom prst="rect">
            <a:avLst/>
          </a:prstGeom>
        </p:spPr>
        <p:txBody>
          <a:bodyPr wrap="square">
            <a:spAutoFit/>
          </a:bodyPr>
          <a:lstStyle/>
          <a:p>
            <a:pPr lvl="0">
              <a:lnSpc>
                <a:spcPct val="107000"/>
              </a:lnSpc>
              <a:spcAft>
                <a:spcPts val="0"/>
              </a:spcAft>
            </a:pPr>
            <a:r>
              <a:rPr lang="en-US" sz="4000" b="1" dirty="0">
                <a:latin typeface="Arial" panose="020B0604020202020204" pitchFamily="34" charset="0"/>
                <a:ea typeface="Calibri" panose="020F0502020204030204" pitchFamily="34" charset="0"/>
                <a:cs typeface="Times New Roman" panose="02020603050405020304" pitchFamily="18" charset="0"/>
              </a:rPr>
              <a:t>Key take-</a:t>
            </a:r>
            <a:r>
              <a:rPr lang="en-US" sz="4000" b="1" dirty="0" err="1">
                <a:latin typeface="Arial" panose="020B0604020202020204" pitchFamily="34" charset="0"/>
                <a:ea typeface="Calibri" panose="020F0502020204030204" pitchFamily="34" charset="0"/>
                <a:cs typeface="Times New Roman" panose="02020603050405020304" pitchFamily="18" charset="0"/>
              </a:rPr>
              <a:t>aways</a:t>
            </a:r>
            <a:endParaRPr lang="en-US" sz="4000" b="1"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Locate and </a:t>
            </a:r>
            <a:r>
              <a:rPr lang="en-US" sz="2000" dirty="0" err="1">
                <a:latin typeface="Arial" panose="020B0604020202020204" pitchFamily="34" charset="0"/>
                <a:ea typeface="Calibri" panose="020F0502020204030204" pitchFamily="34" charset="0"/>
                <a:cs typeface="Times New Roman" panose="02020603050405020304" pitchFamily="18" charset="0"/>
              </a:rPr>
              <a:t>analyse</a:t>
            </a:r>
            <a:r>
              <a:rPr lang="en-US" sz="2000" dirty="0">
                <a:latin typeface="Arial" panose="020B0604020202020204" pitchFamily="34" charset="0"/>
                <a:ea typeface="Calibri" panose="020F0502020204030204" pitchFamily="34" charset="0"/>
                <a:cs typeface="Times New Roman" panose="02020603050405020304" pitchFamily="18" charset="0"/>
              </a:rPr>
              <a:t> public health order in place at time of alleged offence</a:t>
            </a:r>
          </a:p>
          <a:p>
            <a:pPr marL="342900" lvl="0" indent="-342900">
              <a:lnSpc>
                <a:spcPct val="150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When seeking a review identify PH and clauses relevant to the alleged offence</a:t>
            </a:r>
          </a:p>
          <a:p>
            <a:pPr marL="342900" lvl="0" indent="-342900">
              <a:lnSpc>
                <a:spcPct val="150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Seek further particulars if unclear as to why fine was issued</a:t>
            </a:r>
          </a:p>
          <a:p>
            <a:pPr marL="342900" lvl="0" indent="-342900">
              <a:lnSpc>
                <a:spcPct val="150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Police powers under Public Health Act and Orders are limited. Police powers are in LEPRA. Police must meet legal thresholds</a:t>
            </a:r>
          </a:p>
          <a:p>
            <a:pPr marL="342900" lvl="0" indent="-342900">
              <a:lnSpc>
                <a:spcPct val="150000"/>
              </a:lnSpc>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If not a strong legal case, explore options regarding payment/hardship</a:t>
            </a:r>
          </a:p>
          <a:p>
            <a:pPr lvl="0">
              <a:lnSpc>
                <a:spcPct val="107000"/>
              </a:lnSpc>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03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1275644"/>
            <a:ext cx="5443537" cy="2291645"/>
          </a:xfrm>
        </p:spPr>
        <p:txBody>
          <a:bodyPr/>
          <a:lstStyle/>
          <a:p>
            <a:r>
              <a:rPr lang="en-US" dirty="0">
                <a:latin typeface="Avenir Book" panose="02000503020000020003" pitchFamily="2" charset="0"/>
                <a:cs typeface="Arial"/>
              </a:rPr>
              <a:t>5. Questions and further resources</a:t>
            </a:r>
          </a:p>
        </p:txBody>
      </p:sp>
      <p:sp>
        <p:nvSpPr>
          <p:cNvPr id="6" name="Text Placeholder 3"/>
          <p:cNvSpPr txBox="1">
            <a:spLocks/>
          </p:cNvSpPr>
          <p:nvPr/>
        </p:nvSpPr>
        <p:spPr>
          <a:xfrm>
            <a:off x="500063" y="3949925"/>
            <a:ext cx="6178928" cy="1645504"/>
          </a:xfrm>
          <a:prstGeom prst="rect">
            <a:avLst/>
          </a:prstGeom>
        </p:spPr>
        <p:txBody>
          <a:bodyPr anchor="t">
            <a:normAutofit/>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sz="2400" dirty="0">
                <a:solidFill>
                  <a:schemeClr val="bg1"/>
                </a:solidFill>
                <a:latin typeface="Avenir Book" panose="02000503020000020003" pitchFamily="2" charset="0"/>
                <a:cs typeface="Helvetica"/>
              </a:rPr>
              <a:t>Sam Lee</a:t>
            </a:r>
            <a:br>
              <a:rPr lang="en-US" sz="2400" dirty="0">
                <a:solidFill>
                  <a:schemeClr val="bg1"/>
                </a:solidFill>
                <a:latin typeface="Avenir Book" panose="02000503020000020003" pitchFamily="2" charset="0"/>
                <a:cs typeface="Helvetica"/>
              </a:rPr>
            </a:br>
            <a:r>
              <a:rPr lang="en-US" sz="2400" dirty="0">
                <a:solidFill>
                  <a:schemeClr val="bg1"/>
                </a:solidFill>
                <a:latin typeface="Avenir Book" panose="02000503020000020003" pitchFamily="2" charset="0"/>
                <a:cs typeface="Helvetica"/>
              </a:rPr>
              <a:t>Solicitor, Police Accountability Practice</a:t>
            </a:r>
            <a:endParaRPr lang="en-US" sz="2400" dirty="0">
              <a:solidFill>
                <a:schemeClr val="bg1"/>
              </a:solidFill>
              <a:latin typeface="Avenir Book" panose="02000503020000020003" pitchFamily="2" charset="0"/>
            </a:endParaRPr>
          </a:p>
          <a:p>
            <a:r>
              <a:rPr lang="en-US" sz="2400" dirty="0">
                <a:solidFill>
                  <a:schemeClr val="bg1"/>
                </a:solidFill>
                <a:latin typeface="Avenir Book" panose="02000503020000020003" pitchFamily="2" charset="0"/>
              </a:rPr>
              <a:t>Redfern Legal Centre</a:t>
            </a:r>
          </a:p>
          <a:p>
            <a:endParaRPr lang="en-US" dirty="0">
              <a:latin typeface="Avenir Book" panose="02000503020000020003" pitchFamily="2" charset="0"/>
            </a:endParaRPr>
          </a:p>
        </p:txBody>
      </p:sp>
      <p:sp>
        <p:nvSpPr>
          <p:cNvPr id="7" name="Text Placeholder 4"/>
          <p:cNvSpPr txBox="1">
            <a:spLocks/>
          </p:cNvSpPr>
          <p:nvPr/>
        </p:nvSpPr>
        <p:spPr>
          <a:xfrm>
            <a:off x="112713" y="5978065"/>
            <a:ext cx="11934825" cy="754062"/>
          </a:xfrm>
          <a:prstGeom prst="rect">
            <a:avLst/>
          </a:prstGeom>
          <a:solidFill>
            <a:schemeClr val="bg1"/>
          </a:solidFill>
        </p:spPr>
        <p:txBody>
          <a:bodyPr anchor="ct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sz="3200" dirty="0">
                <a:latin typeface="Avenir Book" panose="02000503020000020003" pitchFamily="2" charset="0"/>
              </a:rPr>
              <a:t>RESOURCES: </a:t>
            </a:r>
            <a:r>
              <a:rPr lang="en-US" sz="3200" dirty="0">
                <a:latin typeface="Avenir Book" panose="02000503020000020003" pitchFamily="2" charset="0"/>
                <a:hlinkClick r:id="rId3"/>
              </a:rPr>
              <a:t>http://www.rlc.org.au/training/resources/covid</a:t>
            </a:r>
            <a:endParaRPr lang="en-US" sz="3200" dirty="0">
              <a:latin typeface="Avenir Book" panose="02000503020000020003" pitchFamily="2" charset="0"/>
            </a:endParaRPr>
          </a:p>
        </p:txBody>
      </p:sp>
    </p:spTree>
    <p:extLst>
      <p:ext uri="{BB962C8B-B14F-4D97-AF65-F5344CB8AC3E}">
        <p14:creationId xmlns:p14="http://schemas.microsoft.com/office/powerpoint/2010/main" val="876541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Free, confidential legal advice </a:t>
            </a:r>
            <a:br>
              <a:rPr lang="en-US"/>
            </a:br>
            <a:r>
              <a:rPr lang="en-US"/>
              <a:t>on fines</a:t>
            </a:r>
            <a:endParaRPr lang="en-US" dirty="0"/>
          </a:p>
        </p:txBody>
      </p:sp>
      <p:sp>
        <p:nvSpPr>
          <p:cNvPr id="3" name="Text Placeholder 2"/>
          <p:cNvSpPr>
            <a:spLocks noGrp="1"/>
          </p:cNvSpPr>
          <p:nvPr>
            <p:ph type="body" sz="quarter" idx="13"/>
          </p:nvPr>
        </p:nvSpPr>
        <p:spPr>
          <a:xfrm>
            <a:off x="1041400" y="2261936"/>
            <a:ext cx="9976220" cy="3884863"/>
          </a:xfrm>
        </p:spPr>
        <p:txBody>
          <a:bodyPr>
            <a:normAutofit/>
          </a:bodyPr>
          <a:lstStyle/>
          <a:p>
            <a:pPr marL="457200" indent="-457200">
              <a:lnSpc>
                <a:spcPct val="110000"/>
              </a:lnSpc>
              <a:spcAft>
                <a:spcPts val="1200"/>
              </a:spcAft>
              <a:buFont typeface="Arial" panose="020B0604020202020204" pitchFamily="34" charset="0"/>
              <a:buChar char="•"/>
            </a:pPr>
            <a:r>
              <a:rPr lang="en-US" sz="2000" dirty="0"/>
              <a:t>Most community legal </a:t>
            </a:r>
            <a:r>
              <a:rPr lang="en-US" sz="2000" dirty="0" err="1"/>
              <a:t>centres</a:t>
            </a:r>
            <a:br>
              <a:rPr lang="en-US" sz="2000" dirty="0"/>
            </a:br>
            <a:r>
              <a:rPr lang="en-US" sz="2000" dirty="0">
                <a:hlinkClick r:id="rId3"/>
              </a:rPr>
              <a:t>www.legalanswers.sl.nsw.gov.au/advice/about_clcs.html</a:t>
            </a:r>
            <a:endParaRPr lang="en-US" sz="2000" dirty="0"/>
          </a:p>
          <a:p>
            <a:pPr marL="457200" indent="-457200">
              <a:lnSpc>
                <a:spcPct val="110000"/>
              </a:lnSpc>
              <a:spcAft>
                <a:spcPts val="1200"/>
              </a:spcAft>
              <a:buFont typeface="Arial" panose="020B0604020202020204" pitchFamily="34" charset="0"/>
              <a:buChar char="•"/>
            </a:pPr>
            <a:r>
              <a:rPr lang="en-AU" sz="2000">
                <a:solidFill>
                  <a:schemeClr val="tx1"/>
                </a:solidFill>
              </a:rPr>
              <a:t>Aboriginal Legal Service </a:t>
            </a:r>
            <a:r>
              <a:rPr lang="en-AU" sz="2000">
                <a:solidFill>
                  <a:schemeClr val="tx1"/>
                </a:solidFill>
                <a:hlinkClick r:id="rId4"/>
              </a:rPr>
              <a:t>https://www.alsnswact.org.au/covid-19</a:t>
            </a:r>
            <a:endParaRPr lang="en-US" sz="2000" dirty="0"/>
          </a:p>
          <a:p>
            <a:pPr marL="457200" indent="-457200">
              <a:lnSpc>
                <a:spcPct val="110000"/>
              </a:lnSpc>
              <a:spcAft>
                <a:spcPts val="1200"/>
              </a:spcAft>
              <a:buFont typeface="Arial" charset="0"/>
              <a:buChar char="•"/>
            </a:pPr>
            <a:r>
              <a:rPr lang="en-US" sz="2000" dirty="0"/>
              <a:t>Legal Aid </a:t>
            </a:r>
            <a:r>
              <a:rPr lang="en-US" sz="2000" dirty="0">
                <a:hlinkClick r:id="rId5"/>
              </a:rPr>
              <a:t>www.legalaid.nsw.gov.au/contact-us/legal-aid-nsw-offices</a:t>
            </a:r>
            <a:endParaRPr lang="en-US" sz="2000" dirty="0"/>
          </a:p>
          <a:p>
            <a:pPr marL="457200" indent="-457200">
              <a:lnSpc>
                <a:spcPct val="110000"/>
              </a:lnSpc>
              <a:spcAft>
                <a:spcPts val="1200"/>
              </a:spcAft>
              <a:buFont typeface="Arial" charset="0"/>
              <a:buChar char="•"/>
            </a:pPr>
            <a:r>
              <a:rPr lang="en-AU" sz="2000">
                <a:solidFill>
                  <a:schemeClr val="tx1"/>
                </a:solidFill>
              </a:rPr>
              <a:t>Legal Aid Hotline for Under 18s: 1800 101810</a:t>
            </a:r>
          </a:p>
          <a:p>
            <a:pPr marL="457200" indent="-457200">
              <a:lnSpc>
                <a:spcPct val="110000"/>
              </a:lnSpc>
              <a:spcAft>
                <a:spcPts val="1200"/>
              </a:spcAft>
              <a:buFont typeface="Arial" charset="0"/>
              <a:buChar char="•"/>
            </a:pPr>
            <a:r>
              <a:rPr lang="en-AU" sz="2000">
                <a:solidFill>
                  <a:schemeClr val="tx1"/>
                </a:solidFill>
              </a:rPr>
              <a:t>Homeless Persons Legal Service </a:t>
            </a:r>
            <a:br>
              <a:rPr lang="en-AU" sz="2000">
                <a:solidFill>
                  <a:schemeClr val="tx1"/>
                </a:solidFill>
              </a:rPr>
            </a:br>
            <a:r>
              <a:rPr lang="en-AU" sz="2000">
                <a:solidFill>
                  <a:schemeClr val="tx1"/>
                </a:solidFill>
                <a:hlinkClick r:id="rId6"/>
              </a:rPr>
              <a:t>www.piac.asn.au/legal-help/hpls-clinic-times-locations</a:t>
            </a:r>
            <a:endParaRPr lang="en-AU" sz="2000">
              <a:solidFill>
                <a:schemeClr val="tx1"/>
              </a:solidFill>
            </a:endParaRPr>
          </a:p>
          <a:p>
            <a:pPr marL="457200" indent="-457200">
              <a:lnSpc>
                <a:spcPct val="110000"/>
              </a:lnSpc>
              <a:spcAft>
                <a:spcPts val="1200"/>
              </a:spcAft>
              <a:buFont typeface="Arial" charset="0"/>
              <a:buChar char="•"/>
            </a:pPr>
            <a:r>
              <a:rPr lang="en-AU" sz="2000">
                <a:solidFill>
                  <a:schemeClr val="tx1"/>
                </a:solidFill>
              </a:rPr>
              <a:t>Redfern Legal Centre (for residents of our inner-Sydney catchment) </a:t>
            </a:r>
            <a:br>
              <a:rPr lang="en-AU" sz="2000">
                <a:solidFill>
                  <a:schemeClr val="tx1"/>
                </a:solidFill>
              </a:rPr>
            </a:br>
            <a:r>
              <a:rPr lang="en-AU" sz="2000">
                <a:solidFill>
                  <a:schemeClr val="tx1"/>
                </a:solidFill>
                <a:hlinkClick r:id="rId7"/>
              </a:rPr>
              <a:t>https://redfernlegal.wufoo.com/forms/contact-redfern-legal-centre</a:t>
            </a:r>
            <a:endParaRPr lang="en-AU" sz="2000">
              <a:solidFill>
                <a:schemeClr val="tx1"/>
              </a:solidFill>
            </a:endParaRPr>
          </a:p>
        </p:txBody>
      </p:sp>
    </p:spTree>
    <p:extLst>
      <p:ext uri="{BB962C8B-B14F-4D97-AF65-F5344CB8AC3E}">
        <p14:creationId xmlns:p14="http://schemas.microsoft.com/office/powerpoint/2010/main" val="61736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7E1985-EF4F-4B0E-8235-40C2513F49FF}"/>
              </a:ext>
            </a:extLst>
          </p:cNvPr>
          <p:cNvSpPr/>
          <p:nvPr/>
        </p:nvSpPr>
        <p:spPr>
          <a:xfrm>
            <a:off x="842963" y="614363"/>
            <a:ext cx="8615362" cy="6079333"/>
          </a:xfrm>
          <a:prstGeom prst="rect">
            <a:avLst/>
          </a:prstGeom>
        </p:spPr>
        <p:txBody>
          <a:bodyPr wrap="square">
            <a:spAutoFit/>
          </a:bodyPr>
          <a:lstStyle/>
          <a:p>
            <a:pPr algn="ctr"/>
            <a:r>
              <a:rPr lang="en-AU" sz="4000" b="1" i="1" dirty="0">
                <a:latin typeface="Arial" panose="020B0604020202020204" pitchFamily="34" charset="0"/>
                <a:cs typeface="Arial" panose="020B0604020202020204" pitchFamily="34" charset="0"/>
              </a:rPr>
              <a:t>Public Health Act 2010</a:t>
            </a:r>
            <a:r>
              <a:rPr lang="en-AU" sz="4000" b="1" dirty="0">
                <a:latin typeface="Arial" panose="020B0604020202020204" pitchFamily="34" charset="0"/>
                <a:cs typeface="Arial" panose="020B0604020202020204" pitchFamily="34" charset="0"/>
              </a:rPr>
              <a:t> (NSW) </a:t>
            </a:r>
          </a:p>
          <a:p>
            <a:endParaRPr lang="en-AU"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2800" dirty="0">
                <a:latin typeface="Arial" panose="020B0604020202020204" pitchFamily="34" charset="0"/>
                <a:cs typeface="Arial" panose="020B0604020202020204" pitchFamily="34" charset="0"/>
              </a:rPr>
              <a:t>Allows Health Minister to deal with public health risks by implementing Public Health Orders  (s.7)</a:t>
            </a:r>
          </a:p>
          <a:p>
            <a:pPr marL="285750" indent="-28575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2800" dirty="0">
                <a:latin typeface="Arial" panose="020B0604020202020204" pitchFamily="34" charset="0"/>
                <a:cs typeface="Arial" panose="020B0604020202020204" pitchFamily="34" charset="0"/>
              </a:rPr>
              <a:t>Makes it an offence to not follow directions in Public Health Order (s.10)</a:t>
            </a:r>
          </a:p>
          <a:p>
            <a:pPr marL="285750" indent="-28575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2800" dirty="0">
                <a:latin typeface="Arial" panose="020B0604020202020204" pitchFamily="34" charset="0"/>
                <a:cs typeface="Arial" panose="020B0604020202020204" pitchFamily="34" charset="0"/>
              </a:rPr>
              <a:t>Provides </a:t>
            </a:r>
            <a:r>
              <a:rPr lang="en-AU" sz="2800" dirty="0">
                <a:latin typeface="Arial" panose="020B0604020202020204" pitchFamily="34" charset="0"/>
                <a:cs typeface="Arial" panose="020B0604020202020204" pitchFamily="34" charset="0"/>
              </a:rPr>
              <a:t>power to police to issue a penalty notice (s.118)</a:t>
            </a:r>
            <a:endParaRPr lang="en-US" dirty="0"/>
          </a:p>
          <a:p>
            <a:endParaRPr lang="en-US" dirty="0"/>
          </a:p>
          <a:p>
            <a:pPr algn="ctr"/>
            <a:endParaRPr lang="en-AU" sz="1200" b="1" dirty="0">
              <a:latin typeface="Arial" panose="020B0604020202020204" pitchFamily="34" charset="0"/>
              <a:cs typeface="Arial" panose="020B0604020202020204" pitchFamily="34" charset="0"/>
            </a:endParaRPr>
          </a:p>
          <a:p>
            <a:pPr algn="ctr"/>
            <a:r>
              <a:rPr lang="en-AU" sz="3600" b="1" dirty="0">
                <a:latin typeface="Arial" panose="020B0604020202020204" pitchFamily="34" charset="0"/>
                <a:cs typeface="Arial" panose="020B0604020202020204" pitchFamily="34" charset="0"/>
              </a:rPr>
              <a:t>Public Health Orders</a:t>
            </a:r>
          </a:p>
          <a:p>
            <a:endParaRPr lang="en-AU" dirty="0"/>
          </a:p>
        </p:txBody>
      </p:sp>
      <p:sp>
        <p:nvSpPr>
          <p:cNvPr id="7" name="Arrow: Down 6">
            <a:extLst>
              <a:ext uri="{FF2B5EF4-FFF2-40B4-BE49-F238E27FC236}">
                <a16:creationId xmlns:a16="http://schemas.microsoft.com/office/drawing/2014/main" id="{C6635B9C-DFAC-4DDB-99A7-D2C435A161B4}"/>
              </a:ext>
            </a:extLst>
          </p:cNvPr>
          <p:cNvSpPr/>
          <p:nvPr/>
        </p:nvSpPr>
        <p:spPr>
          <a:xfrm>
            <a:off x="4918632" y="4997001"/>
            <a:ext cx="232012" cy="5493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4803" y="348220"/>
            <a:ext cx="1315599" cy="2294968"/>
          </a:xfrm>
          <a:prstGeom prst="rect">
            <a:avLst/>
          </a:prstGeom>
        </p:spPr>
      </p:pic>
    </p:spTree>
    <p:extLst>
      <p:ext uri="{BB962C8B-B14F-4D97-AF65-F5344CB8AC3E}">
        <p14:creationId xmlns:p14="http://schemas.microsoft.com/office/powerpoint/2010/main" val="2970361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800" dirty="0">
                <a:latin typeface="Avenir Book" panose="02000503020000020003" pitchFamily="2" charset="0"/>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Your feedback helps us improve our 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Please stay with us for another 60 seconds</a:t>
            </a:r>
            <a:r>
              <a:rPr kumimoji="0" lang="is-I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a:t>
            </a:r>
            <a:endParaRPr kumimoji="0" lang="en-US" sz="36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Training: </a:t>
            </a: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hlinkClick r:id="rId3"/>
              </a:rPr>
              <a:t>rlc.org.au/training</a:t>
            </a:r>
            <a:endPar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Enquiries: Nick Manning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hlinkClick r:id="rId4"/>
              </a:rPr>
              <a:t>education@rlc.org.au</a:t>
            </a:r>
            <a:endParaRPr kumimoji="0" lang="en-US" sz="27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This webinar is a guide to the law in NSW. It is not a substitute for legal advice. If you have a legal problem, seek legal advice from a community legal </a:t>
            </a:r>
            <a:r>
              <a:rPr kumimoji="0" lang="en-US" sz="2000" u="none" strike="noStrike" kern="1200" cap="none" spc="0" normalizeH="0" baseline="0" noProof="0" dirty="0" err="1">
                <a:ln>
                  <a:noFill/>
                </a:ln>
                <a:solidFill>
                  <a:srgbClr val="303030"/>
                </a:solidFill>
                <a:effectLst/>
                <a:uLnTx/>
                <a:uFillTx/>
                <a:latin typeface="Avenir Book" panose="02000503020000020003" pitchFamily="2" charset="0"/>
                <a:ea typeface="Helvetica" charset="0"/>
                <a:cs typeface="Helvetica" charset="0"/>
              </a:rPr>
              <a:t>centre</a:t>
            </a:r>
            <a:r>
              <a:rPr kumimoji="0" lang="en-US" sz="2000" u="none" strike="noStrike" kern="1200" cap="none" spc="0" normalizeH="0" baseline="0" noProof="0" dirty="0">
                <a:ln>
                  <a:noFill/>
                </a:ln>
                <a:solidFill>
                  <a:srgbClr val="303030"/>
                </a:solidFill>
                <a:effectLst/>
                <a:uLnTx/>
                <a:uFillTx/>
                <a:latin typeface="Avenir Book" panose="02000503020000020003" pitchFamily="2" charset="0"/>
                <a:ea typeface="Helvetica" charset="0"/>
                <a:cs typeface="Helvetica" charset="0"/>
              </a:rPr>
              <a:t> or Legal Aid. </a:t>
            </a:r>
          </a:p>
        </p:txBody>
      </p:sp>
    </p:spTree>
    <p:extLst>
      <p:ext uri="{BB962C8B-B14F-4D97-AF65-F5344CB8AC3E}">
        <p14:creationId xmlns:p14="http://schemas.microsoft.com/office/powerpoint/2010/main" val="3923079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40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687" y="319645"/>
            <a:ext cx="1397716" cy="2438215"/>
          </a:xfrm>
          <a:prstGeom prst="rect">
            <a:avLst/>
          </a:prstGeom>
        </p:spPr>
      </p:pic>
      <p:sp>
        <p:nvSpPr>
          <p:cNvPr id="2" name="Rectangle 1">
            <a:extLst>
              <a:ext uri="{FF2B5EF4-FFF2-40B4-BE49-F238E27FC236}">
                <a16:creationId xmlns:a16="http://schemas.microsoft.com/office/drawing/2014/main" id="{A2E4774F-7BD2-44A0-8E6E-12319F4FF2D6}"/>
              </a:ext>
            </a:extLst>
          </p:cNvPr>
          <p:cNvSpPr/>
          <p:nvPr/>
        </p:nvSpPr>
        <p:spPr>
          <a:xfrm>
            <a:off x="957263" y="798858"/>
            <a:ext cx="8243888" cy="5293757"/>
          </a:xfrm>
          <a:prstGeom prst="rect">
            <a:avLst/>
          </a:prstGeom>
        </p:spPr>
        <p:txBody>
          <a:bodyPr wrap="square">
            <a:spAutoFit/>
          </a:bodyPr>
          <a:lstStyle/>
          <a:p>
            <a:pPr>
              <a:spcAft>
                <a:spcPts val="0"/>
              </a:spcAft>
            </a:pPr>
            <a:r>
              <a:rPr lang="en-US" sz="4000" b="1" dirty="0">
                <a:latin typeface="Arial" panose="020B0604020202020204" pitchFamily="34" charset="0"/>
                <a:ea typeface="Times New Roman" panose="02020603050405020304" pitchFamily="18" charset="0"/>
                <a:cs typeface="Arial" panose="020B0604020202020204" pitchFamily="34" charset="0"/>
              </a:rPr>
              <a:t>Other relevant legislation</a:t>
            </a:r>
          </a:p>
          <a:p>
            <a:pPr>
              <a:spcAft>
                <a:spcPts val="0"/>
              </a:spcAft>
            </a:pPr>
            <a:endParaRPr lang="en-US" sz="2800" i="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Wingdings" panose="05000000000000000000" pitchFamily="2" charset="2"/>
              <a:buChar char="§"/>
            </a:pPr>
            <a:r>
              <a:rPr lang="en-US" sz="3000" i="1" dirty="0">
                <a:latin typeface="Arial" panose="020B0604020202020204" pitchFamily="34" charset="0"/>
                <a:ea typeface="Times New Roman" panose="02020603050405020304" pitchFamily="18" charset="0"/>
                <a:cs typeface="Arial" panose="020B0604020202020204" pitchFamily="34" charset="0"/>
              </a:rPr>
              <a:t>Public Health Regulation 2012 - </a:t>
            </a:r>
            <a:r>
              <a:rPr lang="en-US" sz="3000" dirty="0">
                <a:latin typeface="Arial" panose="020B0604020202020204" pitchFamily="34" charset="0"/>
                <a:ea typeface="Times New Roman" panose="02020603050405020304" pitchFamily="18" charset="0"/>
                <a:cs typeface="Arial" panose="020B0604020202020204" pitchFamily="34" charset="0"/>
              </a:rPr>
              <a:t>Schedule 4 – penalty notice offence – fine amounts</a:t>
            </a:r>
            <a:endParaRPr lang="en-AU" sz="30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AU" sz="3000" i="1" dirty="0">
              <a:latin typeface="Arial" panose="020B0604020202020204" pitchFamily="34" charset="0"/>
              <a:ea typeface="Times New Roman" panose="02020603050405020304" pitchFamily="18" charset="0"/>
              <a:cs typeface="Arial" panose="020B0604020202020204" pitchFamily="34" charset="0"/>
            </a:endParaRPr>
          </a:p>
          <a:p>
            <a:pPr marL="457200" indent="-457200">
              <a:spcAft>
                <a:spcPts val="0"/>
              </a:spcAft>
              <a:buFont typeface="Wingdings" panose="05000000000000000000" pitchFamily="2" charset="2"/>
              <a:buChar char="§"/>
            </a:pPr>
            <a:r>
              <a:rPr lang="en-AU" sz="3000" i="1" dirty="0">
                <a:latin typeface="Arial" panose="020B0604020202020204" pitchFamily="34" charset="0"/>
                <a:ea typeface="Times New Roman" panose="02020603050405020304" pitchFamily="18" charset="0"/>
                <a:cs typeface="Arial" panose="020B0604020202020204" pitchFamily="34" charset="0"/>
              </a:rPr>
              <a:t>Fines Act 1996</a:t>
            </a:r>
            <a:r>
              <a:rPr lang="en-AU" sz="3000" dirty="0">
                <a:latin typeface="Arial" panose="020B0604020202020204" pitchFamily="34" charset="0"/>
                <a:ea typeface="Times New Roman" panose="02020603050405020304" pitchFamily="18" charset="0"/>
                <a:cs typeface="Arial" panose="020B0604020202020204" pitchFamily="34" charset="0"/>
              </a:rPr>
              <a:t> (NSW) – administration of fines</a:t>
            </a:r>
          </a:p>
          <a:p>
            <a:pPr marL="457200" indent="-457200">
              <a:spcAft>
                <a:spcPts val="0"/>
              </a:spcAft>
              <a:buFont typeface="Wingdings" panose="05000000000000000000" pitchFamily="2" charset="2"/>
              <a:buChar char="§"/>
            </a:pPr>
            <a:endParaRPr lang="en-AU" sz="30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spcAft>
                <a:spcPts val="0"/>
              </a:spcAft>
              <a:buFont typeface="Wingdings" panose="05000000000000000000" pitchFamily="2" charset="2"/>
              <a:buChar char="§"/>
            </a:pPr>
            <a:r>
              <a:rPr lang="en-AU" sz="3000" i="1" dirty="0">
                <a:latin typeface="Arial" panose="020B0604020202020204" pitchFamily="34" charset="0"/>
                <a:ea typeface="Times New Roman" panose="02020603050405020304" pitchFamily="18" charset="0"/>
                <a:cs typeface="Arial" panose="020B0604020202020204" pitchFamily="34" charset="0"/>
              </a:rPr>
              <a:t>Law Enforcement (Powers and Responsibilities) Act 2002</a:t>
            </a:r>
            <a:r>
              <a:rPr lang="en-AU" sz="3000" dirty="0">
                <a:latin typeface="Arial" panose="020B0604020202020204" pitchFamily="34" charset="0"/>
                <a:ea typeface="Times New Roman" panose="02020603050405020304" pitchFamily="18" charset="0"/>
                <a:cs typeface="Arial" panose="020B0604020202020204" pitchFamily="34" charset="0"/>
              </a:rPr>
              <a:t> – limits to police powers</a:t>
            </a:r>
            <a:endParaRPr lang="en-AU" sz="30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67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537" y="162483"/>
            <a:ext cx="1526303" cy="2662526"/>
          </a:xfrm>
          <a:prstGeom prst="rect">
            <a:avLst/>
          </a:prstGeom>
        </p:spPr>
      </p:pic>
      <p:sp>
        <p:nvSpPr>
          <p:cNvPr id="3" name="Rectangle 2">
            <a:extLst>
              <a:ext uri="{FF2B5EF4-FFF2-40B4-BE49-F238E27FC236}">
                <a16:creationId xmlns:a16="http://schemas.microsoft.com/office/drawing/2014/main" id="{E3777F0E-1750-4C0D-AB23-8E85FC302DA8}"/>
              </a:ext>
            </a:extLst>
          </p:cNvPr>
          <p:cNvSpPr/>
          <p:nvPr/>
        </p:nvSpPr>
        <p:spPr>
          <a:xfrm>
            <a:off x="354842" y="746793"/>
            <a:ext cx="8393373" cy="1015663"/>
          </a:xfrm>
          <a:prstGeom prst="rect">
            <a:avLst/>
          </a:prstGeom>
        </p:spPr>
        <p:txBody>
          <a:bodyPr wrap="square">
            <a:spAutoFit/>
          </a:bodyPr>
          <a:lstStyle/>
          <a:p>
            <a:pPr algn="ctr"/>
            <a:r>
              <a:rPr lang="en-AU" sz="3200" b="1" dirty="0">
                <a:latin typeface="Arial" panose="020B0604020202020204" pitchFamily="34" charset="0"/>
                <a:cs typeface="Arial" panose="020B0604020202020204" pitchFamily="34" charset="0"/>
              </a:rPr>
              <a:t>Where do I find the public health orders?</a:t>
            </a:r>
            <a:endParaRPr lang="en-AU" sz="3200" dirty="0"/>
          </a:p>
          <a:p>
            <a:pPr algn="ctr"/>
            <a:r>
              <a:rPr lang="en-AU" sz="2800" dirty="0"/>
              <a:t>https://legislation.nsw.gov.au/</a:t>
            </a:r>
          </a:p>
        </p:txBody>
      </p:sp>
      <p:pic>
        <p:nvPicPr>
          <p:cNvPr id="5" name="Picture 4">
            <a:extLst>
              <a:ext uri="{FF2B5EF4-FFF2-40B4-BE49-F238E27FC236}">
                <a16:creationId xmlns:a16="http://schemas.microsoft.com/office/drawing/2014/main" id="{4BD3E04B-4A9F-4DA9-9230-ACEE7DB15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025" y="1842448"/>
            <a:ext cx="7522190" cy="4544704"/>
          </a:xfrm>
          <a:prstGeom prst="rect">
            <a:avLst/>
          </a:prstGeom>
        </p:spPr>
      </p:pic>
    </p:spTree>
    <p:extLst>
      <p:ext uri="{BB962C8B-B14F-4D97-AF65-F5344CB8AC3E}">
        <p14:creationId xmlns:p14="http://schemas.microsoft.com/office/powerpoint/2010/main" val="27310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9921F-443D-4D6A-BA2A-3B9D9CA1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9862" y="319645"/>
            <a:ext cx="1397716" cy="2438215"/>
          </a:xfrm>
          <a:prstGeom prst="rect">
            <a:avLst/>
          </a:prstGeom>
        </p:spPr>
      </p:pic>
      <p:pic>
        <p:nvPicPr>
          <p:cNvPr id="4" name="Picture 3">
            <a:extLst>
              <a:ext uri="{FF2B5EF4-FFF2-40B4-BE49-F238E27FC236}">
                <a16:creationId xmlns:a16="http://schemas.microsoft.com/office/drawing/2014/main" id="{D4397042-BFDA-494B-B352-4054650BB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94130"/>
            <a:ext cx="8415338" cy="5463808"/>
          </a:xfrm>
          <a:prstGeom prst="rect">
            <a:avLst/>
          </a:prstGeom>
        </p:spPr>
      </p:pic>
    </p:spTree>
    <p:extLst>
      <p:ext uri="{BB962C8B-B14F-4D97-AF65-F5344CB8AC3E}">
        <p14:creationId xmlns:p14="http://schemas.microsoft.com/office/powerpoint/2010/main" val="134539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4E31-7B9C-4A12-84E9-041ED200B50D}"/>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3200" b="1" kern="1200">
                <a:solidFill>
                  <a:schemeClr val="tx1"/>
                </a:solidFill>
                <a:latin typeface="Arial" panose="020B0604020202020204" pitchFamily="34" charset="0"/>
                <a:cs typeface="Arial" panose="020B0604020202020204" pitchFamily="34" charset="0"/>
              </a:rPr>
              <a:t>Orders </a:t>
            </a:r>
            <a:r>
              <a:rPr lang="en-US" sz="3200" b="1" kern="1200" dirty="0" err="1">
                <a:solidFill>
                  <a:schemeClr val="tx1"/>
                </a:solidFill>
                <a:latin typeface="Arial" panose="020B0604020202020204" pitchFamily="34" charset="0"/>
                <a:cs typeface="Arial" panose="020B0604020202020204" pitchFamily="34" charset="0"/>
              </a:rPr>
              <a:t>at</a:t>
            </a:r>
            <a:r>
              <a:rPr lang="en-US" sz="3200" b="1" kern="1200" dirty="0">
                <a:solidFill>
                  <a:schemeClr val="tx1"/>
                </a:solidFill>
                <a:latin typeface="Arial" panose="020B0604020202020204" pitchFamily="34" charset="0"/>
                <a:cs typeface="Arial" panose="020B0604020202020204" pitchFamily="34" charset="0"/>
              </a:rPr>
              <a:t> a particular date</a:t>
            </a:r>
            <a:br>
              <a:rPr lang="en-US" sz="1800" b="1" kern="1200" dirty="0">
                <a:solidFill>
                  <a:schemeClr val="tx1"/>
                </a:solidFill>
                <a:latin typeface="+mj-lt"/>
                <a:ea typeface="+mj-ea"/>
                <a:cs typeface="+mj-cs"/>
              </a:rPr>
            </a:br>
            <a:r>
              <a:rPr lang="en-US" sz="1800" b="1" kern="1200" dirty="0">
                <a:solidFill>
                  <a:schemeClr val="tx1"/>
                </a:solidFill>
                <a:latin typeface="+mj-lt"/>
                <a:ea typeface="+mj-ea"/>
                <a:cs typeface="+mj-cs"/>
              </a:rPr>
              <a:t>https://legislation.nsw.gov.au/information/covid19-legislation/temporary-movement-gathering-restrictions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5AA0E27D-0BF9-466E-BF12-3C1C70043E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463" y="1328738"/>
            <a:ext cx="10052137" cy="4975809"/>
          </a:xfrm>
          <a:prstGeom prst="rect">
            <a:avLst/>
          </a:prstGeom>
        </p:spPr>
      </p:pic>
    </p:spTree>
    <p:extLst>
      <p:ext uri="{BB962C8B-B14F-4D97-AF65-F5344CB8AC3E}">
        <p14:creationId xmlns:p14="http://schemas.microsoft.com/office/powerpoint/2010/main" val="3445320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F7A83C1069B44AAD439D2562CC1693" ma:contentTypeVersion="14" ma:contentTypeDescription="Create a new document." ma:contentTypeScope="" ma:versionID="0a7bdd13918f3d2620f26a7ea0514579">
  <xsd:schema xmlns:xsd="http://www.w3.org/2001/XMLSchema" xmlns:xs="http://www.w3.org/2001/XMLSchema" xmlns:p="http://schemas.microsoft.com/office/2006/metadata/properties" xmlns:ns3="b3a815d9-81e8-4365-9f0e-c158eff0e7a5" xmlns:ns4="109efeb6-bf0e-4fb4-af4c-40329a345e3d" targetNamespace="http://schemas.microsoft.com/office/2006/metadata/properties" ma:root="true" ma:fieldsID="03a484ff1701c52029d2ab747bc21875" ns3:_="" ns4:_="">
    <xsd:import namespace="b3a815d9-81e8-4365-9f0e-c158eff0e7a5"/>
    <xsd:import namespace="109efeb6-bf0e-4fb4-af4c-40329a345e3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815d9-81e8-4365-9f0e-c158eff0e7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9efeb6-bf0e-4fb4-af4c-40329a345e3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521FE7-6DC6-4E26-AEFE-3E21F82F51F5}">
  <ds:schemaRefs>
    <ds:schemaRef ds:uri="http://schemas.microsoft.com/sharepoint/v3/contenttype/forms"/>
  </ds:schemaRefs>
</ds:datastoreItem>
</file>

<file path=customXml/itemProps2.xml><?xml version="1.0" encoding="utf-8"?>
<ds:datastoreItem xmlns:ds="http://schemas.openxmlformats.org/officeDocument/2006/customXml" ds:itemID="{A00D7203-8796-4DAA-86F6-71C6C41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a815d9-81e8-4365-9f0e-c158eff0e7a5"/>
    <ds:schemaRef ds:uri="109efeb6-bf0e-4fb4-af4c-40329a345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A83C70-A0ED-4FEC-8ED7-E347DC8D7CA3}">
  <ds:schemaRefs>
    <ds:schemaRef ds:uri="http://www.w3.org/XML/1998/namespace"/>
    <ds:schemaRef ds:uri="b3a815d9-81e8-4365-9f0e-c158eff0e7a5"/>
    <ds:schemaRef ds:uri="http://schemas.microsoft.com/office/2006/documentManagement/types"/>
    <ds:schemaRef ds:uri="http://purl.org/dc/elements/1.1/"/>
    <ds:schemaRef ds:uri="http://schemas.microsoft.com/office/2006/metadata/properties"/>
    <ds:schemaRef ds:uri="http://purl.org/dc/dcmitype/"/>
    <ds:schemaRef ds:uri="109efeb6-bf0e-4fb4-af4c-40329a345e3d"/>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1675</TotalTime>
  <Words>2808</Words>
  <Application>Microsoft Macintosh PowerPoint</Application>
  <PresentationFormat>Widescreen</PresentationFormat>
  <Paragraphs>406</Paragraphs>
  <Slides>51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Avenir Book</vt:lpstr>
      <vt:lpstr>Calibri</vt:lpstr>
      <vt:lpstr>Calibri Light</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Orders at a particular date https://legislation.nsw.gov.au/information/covid19-legislation/temporary-movement-gathering-restrictions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confidential legal advice  on fines</vt:lpstr>
      <vt:lpstr>Before You 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Lee</dc:creator>
  <cp:lastModifiedBy>Nick Manning</cp:lastModifiedBy>
  <cp:revision>77</cp:revision>
  <dcterms:created xsi:type="dcterms:W3CDTF">2021-09-15T07:54:09Z</dcterms:created>
  <dcterms:modified xsi:type="dcterms:W3CDTF">2021-10-05T23:52:47Z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0x0101009BF7A83C1069B44AAD439D2562CC1693</vt:lpwstr>
  </property>
</Properties>
</file>